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Helvetica Neue" panose="020B0604020202020204" charset="0"/>
      <p:regular r:id="rId12"/>
      <p:bold r:id="rId13"/>
      <p:italic r:id="rId14"/>
      <p:boldItalic r:id="rId15"/>
    </p:embeddedFont>
    <p:embeddedFont>
      <p:font typeface="HelveticaNeueLT Std Med" panose="020B0604020202020204" charset="0"/>
      <p:regular r:id="rId16"/>
      <p:bold r:id="rId17"/>
    </p:embeddedFont>
    <p:embeddedFont>
      <p:font typeface="Questrial" pitchFamily="2"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j/wkwFo5Un96n9MdUVgJY/t75S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861A89-87FE-4E5C-B46B-7223DDCF94D7}" v="3" dt="2022-01-20T18:07:29.0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9"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 name="Google Shape;3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 increase in the law of averages = more people raising the bar and rising above it.</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For example, in one sales dept., they tripled the national average in a particular sales category within 18 months citing the use of "shapes" as one of the major contributors of the increase.  Other teams report less silos and more "one team" approaches.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Another, decreased the turnover rate by 18% and became the national leader in its industry for retention (see slide)</a:t>
            </a:r>
            <a:endParaRPr/>
          </a:p>
          <a:p>
            <a:pPr marL="0" lvl="0" indent="0" algn="l" rtl="0">
              <a:spcBef>
                <a:spcPts val="0"/>
              </a:spcBef>
              <a:spcAft>
                <a:spcPts val="0"/>
              </a:spcAft>
              <a:buNone/>
            </a:pPr>
            <a:endParaRPr/>
          </a:p>
        </p:txBody>
      </p:sp>
      <p:sp>
        <p:nvSpPr>
          <p:cNvPr id="40" name="Google Shape;4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1291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solidFill>
          <a:schemeClr val="lt1"/>
        </a:solidFill>
        <a:effectLst/>
      </p:bgPr>
    </p:bg>
    <p:spTree>
      <p:nvGrpSpPr>
        <p:cNvPr id="1" name="Shape 16"/>
        <p:cNvGrpSpPr/>
        <p:nvPr/>
      </p:nvGrpSpPr>
      <p:grpSpPr>
        <a:xfrm>
          <a:off x="0" y="0"/>
          <a:ext cx="0" cy="0"/>
          <a:chOff x="0" y="0"/>
          <a:chExt cx="0" cy="0"/>
        </a:xfrm>
      </p:grpSpPr>
      <p:sp>
        <p:nvSpPr>
          <p:cNvPr id="17" name="Google Shape;17;p6"/>
          <p:cNvSpPr txBox="1">
            <a:spLocks noGrp="1"/>
          </p:cNvSpPr>
          <p:nvPr>
            <p:ph type="body" idx="1"/>
          </p:nvPr>
        </p:nvSpPr>
        <p:spPr>
          <a:xfrm>
            <a:off x="304800" y="3903896"/>
            <a:ext cx="6121399" cy="308120"/>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0"/>
              </a:spcBef>
              <a:spcAft>
                <a:spcPts val="0"/>
              </a:spcAft>
              <a:buClr>
                <a:schemeClr val="dk2"/>
              </a:buClr>
              <a:buSzPts val="1600"/>
              <a:buFont typeface="Calibri"/>
              <a:buNone/>
              <a:defRPr sz="1600" b="0">
                <a:solidFill>
                  <a:schemeClr val="dk2"/>
                </a:solidFill>
              </a:defRPr>
            </a:lvl1pPr>
            <a:lvl2pPr marL="914400" lvl="1" indent="-228600" algn="l">
              <a:lnSpc>
                <a:spcPct val="90000"/>
              </a:lnSpc>
              <a:spcBef>
                <a:spcPts val="500"/>
              </a:spcBef>
              <a:spcAft>
                <a:spcPts val="0"/>
              </a:spcAft>
              <a:buClr>
                <a:schemeClr val="dk1"/>
              </a:buClr>
              <a:buSzPts val="1400"/>
              <a:buFont typeface="Calibri"/>
              <a:buNone/>
              <a:defRPr sz="1400" i="1">
                <a:solidFill>
                  <a:schemeClr val="dk1"/>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6"/>
          <p:cNvSpPr txBox="1">
            <a:spLocks noGrp="1"/>
          </p:cNvSpPr>
          <p:nvPr>
            <p:ph type="title"/>
          </p:nvPr>
        </p:nvSpPr>
        <p:spPr>
          <a:xfrm>
            <a:off x="304801" y="1726100"/>
            <a:ext cx="6121399" cy="2071868"/>
          </a:xfrm>
          <a:prstGeom prst="rect">
            <a:avLst/>
          </a:prstGeom>
          <a:noFill/>
          <a:ln>
            <a:noFill/>
          </a:ln>
        </p:spPr>
        <p:txBody>
          <a:bodyPr spcFirstLastPara="1" wrap="square" lIns="0" tIns="0" rIns="0" bIns="0" anchor="b" anchorCtr="0">
            <a:noAutofit/>
          </a:bodyPr>
          <a:lstStyle>
            <a:lvl1pPr lvl="0" algn="l">
              <a:lnSpc>
                <a:spcPct val="110000"/>
              </a:lnSpc>
              <a:spcBef>
                <a:spcPts val="0"/>
              </a:spcBef>
              <a:spcAft>
                <a:spcPts val="0"/>
              </a:spcAft>
              <a:buClr>
                <a:schemeClr val="dk1"/>
              </a:buClr>
              <a:buSzPts val="3000"/>
              <a:buFont typeface="Calibri"/>
              <a:buNone/>
              <a:defRPr sz="3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6"/>
          <p:cNvSpPr txBox="1">
            <a:spLocks noGrp="1"/>
          </p:cNvSpPr>
          <p:nvPr>
            <p:ph type="body" idx="2"/>
          </p:nvPr>
        </p:nvSpPr>
        <p:spPr>
          <a:xfrm>
            <a:off x="304800" y="4255834"/>
            <a:ext cx="6121399" cy="1097215"/>
          </a:xfrm>
          <a:prstGeom prst="rect">
            <a:avLst/>
          </a:prstGeom>
          <a:noFill/>
          <a:ln>
            <a:noFill/>
          </a:ln>
        </p:spPr>
        <p:txBody>
          <a:bodyPr spcFirstLastPara="1" wrap="square" lIns="0" tIns="0" rIns="0" bIns="0" anchor="t" anchorCtr="0">
            <a:normAutofit/>
          </a:bodyPr>
          <a:lstStyle>
            <a:lvl1pPr marL="457200" marR="0" lvl="0" indent="-228600" algn="l">
              <a:lnSpc>
                <a:spcPct val="120000"/>
              </a:lnSpc>
              <a:spcBef>
                <a:spcPts val="0"/>
              </a:spcBef>
              <a:spcAft>
                <a:spcPts val="0"/>
              </a:spcAft>
              <a:buClr>
                <a:schemeClr val="accent4"/>
              </a:buClr>
              <a:buSzPts val="1400"/>
              <a:buFont typeface="Calibri"/>
              <a:buNone/>
              <a:defRPr sz="1400" b="0">
                <a:solidFill>
                  <a:schemeClr val="dk1"/>
                </a:solidFill>
              </a:defRPr>
            </a:lvl1pPr>
            <a:lvl2pPr marL="914400" lvl="1" indent="-228600" algn="l">
              <a:lnSpc>
                <a:spcPct val="90000"/>
              </a:lnSpc>
              <a:spcBef>
                <a:spcPts val="500"/>
              </a:spcBef>
              <a:spcAft>
                <a:spcPts val="0"/>
              </a:spcAft>
              <a:buClr>
                <a:schemeClr val="dk1"/>
              </a:buClr>
              <a:buSzPts val="1400"/>
              <a:buFont typeface="Calibri"/>
              <a:buNone/>
              <a:defRPr sz="1400" i="1">
                <a:solidFill>
                  <a:schemeClr val="dk1"/>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 name="Google Shape;20;p6" descr="Logo, company name&#10;&#10;Description automatically generated"/>
          <p:cNvPicPr preferRelativeResize="0"/>
          <p:nvPr/>
        </p:nvPicPr>
        <p:blipFill rotWithShape="1">
          <a:blip r:embed="rId2">
            <a:alphaModFix/>
          </a:blip>
          <a:srcRect/>
          <a:stretch/>
        </p:blipFill>
        <p:spPr>
          <a:xfrm>
            <a:off x="6981926" y="1759834"/>
            <a:ext cx="4676543" cy="333833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286443" y="365125"/>
            <a:ext cx="10364624" cy="4273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280416" y="1548385"/>
            <a:ext cx="11618976" cy="462857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7"/>
          <p:cNvSpPr txBox="1">
            <a:spLocks noGrp="1"/>
          </p:cNvSpPr>
          <p:nvPr>
            <p:ph type="sldNum" idx="12"/>
          </p:nvPr>
        </p:nvSpPr>
        <p:spPr>
          <a:xfrm>
            <a:off x="26416" y="6417945"/>
            <a:ext cx="379984" cy="4273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7"/>
          <p:cNvSpPr txBox="1">
            <a:spLocks noGrp="1"/>
          </p:cNvSpPr>
          <p:nvPr>
            <p:ph type="body" idx="2"/>
          </p:nvPr>
        </p:nvSpPr>
        <p:spPr>
          <a:xfrm>
            <a:off x="300227" y="893063"/>
            <a:ext cx="10364624" cy="475935"/>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Clr>
                <a:schemeClr val="dk1"/>
              </a:buClr>
              <a:buSzPts val="2000"/>
              <a:buNone/>
              <a:defRPr sz="200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7" descr="Icon&#10;&#10;Description automatically generated"/>
          <p:cNvPicPr preferRelativeResize="0"/>
          <p:nvPr/>
        </p:nvPicPr>
        <p:blipFill rotWithShape="1">
          <a:blip r:embed="rId2">
            <a:alphaModFix/>
          </a:blip>
          <a:srcRect/>
          <a:stretch/>
        </p:blipFill>
        <p:spPr>
          <a:xfrm>
            <a:off x="10854716" y="158699"/>
            <a:ext cx="1044676" cy="1044676"/>
          </a:xfrm>
          <a:prstGeom prst="rect">
            <a:avLst/>
          </a:prstGeom>
          <a:noFill/>
          <a:ln>
            <a:noFill/>
          </a:ln>
        </p:spPr>
      </p:pic>
    </p:spTree>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8"/>
          <p:cNvSpPr txBox="1">
            <a:spLocks noGrp="1"/>
          </p:cNvSpPr>
          <p:nvPr>
            <p:ph type="sldNum" idx="12"/>
          </p:nvPr>
        </p:nvSpPr>
        <p:spPr>
          <a:xfrm>
            <a:off x="26416" y="6417945"/>
            <a:ext cx="379984" cy="4273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8" descr="Icon&#10;&#10;Description automatically generated"/>
          <p:cNvPicPr preferRelativeResize="0"/>
          <p:nvPr/>
        </p:nvPicPr>
        <p:blipFill rotWithShape="1">
          <a:blip r:embed="rId2">
            <a:alphaModFix/>
          </a:blip>
          <a:srcRect/>
          <a:stretch/>
        </p:blipFill>
        <p:spPr>
          <a:xfrm>
            <a:off x="10901338" y="196774"/>
            <a:ext cx="1044676" cy="104467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286443" y="365125"/>
            <a:ext cx="11612924" cy="42735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280416" y="1660357"/>
            <a:ext cx="11618976" cy="4516605"/>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5"/>
          <p:cNvSpPr txBox="1">
            <a:spLocks noGrp="1"/>
          </p:cNvSpPr>
          <p:nvPr>
            <p:ph type="sldNum" idx="12"/>
          </p:nvPr>
        </p:nvSpPr>
        <p:spPr>
          <a:xfrm>
            <a:off x="26416" y="6417945"/>
            <a:ext cx="379984" cy="42735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B9B9B"/>
                </a:solidFill>
                <a:latin typeface="Questrial"/>
                <a:ea typeface="Questrial"/>
                <a:cs typeface="Questrial"/>
                <a:sym typeface="Questrial"/>
              </a:defRPr>
            </a:lvl1pPr>
            <a:lvl2pPr marL="0" marR="0" lvl="1" indent="0" algn="r" rtl="0">
              <a:spcBef>
                <a:spcPts val="0"/>
              </a:spcBef>
              <a:buNone/>
              <a:defRPr sz="1200" b="0" i="0" u="none" strike="noStrike" cap="none">
                <a:solidFill>
                  <a:srgbClr val="9B9B9B"/>
                </a:solidFill>
                <a:latin typeface="Questrial"/>
                <a:ea typeface="Questrial"/>
                <a:cs typeface="Questrial"/>
                <a:sym typeface="Questrial"/>
              </a:defRPr>
            </a:lvl2pPr>
            <a:lvl3pPr marL="0" marR="0" lvl="2" indent="0" algn="r" rtl="0">
              <a:spcBef>
                <a:spcPts val="0"/>
              </a:spcBef>
              <a:buNone/>
              <a:defRPr sz="1200" b="0" i="0" u="none" strike="noStrike" cap="none">
                <a:solidFill>
                  <a:srgbClr val="9B9B9B"/>
                </a:solidFill>
                <a:latin typeface="Questrial"/>
                <a:ea typeface="Questrial"/>
                <a:cs typeface="Questrial"/>
                <a:sym typeface="Questrial"/>
              </a:defRPr>
            </a:lvl3pPr>
            <a:lvl4pPr marL="0" marR="0" lvl="3" indent="0" algn="r" rtl="0">
              <a:spcBef>
                <a:spcPts val="0"/>
              </a:spcBef>
              <a:buNone/>
              <a:defRPr sz="1200" b="0" i="0" u="none" strike="noStrike" cap="none">
                <a:solidFill>
                  <a:srgbClr val="9B9B9B"/>
                </a:solidFill>
                <a:latin typeface="Questrial"/>
                <a:ea typeface="Questrial"/>
                <a:cs typeface="Questrial"/>
                <a:sym typeface="Questrial"/>
              </a:defRPr>
            </a:lvl4pPr>
            <a:lvl5pPr marL="0" marR="0" lvl="4" indent="0" algn="r" rtl="0">
              <a:spcBef>
                <a:spcPts val="0"/>
              </a:spcBef>
              <a:buNone/>
              <a:defRPr sz="1200" b="0" i="0" u="none" strike="noStrike" cap="none">
                <a:solidFill>
                  <a:srgbClr val="9B9B9B"/>
                </a:solidFill>
                <a:latin typeface="Questrial"/>
                <a:ea typeface="Questrial"/>
                <a:cs typeface="Questrial"/>
                <a:sym typeface="Questrial"/>
              </a:defRPr>
            </a:lvl5pPr>
            <a:lvl6pPr marL="0" marR="0" lvl="5" indent="0" algn="r" rtl="0">
              <a:spcBef>
                <a:spcPts val="0"/>
              </a:spcBef>
              <a:buNone/>
              <a:defRPr sz="1200" b="0" i="0" u="none" strike="noStrike" cap="none">
                <a:solidFill>
                  <a:srgbClr val="9B9B9B"/>
                </a:solidFill>
                <a:latin typeface="Questrial"/>
                <a:ea typeface="Questrial"/>
                <a:cs typeface="Questrial"/>
                <a:sym typeface="Questrial"/>
              </a:defRPr>
            </a:lvl6pPr>
            <a:lvl7pPr marL="0" marR="0" lvl="6" indent="0" algn="r" rtl="0">
              <a:spcBef>
                <a:spcPts val="0"/>
              </a:spcBef>
              <a:buNone/>
              <a:defRPr sz="1200" b="0" i="0" u="none" strike="noStrike" cap="none">
                <a:solidFill>
                  <a:srgbClr val="9B9B9B"/>
                </a:solidFill>
                <a:latin typeface="Questrial"/>
                <a:ea typeface="Questrial"/>
                <a:cs typeface="Questrial"/>
                <a:sym typeface="Questrial"/>
              </a:defRPr>
            </a:lvl7pPr>
            <a:lvl8pPr marL="0" marR="0" lvl="7" indent="0" algn="r" rtl="0">
              <a:spcBef>
                <a:spcPts val="0"/>
              </a:spcBef>
              <a:buNone/>
              <a:defRPr sz="1200" b="0" i="0" u="none" strike="noStrike" cap="none">
                <a:solidFill>
                  <a:srgbClr val="9B9B9B"/>
                </a:solidFill>
                <a:latin typeface="Questrial"/>
                <a:ea typeface="Questrial"/>
                <a:cs typeface="Questrial"/>
                <a:sym typeface="Questrial"/>
              </a:defRPr>
            </a:lvl8pPr>
            <a:lvl9pPr marL="0" marR="0" lvl="8" indent="0" algn="r" rtl="0">
              <a:spcBef>
                <a:spcPts val="0"/>
              </a:spcBef>
              <a:buNone/>
              <a:defRPr sz="1200" b="0" i="0" u="none" strike="noStrike" cap="none">
                <a:solidFill>
                  <a:srgbClr val="9B9B9B"/>
                </a:solidFill>
                <a:latin typeface="Questrial"/>
                <a:ea typeface="Questrial"/>
                <a:cs typeface="Questrial"/>
                <a:sym typeface="Questrial"/>
              </a:defRPr>
            </a:lvl9pPr>
          </a:lstStyle>
          <a:p>
            <a:pPr marL="0" lvl="0" indent="0" algn="r" rtl="0">
              <a:spcBef>
                <a:spcPts val="0"/>
              </a:spcBef>
              <a:spcAft>
                <a:spcPts val="0"/>
              </a:spcAft>
              <a:buNone/>
            </a:pPr>
            <a:fld id="{00000000-1234-1234-1234-123412341234}" type="slidenum">
              <a:rPr lang="en-US"/>
              <a:t>‹#›</a:t>
            </a:fld>
            <a:endParaRPr/>
          </a:p>
        </p:txBody>
      </p:sp>
      <p:grpSp>
        <p:nvGrpSpPr>
          <p:cNvPr id="13" name="Google Shape;13;p5"/>
          <p:cNvGrpSpPr/>
          <p:nvPr/>
        </p:nvGrpSpPr>
        <p:grpSpPr>
          <a:xfrm>
            <a:off x="519261" y="6176962"/>
            <a:ext cx="5841900" cy="606816"/>
            <a:chOff x="73688" y="6148240"/>
            <a:chExt cx="5841900" cy="606816"/>
          </a:xfrm>
        </p:grpSpPr>
        <p:sp>
          <p:nvSpPr>
            <p:cNvPr id="14" name="Google Shape;14;p5"/>
            <p:cNvSpPr txBox="1"/>
            <p:nvPr/>
          </p:nvSpPr>
          <p:spPr>
            <a:xfrm>
              <a:off x="577267" y="6148240"/>
              <a:ext cx="533832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i="0" u="none" strike="noStrike" cap="none" dirty="0">
                  <a:solidFill>
                    <a:schemeClr val="dk1"/>
                  </a:solidFill>
                  <a:latin typeface="Helvetica Neue"/>
                  <a:ea typeface="Helvetica Neue"/>
                  <a:cs typeface="Helvetica Neue"/>
                  <a:sym typeface="Helvetica Neue"/>
                </a:rPr>
                <a:t>The Science of Behavior – The Art of Communicating</a:t>
              </a:r>
              <a:endParaRPr dirty="0"/>
            </a:p>
            <a:p>
              <a:pPr marL="0" marR="0" lvl="0" indent="0" algn="l" rtl="0">
                <a:spcBef>
                  <a:spcPts val="0"/>
                </a:spcBef>
                <a:spcAft>
                  <a:spcPts val="0"/>
                </a:spcAft>
                <a:buNone/>
              </a:pPr>
              <a:r>
                <a:rPr lang="en-US" sz="1000" dirty="0">
                  <a:solidFill>
                    <a:schemeClr val="dk1"/>
                  </a:solidFill>
                  <a:latin typeface="Helvetica Neue"/>
                  <a:ea typeface="Helvetica Neue"/>
                  <a:cs typeface="Helvetica Neue"/>
                  <a:sym typeface="Helvetica Neue"/>
                </a:rPr>
                <a:t>Using the Shapes Assessment for Simple, Efficient and Effective Communication.</a:t>
              </a:r>
              <a:endParaRPr dirty="0"/>
            </a:p>
            <a:p>
              <a:pPr marL="0" marR="0" lvl="0" indent="0" algn="l" rtl="0">
                <a:spcBef>
                  <a:spcPts val="0"/>
                </a:spcBef>
                <a:spcAft>
                  <a:spcPts val="0"/>
                </a:spcAft>
                <a:buNone/>
              </a:pPr>
              <a:r>
                <a:rPr lang="en-US" sz="1000" dirty="0">
                  <a:solidFill>
                    <a:schemeClr val="dk1"/>
                  </a:solidFill>
                  <a:latin typeface="Helvetica Neue"/>
                  <a:ea typeface="Helvetica Neue"/>
                  <a:cs typeface="Helvetica Neue"/>
                  <a:sym typeface="Helvetica Neue"/>
                </a:rPr>
                <a:t>All content copyrighted by Hite Resources, Inc. and </a:t>
              </a:r>
              <a:r>
                <a:rPr lang="en-US" sz="1000" dirty="0" err="1">
                  <a:solidFill>
                    <a:schemeClr val="dk1"/>
                  </a:solidFill>
                  <a:latin typeface="Helvetica Neue"/>
                  <a:ea typeface="Helvetica Neue"/>
                  <a:cs typeface="Helvetica Neue"/>
                  <a:sym typeface="Helvetica Neue"/>
                </a:rPr>
                <a:t>Pgeo</a:t>
              </a:r>
              <a:r>
                <a:rPr lang="en-US" sz="1000" dirty="0">
                  <a:solidFill>
                    <a:schemeClr val="dk1"/>
                  </a:solidFill>
                  <a:latin typeface="Helvetica Neue"/>
                  <a:ea typeface="Helvetica Neue"/>
                  <a:cs typeface="Helvetica Neue"/>
                  <a:sym typeface="Helvetica Neue"/>
                </a:rPr>
                <a:t>, Inc. www.psychogeometrics.com</a:t>
              </a:r>
              <a:endParaRPr dirty="0"/>
            </a:p>
          </p:txBody>
        </p:sp>
        <p:pic>
          <p:nvPicPr>
            <p:cNvPr id="15" name="Google Shape;15;p5"/>
            <p:cNvPicPr preferRelativeResize="0"/>
            <p:nvPr/>
          </p:nvPicPr>
          <p:blipFill rotWithShape="1">
            <a:blip r:embed="rId5">
              <a:alphaModFix/>
            </a:blip>
            <a:srcRect/>
            <a:stretch/>
          </p:blipFill>
          <p:spPr>
            <a:xfrm>
              <a:off x="73688" y="6251477"/>
              <a:ext cx="503579" cy="503579"/>
            </a:xfrm>
            <a:prstGeom prst="rect">
              <a:avLst/>
            </a:prstGeom>
            <a:noFill/>
            <a:ln>
              <a:noFill/>
            </a:ln>
          </p:spPr>
        </p:pic>
      </p:grpSp>
      <p:pic>
        <p:nvPicPr>
          <p:cNvPr id="17" name="Picture 16" descr="A picture containing text, clipart&#10;&#10;Description automatically generated">
            <a:extLst>
              <a:ext uri="{FF2B5EF4-FFF2-40B4-BE49-F238E27FC236}">
                <a16:creationId xmlns:a16="http://schemas.microsoft.com/office/drawing/2014/main" id="{541FF9A1-4296-4636-BF6A-B1E27FD75E84}"/>
              </a:ext>
            </a:extLst>
          </p:cNvPr>
          <p:cNvPicPr>
            <a:picLocks noChangeAspect="1"/>
          </p:cNvPicPr>
          <p:nvPr userDrawn="1"/>
        </p:nvPicPr>
        <p:blipFill>
          <a:blip r:embed="rId6"/>
          <a:stretch>
            <a:fillRect/>
          </a:stretch>
        </p:blipFill>
        <p:spPr>
          <a:xfrm>
            <a:off x="10087901" y="6335795"/>
            <a:ext cx="1811466" cy="509505"/>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sychogeometrics.com/about/testimonial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1"/>
          <p:cNvSpPr txBox="1">
            <a:spLocks noGrp="1"/>
          </p:cNvSpPr>
          <p:nvPr>
            <p:ph type="title"/>
          </p:nvPr>
        </p:nvSpPr>
        <p:spPr>
          <a:xfrm>
            <a:off x="304801" y="1726100"/>
            <a:ext cx="6121500" cy="2071800"/>
          </a:xfrm>
          <a:prstGeom prst="rect">
            <a:avLst/>
          </a:prstGeom>
          <a:noFill/>
          <a:ln>
            <a:noFill/>
          </a:ln>
        </p:spPr>
        <p:txBody>
          <a:bodyPr spcFirstLastPara="1" wrap="square" lIns="0" tIns="0" rIns="0" bIns="0" anchor="b" anchorCtr="0">
            <a:noAutofit/>
          </a:bodyPr>
          <a:lstStyle/>
          <a:p>
            <a:pPr marL="0" lvl="0" indent="0" algn="l" rtl="0">
              <a:lnSpc>
                <a:spcPct val="110000"/>
              </a:lnSpc>
              <a:spcBef>
                <a:spcPts val="0"/>
              </a:spcBef>
              <a:spcAft>
                <a:spcPts val="0"/>
              </a:spcAft>
              <a:buClr>
                <a:schemeClr val="dk1"/>
              </a:buClr>
              <a:buSzPts val="4000"/>
              <a:buFont typeface="Calibri"/>
              <a:buNone/>
            </a:pPr>
            <a:r>
              <a:rPr lang="en-US" sz="3600" dirty="0">
                <a:latin typeface="HelveticaNeueLT Std Med" panose="020B0604020202020204" pitchFamily="34" charset="0"/>
              </a:rPr>
              <a:t>Shapes Assessment ROI</a:t>
            </a:r>
            <a:endParaRPr sz="3600" dirty="0">
              <a:latin typeface="HelveticaNeueLT Std Med" panose="020B0604020202020204" pitchFamily="34" charset="0"/>
            </a:endParaRPr>
          </a:p>
        </p:txBody>
      </p:sp>
      <p:sp>
        <p:nvSpPr>
          <p:cNvPr id="35" name="Google Shape;35;p1"/>
          <p:cNvSpPr txBox="1">
            <a:spLocks noGrp="1"/>
          </p:cNvSpPr>
          <p:nvPr>
            <p:ph type="body" idx="1"/>
          </p:nvPr>
        </p:nvSpPr>
        <p:spPr>
          <a:xfrm>
            <a:off x="304800" y="3903896"/>
            <a:ext cx="6121500" cy="3081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US" dirty="0"/>
              <a:t>Success Stories of Clients</a:t>
            </a:r>
            <a:endParaRPr dirty="0"/>
          </a:p>
        </p:txBody>
      </p:sp>
      <p:sp>
        <p:nvSpPr>
          <p:cNvPr id="36" name="Google Shape;36;p1"/>
          <p:cNvSpPr txBox="1">
            <a:spLocks noGrp="1"/>
          </p:cNvSpPr>
          <p:nvPr>
            <p:ph type="body" idx="2"/>
          </p:nvPr>
        </p:nvSpPr>
        <p:spPr>
          <a:xfrm>
            <a:off x="304800" y="4255834"/>
            <a:ext cx="6121500" cy="10971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2"/>
          <p:cNvSpPr txBox="1">
            <a:spLocks noGrp="1"/>
          </p:cNvSpPr>
          <p:nvPr>
            <p:ph type="title"/>
          </p:nvPr>
        </p:nvSpPr>
        <p:spPr>
          <a:xfrm>
            <a:off x="251458" y="226377"/>
            <a:ext cx="10399607" cy="42735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400" dirty="0">
                <a:latin typeface="HelveticaNeueLT Std Med" panose="020B0604020202020204" pitchFamily="34" charset="0"/>
              </a:rPr>
              <a:t>Shapes ROI – Linking Behavior to Results</a:t>
            </a:r>
            <a:endParaRPr sz="2400" dirty="0">
              <a:latin typeface="HelveticaNeueLT Std Med" panose="020B0604020202020204" pitchFamily="34" charset="0"/>
            </a:endParaRPr>
          </a:p>
        </p:txBody>
      </p:sp>
      <p:sp>
        <p:nvSpPr>
          <p:cNvPr id="43" name="Google Shape;43;p2"/>
          <p:cNvSpPr txBox="1">
            <a:spLocks noGrp="1"/>
          </p:cNvSpPr>
          <p:nvPr>
            <p:ph type="body" idx="1"/>
          </p:nvPr>
        </p:nvSpPr>
        <p:spPr>
          <a:xfrm>
            <a:off x="251458" y="1554592"/>
            <a:ext cx="11771376" cy="462857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000"/>
              <a:buNone/>
            </a:pPr>
            <a:endParaRPr dirty="0"/>
          </a:p>
          <a:p>
            <a:pPr marL="460375" lvl="0" indent="-460375" algn="l" rtl="0">
              <a:lnSpc>
                <a:spcPct val="90000"/>
              </a:lnSpc>
              <a:spcBef>
                <a:spcPts val="1000"/>
              </a:spcBef>
              <a:spcAft>
                <a:spcPts val="0"/>
              </a:spcAft>
              <a:buClr>
                <a:schemeClr val="dk1"/>
              </a:buClr>
              <a:buSzPts val="2600"/>
              <a:buFont typeface="Arial" panose="020B0604020202020204" pitchFamily="34" charset="0"/>
              <a:buChar char="•"/>
            </a:pPr>
            <a:r>
              <a:rPr lang="en-US" sz="2600" dirty="0">
                <a:solidFill>
                  <a:srgbClr val="C00000"/>
                </a:solidFill>
                <a:latin typeface="HelveticaNeueLT Std Med" panose="020B0604020202020204" pitchFamily="34" charset="0"/>
              </a:rPr>
              <a:t>More than 90% have stated that ineffective communication</a:t>
            </a:r>
            <a:r>
              <a:rPr lang="en-US" sz="2600" dirty="0">
                <a:latin typeface="HelveticaNeueLT Std Med" panose="020B0604020202020204" pitchFamily="34" charset="0"/>
              </a:rPr>
              <a:t>, including a lack of understanding differences, respecting others, and working in silos instead of together, </a:t>
            </a:r>
            <a:r>
              <a:rPr lang="en-US" sz="2600" dirty="0">
                <a:solidFill>
                  <a:srgbClr val="C00000"/>
                </a:solidFill>
                <a:latin typeface="HelveticaNeueLT Std Med" panose="020B0604020202020204" pitchFamily="34" charset="0"/>
              </a:rPr>
              <a:t>is one of the TOP 3 barriers to their success.</a:t>
            </a:r>
            <a:endParaRPr dirty="0">
              <a:solidFill>
                <a:srgbClr val="C00000"/>
              </a:solidFill>
              <a:latin typeface="HelveticaNeueLT Std Med" panose="020B0604020202020204" pitchFamily="34" charset="0"/>
            </a:endParaRPr>
          </a:p>
          <a:p>
            <a:pPr indent="-457200">
              <a:buSzPts val="2600"/>
            </a:pPr>
            <a:endParaRPr sz="2600" dirty="0">
              <a:latin typeface="HelveticaNeueLT Std Med" panose="020B0604020202020204" pitchFamily="34" charset="0"/>
            </a:endParaRPr>
          </a:p>
          <a:p>
            <a:pPr marL="457200" lvl="1" indent="0">
              <a:buSzPts val="2600"/>
              <a:buNone/>
            </a:pPr>
            <a:r>
              <a:rPr lang="en-US" sz="2600" dirty="0">
                <a:latin typeface="HelveticaNeueLT Std Med" panose="020B0604020202020204" pitchFamily="34" charset="0"/>
              </a:rPr>
              <a:t>- Of these companies, </a:t>
            </a:r>
            <a:r>
              <a:rPr lang="en-US" sz="2600" dirty="0">
                <a:solidFill>
                  <a:srgbClr val="C00000"/>
                </a:solidFill>
                <a:latin typeface="HelveticaNeueLT Std Med" panose="020B0604020202020204" pitchFamily="34" charset="0"/>
              </a:rPr>
              <a:t>more than 80% report that using “Shapes" not only strengthened communication</a:t>
            </a:r>
            <a:r>
              <a:rPr lang="en-US" sz="2600" dirty="0">
                <a:latin typeface="HelveticaNeueLT Std Med" panose="020B0604020202020204" pitchFamily="34" charset="0"/>
              </a:rPr>
              <a:t>, </a:t>
            </a:r>
            <a:r>
              <a:rPr lang="en-US" sz="2600" dirty="0">
                <a:solidFill>
                  <a:srgbClr val="C00000"/>
                </a:solidFill>
                <a:latin typeface="HelveticaNeueLT Std Med" panose="020B0604020202020204" pitchFamily="34" charset="0"/>
              </a:rPr>
              <a:t>but it also strengthened teams and directly impacted the bottom line</a:t>
            </a:r>
            <a:r>
              <a:rPr lang="en-US" sz="2600" dirty="0">
                <a:latin typeface="HelveticaNeueLT Std Med" panose="020B0604020202020204" pitchFamily="34" charset="0"/>
              </a:rPr>
              <a:t> of the business in one, or more, of the following ways:</a:t>
            </a:r>
            <a:endParaRPr dirty="0">
              <a:latin typeface="HelveticaNeueLT Std Med" panose="020B0604020202020204" pitchFamily="34" charset="0"/>
            </a:endParaRPr>
          </a:p>
          <a:p>
            <a:pPr marL="1143000" lvl="2" indent="0">
              <a:buSzPts val="2600"/>
              <a:buNone/>
            </a:pPr>
            <a:r>
              <a:rPr lang="en-US" sz="2600" dirty="0">
                <a:latin typeface="HelveticaNeueLT Std Med" panose="020B0604020202020204" pitchFamily="34" charset="0"/>
              </a:rPr>
              <a:t>- decreased turnover</a:t>
            </a:r>
            <a:endParaRPr dirty="0">
              <a:latin typeface="HelveticaNeueLT Std Med" panose="020B0604020202020204" pitchFamily="34" charset="0"/>
            </a:endParaRPr>
          </a:p>
          <a:p>
            <a:pPr marL="1143000" lvl="2" indent="0">
              <a:buSzPts val="2600"/>
              <a:buNone/>
            </a:pPr>
            <a:r>
              <a:rPr lang="en-US" sz="2600" dirty="0">
                <a:latin typeface="HelveticaNeueLT Std Med" panose="020B0604020202020204" pitchFamily="34" charset="0"/>
              </a:rPr>
              <a:t>- a decrease in margin of error</a:t>
            </a:r>
            <a:endParaRPr dirty="0">
              <a:latin typeface="HelveticaNeueLT Std Med" panose="020B0604020202020204" pitchFamily="34" charset="0"/>
            </a:endParaRPr>
          </a:p>
          <a:p>
            <a:pPr marL="1143000" lvl="2" indent="0">
              <a:buSzPts val="2600"/>
              <a:buNone/>
            </a:pPr>
            <a:r>
              <a:rPr lang="en-US" sz="2600" dirty="0">
                <a:latin typeface="HelveticaNeueLT Std Med" panose="020B0604020202020204" pitchFamily="34" charset="0"/>
              </a:rPr>
              <a:t>- an increase in the "law of averages" (resulting in sales)</a:t>
            </a:r>
            <a:endParaRPr dirty="0">
              <a:latin typeface="HelveticaNeueLT Std Med" panose="020B0604020202020204" pitchFamily="34" charset="0"/>
            </a:endParaRPr>
          </a:p>
          <a:p>
            <a:pPr marL="1143000" lvl="2" indent="0">
              <a:buSzPts val="2600"/>
              <a:buNone/>
            </a:pPr>
            <a:r>
              <a:rPr lang="en-US" sz="2600" dirty="0">
                <a:latin typeface="HelveticaNeueLT Std Med" panose="020B0604020202020204" pitchFamily="34" charset="0"/>
              </a:rPr>
              <a:t>- a decrease in complexity, which resulted in faster, more efficient results</a:t>
            </a:r>
            <a:endParaRPr dirty="0">
              <a:latin typeface="HelveticaNeueLT Std Med" panose="020B0604020202020204" pitchFamily="34" charset="0"/>
            </a:endParaRPr>
          </a:p>
          <a:p>
            <a:pPr marL="469900">
              <a:buSzPts val="2000"/>
            </a:pPr>
            <a:endParaRPr dirty="0">
              <a:latin typeface="HelveticaNeueLT Std Med" panose="020B0604020202020204" pitchFamily="34" charset="0"/>
            </a:endParaRPr>
          </a:p>
          <a:p>
            <a:pPr marL="228600" lvl="0" indent="-101600" algn="l" rtl="0">
              <a:lnSpc>
                <a:spcPct val="90000"/>
              </a:lnSpc>
              <a:spcBef>
                <a:spcPts val="1000"/>
              </a:spcBef>
              <a:spcAft>
                <a:spcPts val="0"/>
              </a:spcAft>
              <a:buClr>
                <a:schemeClr val="dk1"/>
              </a:buClr>
              <a:buSzPts val="2000"/>
              <a:buNone/>
            </a:pPr>
            <a:endParaRPr dirty="0"/>
          </a:p>
        </p:txBody>
      </p:sp>
      <p:sp>
        <p:nvSpPr>
          <p:cNvPr id="44" name="Google Shape;44;p2"/>
          <p:cNvSpPr txBox="1">
            <a:spLocks noGrp="1"/>
          </p:cNvSpPr>
          <p:nvPr>
            <p:ph type="sldNum" idx="12"/>
          </p:nvPr>
        </p:nvSpPr>
        <p:spPr>
          <a:xfrm>
            <a:off x="26416" y="6417945"/>
            <a:ext cx="379984" cy="42735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45" name="Google Shape;45;p2"/>
          <p:cNvSpPr txBox="1">
            <a:spLocks noGrp="1"/>
          </p:cNvSpPr>
          <p:nvPr>
            <p:ph type="body" idx="2"/>
          </p:nvPr>
        </p:nvSpPr>
        <p:spPr>
          <a:xfrm>
            <a:off x="361186" y="888507"/>
            <a:ext cx="10289879" cy="47593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2000"/>
              <a:buNone/>
            </a:pPr>
            <a:r>
              <a:rPr lang="en-US" dirty="0">
                <a:latin typeface="HelveticaNeueLT Std Med" panose="020B0604020202020204" pitchFamily="34" charset="0"/>
              </a:rPr>
              <a:t>Source:  Hite Resources, Inc. 2002-2021 Clients</a:t>
            </a:r>
          </a:p>
          <a:p>
            <a:pPr marL="0" lvl="0" indent="0" algn="l" rtl="0">
              <a:lnSpc>
                <a:spcPct val="90000"/>
              </a:lnSpc>
              <a:spcBef>
                <a:spcPts val="0"/>
              </a:spcBef>
              <a:spcAft>
                <a:spcPts val="0"/>
              </a:spcAft>
              <a:buClr>
                <a:schemeClr val="dk1"/>
              </a:buClr>
              <a:buSzPts val="2000"/>
              <a:buNone/>
            </a:pPr>
            <a:endParaRPr lang="en-US" sz="400" dirty="0">
              <a:latin typeface="HelveticaNeueLT Std Med" panose="020B0604020202020204" pitchFamily="34" charset="0"/>
            </a:endParaRPr>
          </a:p>
          <a:p>
            <a:pPr marL="0" lvl="0" indent="0" algn="l" rtl="0">
              <a:lnSpc>
                <a:spcPct val="90000"/>
              </a:lnSpc>
              <a:spcBef>
                <a:spcPts val="0"/>
              </a:spcBef>
              <a:spcAft>
                <a:spcPts val="0"/>
              </a:spcAft>
              <a:buClr>
                <a:schemeClr val="dk1"/>
              </a:buClr>
              <a:buSzPts val="2000"/>
              <a:buNone/>
            </a:pPr>
            <a:r>
              <a:rPr lang="en-US" sz="1600" dirty="0">
                <a:latin typeface="HelveticaNeueLT Std Med" panose="020B0604020202020204" pitchFamily="34" charset="0"/>
              </a:rPr>
              <a:t>Industries ranging from Pharmaceutical, Healthcare, Beauty, Manufacturing, Medical Devices, Agriculture, Hospitality, Fast Food and Retail Chains, Real Estate and Property Management, Professional and Legal Services, Government, and Non-Profit Organizations. </a:t>
            </a:r>
            <a:endParaRPr sz="1600" dirty="0">
              <a:latin typeface="HelveticaNeueLT Std Med"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3"/>
          <p:cNvSpPr txBox="1">
            <a:spLocks noGrp="1"/>
          </p:cNvSpPr>
          <p:nvPr>
            <p:ph type="title"/>
          </p:nvPr>
        </p:nvSpPr>
        <p:spPr>
          <a:xfrm>
            <a:off x="286443" y="365125"/>
            <a:ext cx="10364624" cy="42735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400" dirty="0">
                <a:solidFill>
                  <a:schemeClr val="tx1"/>
                </a:solidFill>
                <a:latin typeface="HelveticaNeueLT Std Med" panose="020B0604020202020204" pitchFamily="34" charset="0"/>
              </a:rPr>
              <a:t>Shapes ROI – Linking Behavior to Results</a:t>
            </a:r>
            <a:endParaRPr sz="2400" dirty="0">
              <a:solidFill>
                <a:schemeClr val="tx1"/>
              </a:solidFill>
              <a:latin typeface="HelveticaNeueLT Std Med" panose="020B0604020202020204" pitchFamily="34" charset="0"/>
            </a:endParaRPr>
          </a:p>
        </p:txBody>
      </p:sp>
      <p:sp>
        <p:nvSpPr>
          <p:cNvPr id="51" name="Google Shape;51;p3"/>
          <p:cNvSpPr txBox="1">
            <a:spLocks noGrp="1"/>
          </p:cNvSpPr>
          <p:nvPr>
            <p:ph type="body" idx="1"/>
          </p:nvPr>
        </p:nvSpPr>
        <p:spPr>
          <a:xfrm>
            <a:off x="286512" y="2128528"/>
            <a:ext cx="11618976" cy="3970019"/>
          </a:xfrm>
          <a:prstGeom prst="rect">
            <a:avLst/>
          </a:prstGeom>
          <a:noFill/>
          <a:ln>
            <a:noFill/>
          </a:ln>
        </p:spPr>
        <p:txBody>
          <a:bodyPr spcFirstLastPara="1" wrap="square" lIns="91425" tIns="45700" rIns="91425" bIns="45700" anchor="t" anchorCtr="0">
            <a:normAutofit/>
          </a:bodyPr>
          <a:lstStyle/>
          <a:p>
            <a:pPr lvl="0" indent="-457200" algn="l" rtl="0">
              <a:lnSpc>
                <a:spcPct val="90000"/>
              </a:lnSpc>
              <a:spcBef>
                <a:spcPts val="0"/>
              </a:spcBef>
              <a:spcAft>
                <a:spcPts val="0"/>
              </a:spcAft>
              <a:buClr>
                <a:schemeClr val="dk1"/>
              </a:buClr>
              <a:buSzPts val="2600"/>
              <a:buFont typeface="Arial" panose="020B0604020202020204" pitchFamily="34" charset="0"/>
              <a:buChar char="•"/>
            </a:pPr>
            <a:r>
              <a:rPr lang="en-US" sz="2400" dirty="0">
                <a:latin typeface="HelveticaNeueLT Std Med" panose="020B0604020202020204" pitchFamily="34" charset="0"/>
              </a:rPr>
              <a:t>One client more than </a:t>
            </a:r>
            <a:r>
              <a:rPr lang="en-US" sz="2400" dirty="0">
                <a:solidFill>
                  <a:srgbClr val="C00000"/>
                </a:solidFill>
                <a:latin typeface="HelveticaNeueLT Std Med" panose="020B0604020202020204" pitchFamily="34" charset="0"/>
              </a:rPr>
              <a:t>tripled the national average</a:t>
            </a:r>
            <a:r>
              <a:rPr lang="en-US" sz="2400" dirty="0">
                <a:latin typeface="HelveticaNeueLT Std Med" panose="020B0604020202020204" pitchFamily="34" charset="0"/>
              </a:rPr>
              <a:t>* in a particular sales category for its industry within 18 months, citing the use of “Shapes" as one of the major contributors of the increase.  Other teams report less silos and more "one team" approaches.</a:t>
            </a:r>
            <a:endParaRPr sz="2400" dirty="0">
              <a:latin typeface="HelveticaNeueLT Std Med" panose="020B0604020202020204" pitchFamily="34" charset="0"/>
            </a:endParaRPr>
          </a:p>
          <a:p>
            <a:pPr marL="457200" lvl="0" indent="-292100" algn="l" rtl="0">
              <a:lnSpc>
                <a:spcPct val="90000"/>
              </a:lnSpc>
              <a:spcBef>
                <a:spcPts val="1000"/>
              </a:spcBef>
              <a:spcAft>
                <a:spcPts val="0"/>
              </a:spcAft>
              <a:buClr>
                <a:schemeClr val="dk1"/>
              </a:buClr>
              <a:buSzPts val="2600"/>
              <a:buFont typeface="Noto Sans Symbols"/>
              <a:buNone/>
            </a:pPr>
            <a:endParaRPr sz="1800" dirty="0">
              <a:latin typeface="HelveticaNeueLT Std Med" panose="020B0604020202020204" pitchFamily="34" charset="0"/>
            </a:endParaRPr>
          </a:p>
          <a:p>
            <a:pPr marL="0" lvl="0" indent="0" algn="l" rtl="0">
              <a:lnSpc>
                <a:spcPct val="90000"/>
              </a:lnSpc>
              <a:spcBef>
                <a:spcPts val="1000"/>
              </a:spcBef>
              <a:spcAft>
                <a:spcPts val="0"/>
              </a:spcAft>
              <a:buClr>
                <a:schemeClr val="dk1"/>
              </a:buClr>
              <a:buSzPts val="2600"/>
              <a:buNone/>
            </a:pPr>
            <a:r>
              <a:rPr lang="en-US" sz="2400" dirty="0">
                <a:latin typeface="HelveticaNeueLT Std Med" panose="020B0604020202020204" pitchFamily="34" charset="0"/>
              </a:rPr>
              <a:t>	</a:t>
            </a:r>
            <a:r>
              <a:rPr lang="en-US" dirty="0">
                <a:latin typeface="HelveticaNeueLT Std Med" panose="020B0604020202020204" pitchFamily="34" charset="0"/>
              </a:rPr>
              <a:t>*National industry average was 8% in sales in this particular category; and after using 	“Shapes,”  </a:t>
            </a:r>
            <a:r>
              <a:rPr lang="en-US" dirty="0">
                <a:solidFill>
                  <a:srgbClr val="C00000"/>
                </a:solidFill>
                <a:latin typeface="HelveticaNeueLT Std Med" panose="020B0604020202020204" pitchFamily="34" charset="0"/>
              </a:rPr>
              <a:t>this company increased to 25% in sales</a:t>
            </a:r>
            <a:r>
              <a:rPr lang="en-US" dirty="0">
                <a:latin typeface="HelveticaNeueLT Std Med" panose="020B0604020202020204" pitchFamily="34" charset="0"/>
              </a:rPr>
              <a:t>. Focus was understanding the 	needs of the client, and “Shaping the sales approach” 	in a way that met the needs, 	solving a problem or seizing an opportunity, or the client.</a:t>
            </a:r>
            <a:endParaRPr dirty="0">
              <a:latin typeface="HelveticaNeueLT Std Med" panose="020B0604020202020204" pitchFamily="34" charset="0"/>
            </a:endParaRPr>
          </a:p>
          <a:p>
            <a:pPr marL="228600" lvl="0" indent="-101600" algn="l" rtl="0">
              <a:lnSpc>
                <a:spcPct val="90000"/>
              </a:lnSpc>
              <a:spcBef>
                <a:spcPts val="1000"/>
              </a:spcBef>
              <a:spcAft>
                <a:spcPts val="0"/>
              </a:spcAft>
              <a:buClr>
                <a:schemeClr val="dk1"/>
              </a:buClr>
              <a:buSzPts val="2000"/>
              <a:buNone/>
            </a:pPr>
            <a:endParaRPr dirty="0"/>
          </a:p>
        </p:txBody>
      </p:sp>
      <p:sp>
        <p:nvSpPr>
          <p:cNvPr id="52" name="Google Shape;52;p3"/>
          <p:cNvSpPr txBox="1">
            <a:spLocks noGrp="1"/>
          </p:cNvSpPr>
          <p:nvPr>
            <p:ph type="sldNum" idx="12"/>
          </p:nvPr>
        </p:nvSpPr>
        <p:spPr>
          <a:xfrm>
            <a:off x="26416" y="6417945"/>
            <a:ext cx="379984" cy="42735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7" name="TextBox 6">
            <a:extLst>
              <a:ext uri="{FF2B5EF4-FFF2-40B4-BE49-F238E27FC236}">
                <a16:creationId xmlns:a16="http://schemas.microsoft.com/office/drawing/2014/main" id="{53272FBA-E698-44D7-939A-ACB6E4E3E8CF}"/>
              </a:ext>
            </a:extLst>
          </p:cNvPr>
          <p:cNvSpPr txBox="1"/>
          <p:nvPr/>
        </p:nvSpPr>
        <p:spPr>
          <a:xfrm>
            <a:off x="292608" y="762000"/>
            <a:ext cx="10779252" cy="1366528"/>
          </a:xfrm>
          <a:prstGeom prst="rect">
            <a:avLst/>
          </a:prstGeom>
          <a:noFill/>
        </p:spPr>
        <p:txBody>
          <a:bodyPr wrap="square">
            <a:spAutoFit/>
          </a:bodyPr>
          <a:lstStyle/>
          <a:p>
            <a:pPr marL="0" lvl="0" indent="0" algn="l" rtl="0">
              <a:lnSpc>
                <a:spcPct val="90000"/>
              </a:lnSpc>
              <a:spcBef>
                <a:spcPts val="0"/>
              </a:spcBef>
              <a:spcAft>
                <a:spcPts val="0"/>
              </a:spcAft>
              <a:buClr>
                <a:schemeClr val="dk1"/>
              </a:buClr>
              <a:buSzPts val="2000"/>
              <a:buNone/>
            </a:pPr>
            <a:r>
              <a:rPr lang="en-US" sz="2000" dirty="0">
                <a:solidFill>
                  <a:schemeClr val="tx1"/>
                </a:solidFill>
                <a:latin typeface="HelveticaNeueLT Std Med" panose="020B0604020202020204" pitchFamily="34" charset="0"/>
              </a:rPr>
              <a:t>Source:  Hite Resources, Inc. 2002-2021 Clients</a:t>
            </a:r>
          </a:p>
          <a:p>
            <a:pPr marL="0" lvl="0" indent="0" algn="l" rtl="0">
              <a:lnSpc>
                <a:spcPct val="90000"/>
              </a:lnSpc>
              <a:spcBef>
                <a:spcPts val="0"/>
              </a:spcBef>
              <a:spcAft>
                <a:spcPts val="0"/>
              </a:spcAft>
              <a:buClr>
                <a:schemeClr val="dk1"/>
              </a:buClr>
              <a:buSzPts val="2000"/>
              <a:buNone/>
            </a:pPr>
            <a:endParaRPr lang="en-US" sz="400" dirty="0">
              <a:solidFill>
                <a:schemeClr val="tx1"/>
              </a:solidFill>
              <a:latin typeface="HelveticaNeueLT Std Med" panose="020B0604020202020204" pitchFamily="34" charset="0"/>
            </a:endParaRPr>
          </a:p>
          <a:p>
            <a:pPr>
              <a:lnSpc>
                <a:spcPct val="90000"/>
              </a:lnSpc>
              <a:buClr>
                <a:schemeClr val="dk1"/>
              </a:buClr>
              <a:buSzPts val="2000"/>
            </a:pPr>
            <a:r>
              <a:rPr lang="en-US" sz="1600" dirty="0">
                <a:solidFill>
                  <a:schemeClr val="tx1"/>
                </a:solidFill>
                <a:latin typeface="HelveticaNeueLT Std Med" panose="020B0604020202020204" pitchFamily="34" charset="0"/>
              </a:rPr>
              <a:t>Industries ranging from Pharmaceutical, Healthcare, Beauty, Manufacturing, Medical Devices, Agriculture, Hospitality, Fast Food and Retail Chains, Real Estate and Property Management, Professional and Legal Services, Government, and Non-Profit Organizations. </a:t>
            </a:r>
          </a:p>
          <a:p>
            <a:pPr marL="0" lvl="0" indent="0" algn="l" rtl="0">
              <a:lnSpc>
                <a:spcPct val="90000"/>
              </a:lnSpc>
              <a:spcBef>
                <a:spcPts val="0"/>
              </a:spcBef>
              <a:spcAft>
                <a:spcPts val="0"/>
              </a:spcAft>
              <a:buClr>
                <a:schemeClr val="dk1"/>
              </a:buClr>
              <a:buSzPts val="2000"/>
              <a:buNone/>
            </a:pPr>
            <a:endParaRPr lang="en-US" sz="2000" dirty="0">
              <a:solidFill>
                <a:schemeClr val="tx1"/>
              </a:solidFill>
              <a:latin typeface="HelveticaNeueLT Std Med"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4"/>
          <p:cNvSpPr txBox="1">
            <a:spLocks noGrp="1"/>
          </p:cNvSpPr>
          <p:nvPr>
            <p:ph type="title"/>
          </p:nvPr>
        </p:nvSpPr>
        <p:spPr>
          <a:xfrm>
            <a:off x="280416" y="786862"/>
            <a:ext cx="10364624" cy="42735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None/>
            </a:pPr>
            <a:r>
              <a:rPr lang="en-US" sz="2400" dirty="0">
                <a:solidFill>
                  <a:schemeClr val="tx1"/>
                </a:solidFill>
                <a:latin typeface="HelveticaNeueLT Std Med" panose="020B0604020202020204" pitchFamily="34" charset="0"/>
              </a:rPr>
              <a:t>Shapes ROI – Linking Behavior to Results</a:t>
            </a:r>
            <a:br>
              <a:rPr lang="en-US" sz="2400" dirty="0">
                <a:solidFill>
                  <a:schemeClr val="tx1"/>
                </a:solidFill>
                <a:latin typeface="HelveticaNeueLT Std Med" panose="020B0604020202020204" pitchFamily="34" charset="0"/>
              </a:rPr>
            </a:br>
            <a:r>
              <a:rPr lang="en-US" sz="2000" dirty="0">
                <a:solidFill>
                  <a:schemeClr val="tx1"/>
                </a:solidFill>
                <a:latin typeface="HelveticaNeueLT Std Med" panose="020B0604020202020204" pitchFamily="34" charset="0"/>
              </a:rPr>
              <a:t>Source:  Hite Resources, Inc. 2002-2021 Clients</a:t>
            </a:r>
            <a:br>
              <a:rPr lang="en-US" sz="400" dirty="0">
                <a:solidFill>
                  <a:schemeClr val="tx1"/>
                </a:solidFill>
                <a:latin typeface="HelveticaNeueLT Std Med" panose="020B0604020202020204" pitchFamily="34" charset="0"/>
              </a:rPr>
            </a:br>
            <a:br>
              <a:rPr lang="en-US" sz="400" dirty="0">
                <a:solidFill>
                  <a:schemeClr val="tx1"/>
                </a:solidFill>
                <a:latin typeface="HelveticaNeueLT Std Med" panose="020B0604020202020204" pitchFamily="34" charset="0"/>
              </a:rPr>
            </a:br>
            <a:r>
              <a:rPr lang="en-US" sz="1600" dirty="0">
                <a:solidFill>
                  <a:schemeClr val="tx1"/>
                </a:solidFill>
                <a:latin typeface="HelveticaNeueLT Std Med" panose="020B0604020202020204" pitchFamily="34" charset="0"/>
              </a:rPr>
              <a:t>Industries ranging from Pharmaceutical, Healthcare, Beauty, Manufacturing, Medical Devices, Agriculture, Hospitality, Fast Food and Retail Chains, Real Estate and Property Management, Professional and Legal Services, Government, and Non-Profit Organizations. </a:t>
            </a:r>
            <a:br>
              <a:rPr lang="en-US" sz="1600" dirty="0">
                <a:solidFill>
                  <a:schemeClr val="tx1"/>
                </a:solidFill>
                <a:latin typeface="HelveticaNeueLT Std Med" panose="020B0604020202020204" pitchFamily="34" charset="0"/>
              </a:rPr>
            </a:br>
            <a:endParaRPr sz="1600" dirty="0">
              <a:latin typeface="HelveticaNeueLT Std Med" panose="020B0604020202020204" pitchFamily="34" charset="0"/>
            </a:endParaRPr>
          </a:p>
        </p:txBody>
      </p:sp>
      <p:sp>
        <p:nvSpPr>
          <p:cNvPr id="59" name="Google Shape;59;p4"/>
          <p:cNvSpPr txBox="1">
            <a:spLocks noGrp="1"/>
          </p:cNvSpPr>
          <p:nvPr>
            <p:ph type="body" idx="1"/>
          </p:nvPr>
        </p:nvSpPr>
        <p:spPr>
          <a:xfrm>
            <a:off x="286512" y="2037589"/>
            <a:ext cx="11618976" cy="4628578"/>
          </a:xfrm>
          <a:prstGeom prst="rect">
            <a:avLst/>
          </a:prstGeom>
          <a:noFill/>
          <a:ln>
            <a:noFill/>
          </a:ln>
        </p:spPr>
        <p:txBody>
          <a:bodyPr spcFirstLastPara="1" wrap="square" lIns="91425" tIns="45700" rIns="91425" bIns="45700" anchor="t" anchorCtr="0">
            <a:normAutofit/>
          </a:bodyPr>
          <a:lstStyle/>
          <a:p>
            <a:pPr marL="469900" lvl="0" indent="-457200" algn="l" rtl="0">
              <a:lnSpc>
                <a:spcPct val="90000"/>
              </a:lnSpc>
              <a:spcBef>
                <a:spcPts val="0"/>
              </a:spcBef>
              <a:spcAft>
                <a:spcPts val="0"/>
              </a:spcAft>
              <a:buClr>
                <a:schemeClr val="dk1"/>
              </a:buClr>
              <a:buSzPts val="2600"/>
              <a:buFont typeface="Arial" panose="020B0604020202020204" pitchFamily="34" charset="0"/>
              <a:buChar char="•"/>
            </a:pPr>
            <a:r>
              <a:rPr lang="en-US" sz="2400" dirty="0">
                <a:latin typeface="HelveticaNeueLT Std Med" panose="020B0604020202020204" pitchFamily="34" charset="0"/>
              </a:rPr>
              <a:t>Regional healthcare company </a:t>
            </a:r>
            <a:r>
              <a:rPr lang="en-US" sz="2400" b="1" dirty="0">
                <a:solidFill>
                  <a:srgbClr val="C00000"/>
                </a:solidFill>
                <a:latin typeface="HelveticaNeueLT Std Med" panose="020B0604020202020204" pitchFamily="34" charset="0"/>
              </a:rPr>
              <a:t>decreased turnover by 18% in the first year </a:t>
            </a:r>
            <a:r>
              <a:rPr lang="en-US" sz="2400" dirty="0">
                <a:latin typeface="HelveticaNeueLT Std Med" panose="020B0604020202020204" pitchFamily="34" charset="0"/>
              </a:rPr>
              <a:t>of using Shapes for understanding, and specifically, what makes employees feel valued and important.  </a:t>
            </a:r>
            <a:r>
              <a:rPr lang="en-US" sz="2400" b="1" dirty="0">
                <a:latin typeface="HelveticaNeueLT Std Med" panose="020B0604020202020204" pitchFamily="34" charset="0"/>
              </a:rPr>
              <a:t>This resulted in a </a:t>
            </a:r>
            <a:r>
              <a:rPr lang="en-US" sz="2400" b="1" dirty="0">
                <a:solidFill>
                  <a:srgbClr val="C00000"/>
                </a:solidFill>
                <a:latin typeface="HelveticaNeueLT Std Med" panose="020B0604020202020204" pitchFamily="34" charset="0"/>
              </a:rPr>
              <a:t>decrease of 18% of turnover, which meant 1.7 million to the bottom line.</a:t>
            </a:r>
            <a:endParaRPr sz="2400" dirty="0">
              <a:solidFill>
                <a:srgbClr val="C00000"/>
              </a:solidFill>
              <a:latin typeface="HelveticaNeueLT Std Med" panose="020B0604020202020204" pitchFamily="34" charset="0"/>
            </a:endParaRPr>
          </a:p>
          <a:p>
            <a:pPr lvl="0" indent="-457200" algn="l" rtl="0">
              <a:lnSpc>
                <a:spcPct val="90000"/>
              </a:lnSpc>
              <a:spcBef>
                <a:spcPts val="1000"/>
              </a:spcBef>
              <a:spcAft>
                <a:spcPts val="0"/>
              </a:spcAft>
              <a:buClr>
                <a:schemeClr val="dk1"/>
              </a:buClr>
              <a:buSzPts val="2600"/>
              <a:buFont typeface="Arial" panose="020B0604020202020204" pitchFamily="34" charset="0"/>
              <a:buChar char="•"/>
            </a:pPr>
            <a:endParaRPr sz="2400" b="1" dirty="0">
              <a:latin typeface="HelveticaNeueLT Std Med" panose="020B0604020202020204" pitchFamily="34" charset="0"/>
            </a:endParaRPr>
          </a:p>
          <a:p>
            <a:pPr marL="460375" lvl="0" indent="-460375" algn="l" rtl="0">
              <a:lnSpc>
                <a:spcPct val="90000"/>
              </a:lnSpc>
              <a:spcBef>
                <a:spcPts val="1000"/>
              </a:spcBef>
              <a:spcAft>
                <a:spcPts val="0"/>
              </a:spcAft>
              <a:buClr>
                <a:schemeClr val="dk1"/>
              </a:buClr>
              <a:buSzPts val="2600"/>
              <a:buFont typeface="Arial" panose="020B0604020202020204" pitchFamily="34" charset="0"/>
              <a:buChar char="•"/>
            </a:pPr>
            <a:r>
              <a:rPr lang="en-US" sz="2400" dirty="0">
                <a:latin typeface="HelveticaNeueLT Std Med" panose="020B0604020202020204" pitchFamily="34" charset="0"/>
              </a:rPr>
              <a:t>Accounts receivables department </a:t>
            </a:r>
            <a:r>
              <a:rPr lang="en-US" sz="2400" b="1" dirty="0">
                <a:solidFill>
                  <a:srgbClr val="C00000"/>
                </a:solidFill>
                <a:latin typeface="HelveticaNeueLT Std Med" panose="020B0604020202020204" pitchFamily="34" charset="0"/>
              </a:rPr>
              <a:t>decreased complexity and error rate </a:t>
            </a:r>
            <a:r>
              <a:rPr lang="en-US" sz="2400" dirty="0">
                <a:latin typeface="HelveticaNeueLT Std Med" panose="020B0604020202020204" pitchFamily="34" charset="0"/>
              </a:rPr>
              <a:t>with Strategic Shaping and increased the speed in which invoices were paid by 6 days.  This </a:t>
            </a:r>
            <a:r>
              <a:rPr lang="en-US" sz="2400" b="1" dirty="0">
                <a:solidFill>
                  <a:srgbClr val="C00000"/>
                </a:solidFill>
                <a:latin typeface="HelveticaNeueLT Std Med" panose="020B0604020202020204" pitchFamily="34" charset="0"/>
              </a:rPr>
              <a:t>saved time and money</a:t>
            </a:r>
            <a:r>
              <a:rPr lang="en-US" sz="2400" dirty="0">
                <a:latin typeface="HelveticaNeueLT Std Med" panose="020B0604020202020204" pitchFamily="34" charset="0"/>
              </a:rPr>
              <a:t>, increasing productivity in other measurable areas, and increased cash flow for the company.</a:t>
            </a:r>
            <a:endParaRPr sz="2400" dirty="0">
              <a:latin typeface="HelveticaNeueLT Std Med" panose="020B0604020202020204" pitchFamily="34" charset="0"/>
            </a:endParaRPr>
          </a:p>
          <a:p>
            <a:pPr marL="457200" lvl="0" indent="-330200" algn="l" rtl="0">
              <a:lnSpc>
                <a:spcPct val="90000"/>
              </a:lnSpc>
              <a:spcBef>
                <a:spcPts val="1000"/>
              </a:spcBef>
              <a:spcAft>
                <a:spcPts val="0"/>
              </a:spcAft>
              <a:buClr>
                <a:schemeClr val="dk1"/>
              </a:buClr>
              <a:buSzPts val="2000"/>
              <a:buFont typeface="Calibri"/>
              <a:buNone/>
            </a:pPr>
            <a:endParaRPr sz="2400" dirty="0">
              <a:latin typeface="HelveticaNeueLT Std Med" panose="020B0604020202020204" pitchFamily="34" charset="0"/>
            </a:endParaRPr>
          </a:p>
          <a:p>
            <a:pPr marL="228600" lvl="0" indent="-101600" algn="l" rtl="0">
              <a:lnSpc>
                <a:spcPct val="90000"/>
              </a:lnSpc>
              <a:spcBef>
                <a:spcPts val="1000"/>
              </a:spcBef>
              <a:spcAft>
                <a:spcPts val="0"/>
              </a:spcAft>
              <a:buClr>
                <a:schemeClr val="dk1"/>
              </a:buClr>
              <a:buSzPts val="2000"/>
              <a:buNone/>
            </a:pPr>
            <a:endParaRPr dirty="0"/>
          </a:p>
        </p:txBody>
      </p:sp>
      <p:sp>
        <p:nvSpPr>
          <p:cNvPr id="60" name="Google Shape;60;p4"/>
          <p:cNvSpPr txBox="1">
            <a:spLocks noGrp="1"/>
          </p:cNvSpPr>
          <p:nvPr>
            <p:ph type="sldNum" idx="12"/>
          </p:nvPr>
        </p:nvSpPr>
        <p:spPr>
          <a:xfrm>
            <a:off x="26416" y="6417945"/>
            <a:ext cx="379984" cy="42735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4"/>
          <p:cNvSpPr txBox="1">
            <a:spLocks noGrp="1"/>
          </p:cNvSpPr>
          <p:nvPr>
            <p:ph type="title"/>
          </p:nvPr>
        </p:nvSpPr>
        <p:spPr>
          <a:xfrm>
            <a:off x="280416" y="786862"/>
            <a:ext cx="10364624" cy="42735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None/>
            </a:pPr>
            <a:r>
              <a:rPr lang="en-US" sz="2400" dirty="0">
                <a:solidFill>
                  <a:schemeClr val="tx1"/>
                </a:solidFill>
                <a:latin typeface="HelveticaNeueLT Std Med" panose="020B0604020202020204" pitchFamily="34" charset="0"/>
              </a:rPr>
              <a:t>Shapes ROI – Linking Behavior to Results</a:t>
            </a:r>
            <a:br>
              <a:rPr lang="en-US" sz="2400" dirty="0">
                <a:solidFill>
                  <a:schemeClr val="tx1"/>
                </a:solidFill>
                <a:latin typeface="HelveticaNeueLT Std Med" panose="020B0604020202020204" pitchFamily="34" charset="0"/>
              </a:rPr>
            </a:br>
            <a:r>
              <a:rPr lang="en-US" sz="2000" dirty="0">
                <a:solidFill>
                  <a:schemeClr val="tx1"/>
                </a:solidFill>
                <a:latin typeface="HelveticaNeueLT Std Med" panose="020B0604020202020204" pitchFamily="34" charset="0"/>
              </a:rPr>
              <a:t>Source:  Hite Resources, Inc. 2002-2021 Clients</a:t>
            </a:r>
            <a:br>
              <a:rPr lang="en-US" sz="400" dirty="0">
                <a:solidFill>
                  <a:schemeClr val="tx1"/>
                </a:solidFill>
                <a:latin typeface="HelveticaNeueLT Std Med" panose="020B0604020202020204" pitchFamily="34" charset="0"/>
              </a:rPr>
            </a:br>
            <a:br>
              <a:rPr lang="en-US" sz="400" dirty="0">
                <a:solidFill>
                  <a:schemeClr val="tx1"/>
                </a:solidFill>
                <a:latin typeface="HelveticaNeueLT Std Med" panose="020B0604020202020204" pitchFamily="34" charset="0"/>
              </a:rPr>
            </a:br>
            <a:r>
              <a:rPr lang="en-US" sz="1600" dirty="0">
                <a:solidFill>
                  <a:schemeClr val="tx1"/>
                </a:solidFill>
                <a:latin typeface="HelveticaNeueLT Std Med" panose="020B0604020202020204" pitchFamily="34" charset="0"/>
              </a:rPr>
              <a:t>Industries ranging from Pharmaceutical, Healthcare, Beauty, Manufacturing, Medical Devices, Agriculture, Hospitality, Fast Food and Retail Chains, Real Estate and Property Management, Professional and Legal Services, Government, and Non-Profit Organizations. </a:t>
            </a:r>
            <a:br>
              <a:rPr lang="en-US" sz="1600" dirty="0">
                <a:solidFill>
                  <a:schemeClr val="tx1"/>
                </a:solidFill>
                <a:latin typeface="HelveticaNeueLT Std Med" panose="020B0604020202020204" pitchFamily="34" charset="0"/>
              </a:rPr>
            </a:br>
            <a:endParaRPr sz="1600" dirty="0">
              <a:latin typeface="HelveticaNeueLT Std Med" panose="020B0604020202020204" pitchFamily="34" charset="0"/>
            </a:endParaRPr>
          </a:p>
        </p:txBody>
      </p:sp>
      <p:sp>
        <p:nvSpPr>
          <p:cNvPr id="59" name="Google Shape;59;p4"/>
          <p:cNvSpPr txBox="1">
            <a:spLocks noGrp="1"/>
          </p:cNvSpPr>
          <p:nvPr>
            <p:ph type="body" idx="1"/>
          </p:nvPr>
        </p:nvSpPr>
        <p:spPr>
          <a:xfrm>
            <a:off x="280416" y="3902147"/>
            <a:ext cx="11618976" cy="1196015"/>
          </a:xfrm>
          <a:prstGeom prst="rect">
            <a:avLst/>
          </a:prstGeom>
          <a:noFill/>
          <a:ln>
            <a:noFill/>
          </a:ln>
        </p:spPr>
        <p:txBody>
          <a:bodyPr spcFirstLastPara="1" wrap="square" lIns="91425" tIns="45700" rIns="91425" bIns="45700" anchor="t" anchorCtr="0">
            <a:normAutofit/>
          </a:bodyPr>
          <a:lstStyle/>
          <a:p>
            <a:pPr marL="228600" lvl="0" indent="-101600" algn="ctr" rtl="0">
              <a:lnSpc>
                <a:spcPct val="90000"/>
              </a:lnSpc>
              <a:spcBef>
                <a:spcPts val="1000"/>
              </a:spcBef>
              <a:spcAft>
                <a:spcPts val="0"/>
              </a:spcAft>
              <a:buClr>
                <a:schemeClr val="dk1"/>
              </a:buClr>
              <a:buSzPts val="2000"/>
              <a:buNone/>
            </a:pPr>
            <a:r>
              <a:rPr lang="en-US" dirty="0">
                <a:hlinkClick r:id="rId3"/>
              </a:rPr>
              <a:t>https://psychogeometrics.com/about/testimonials/</a:t>
            </a:r>
            <a:endParaRPr lang="en-US" dirty="0"/>
          </a:p>
          <a:p>
            <a:pPr marL="228600" lvl="0" indent="-101600" algn="l" rtl="0">
              <a:lnSpc>
                <a:spcPct val="90000"/>
              </a:lnSpc>
              <a:spcBef>
                <a:spcPts val="1000"/>
              </a:spcBef>
              <a:spcAft>
                <a:spcPts val="0"/>
              </a:spcAft>
              <a:buClr>
                <a:schemeClr val="dk1"/>
              </a:buClr>
              <a:buSzPts val="2000"/>
              <a:buNone/>
            </a:pPr>
            <a:endParaRPr lang="en-US" dirty="0"/>
          </a:p>
          <a:p>
            <a:pPr marL="228600" lvl="0" indent="-101600" algn="l" rtl="0">
              <a:lnSpc>
                <a:spcPct val="90000"/>
              </a:lnSpc>
              <a:spcBef>
                <a:spcPts val="1000"/>
              </a:spcBef>
              <a:spcAft>
                <a:spcPts val="0"/>
              </a:spcAft>
              <a:buClr>
                <a:schemeClr val="dk1"/>
              </a:buClr>
              <a:buSzPts val="2000"/>
              <a:buNone/>
            </a:pPr>
            <a:endParaRPr dirty="0"/>
          </a:p>
        </p:txBody>
      </p:sp>
      <p:sp>
        <p:nvSpPr>
          <p:cNvPr id="60" name="Google Shape;60;p4"/>
          <p:cNvSpPr txBox="1">
            <a:spLocks noGrp="1"/>
          </p:cNvSpPr>
          <p:nvPr>
            <p:ph type="sldNum" idx="12"/>
          </p:nvPr>
        </p:nvSpPr>
        <p:spPr>
          <a:xfrm>
            <a:off x="26416" y="6417945"/>
            <a:ext cx="379984" cy="42735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2" name="TextBox 1">
            <a:extLst>
              <a:ext uri="{FF2B5EF4-FFF2-40B4-BE49-F238E27FC236}">
                <a16:creationId xmlns:a16="http://schemas.microsoft.com/office/drawing/2014/main" id="{65926692-51AA-4297-8FD3-398F2E71A1A7}"/>
              </a:ext>
            </a:extLst>
          </p:cNvPr>
          <p:cNvSpPr txBox="1"/>
          <p:nvPr/>
        </p:nvSpPr>
        <p:spPr>
          <a:xfrm>
            <a:off x="1588705" y="3162087"/>
            <a:ext cx="10073725" cy="615553"/>
          </a:xfrm>
          <a:prstGeom prst="rect">
            <a:avLst/>
          </a:prstGeom>
          <a:noFill/>
        </p:spPr>
        <p:txBody>
          <a:bodyPr wrap="square" rtlCol="0">
            <a:spAutoFit/>
          </a:bodyPr>
          <a:lstStyle/>
          <a:p>
            <a:r>
              <a:rPr lang="en-US" sz="3400" dirty="0">
                <a:solidFill>
                  <a:schemeClr val="tx1"/>
                </a:solidFill>
                <a:latin typeface="HelveticaNeueLT Std Med" panose="020B0604020202020204" pitchFamily="34" charset="0"/>
              </a:rPr>
              <a:t>For more information and Client Testimonials:</a:t>
            </a:r>
          </a:p>
        </p:txBody>
      </p:sp>
    </p:spTree>
    <p:extLst>
      <p:ext uri="{BB962C8B-B14F-4D97-AF65-F5344CB8AC3E}">
        <p14:creationId xmlns:p14="http://schemas.microsoft.com/office/powerpoint/2010/main" val="1828576114"/>
      </p:ext>
    </p:extLst>
  </p:cSld>
  <p:clrMapOvr>
    <a:masterClrMapping/>
  </p:clrMapOvr>
</p:sld>
</file>

<file path=ppt/theme/theme1.xml><?xml version="1.0" encoding="utf-8"?>
<a:theme xmlns:a="http://schemas.openxmlformats.org/drawingml/2006/main" name="Office Theme">
  <a:themeElements>
    <a:clrScheme name="PGEO Colors">
      <a:dk1>
        <a:srgbClr val="5E5E5E"/>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698</Words>
  <Application>Microsoft Office PowerPoint</Application>
  <PresentationFormat>Widescreen</PresentationFormat>
  <Paragraphs>37</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Shapes Assessment ROI</vt:lpstr>
      <vt:lpstr>Shapes ROI – Linking Behavior to Results</vt:lpstr>
      <vt:lpstr>Shapes ROI – Linking Behavior to Results</vt:lpstr>
      <vt:lpstr>Shapes ROI – Linking Behavior to Results Source:  Hite Resources, Inc. 2002-2021 Clients  Industries ranging from Pharmaceutical, Healthcare, Beauty, Manufacturing, Medical Devices, Agriculture, Hospitality, Fast Food and Retail Chains, Real Estate and Property Management, Professional and Legal Services, Government, and Non-Profit Organizations.  </vt:lpstr>
      <vt:lpstr>Shapes ROI – Linking Behavior to Results Source:  Hite Resources, Inc. 2002-2021 Clients  Industries ranging from Pharmaceutical, Healthcare, Beauty, Manufacturing, Medical Devices, Agriculture, Hospitality, Fast Food and Retail Chains, Real Estate and Property Management, Professional and Legal Services, Government, and Non-Profit Organizations.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Shapes Assessment ROI</dc:title>
  <dc:creator>Sherrie Abshire</dc:creator>
  <cp:lastModifiedBy>Susan Hite Foerster</cp:lastModifiedBy>
  <cp:revision>3</cp:revision>
  <dcterms:created xsi:type="dcterms:W3CDTF">2021-04-12T21:11:30Z</dcterms:created>
  <dcterms:modified xsi:type="dcterms:W3CDTF">2022-01-20T18:12:35Z</dcterms:modified>
</cp:coreProperties>
</file>