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12192000"/>
  <p:notesSz cx="6858000" cy="9144000"/>
  <p:embeddedFontLst>
    <p:embeddedFont>
      <p:font typeface="Catamaran"/>
      <p:bold r:id="rId43"/>
    </p:embeddedFont>
    <p:embeddedFont>
      <p:font typeface="Helvetica Neue"/>
      <p:regular r:id="rId44"/>
      <p:bold r:id="rId45"/>
      <p:italic r:id="rId46"/>
      <p:boldItalic r:id="rId47"/>
    </p:embeddedFont>
    <p:embeddedFont>
      <p:font typeface="Questrial"/>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768">
          <p15:clr>
            <a:srgbClr val="A4A3A4"/>
          </p15:clr>
        </p15:guide>
        <p15:guide id="2" pos="3840">
          <p15:clr>
            <a:srgbClr val="A4A3A4"/>
          </p15:clr>
        </p15:guide>
      </p15:sldGuideLst>
    </p:ext>
    <p:ext uri="http://customooxmlschemas.google.com/">
      <go:slidesCustomData xmlns:go="http://customooxmlschemas.google.com/" r:id="rId49" roundtripDataSignature="AMtx7mi+Ge/Rt0x7kxb4o+XkpCOv3nTP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68"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HelveticaNeue-regular.fntdata"/><Relationship Id="rId43" Type="http://schemas.openxmlformats.org/officeDocument/2006/relationships/font" Target="fonts/Catamaran-bold.fntdata"/><Relationship Id="rId46" Type="http://schemas.openxmlformats.org/officeDocument/2006/relationships/font" Target="fonts/HelveticaNeue-italic.fntdata"/><Relationship Id="rId45" Type="http://schemas.openxmlformats.org/officeDocument/2006/relationships/font" Target="fonts/HelveticaNeu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Questrial-regular.fntdata"/><Relationship Id="rId47" Type="http://schemas.openxmlformats.org/officeDocument/2006/relationships/font" Target="fonts/HelveticaNeue-bold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sychogeometrics.com/" TargetMode="External"/><Relationship Id="rId3" Type="http://schemas.openxmlformats.org/officeDocument/2006/relationships/hyperlink" Target="https://www.psychogeometrics.com/meet-susan" TargetMode="External"/><Relationship Id="rId4" Type="http://schemas.openxmlformats.org/officeDocument/2006/relationships/hyperlink" Target="https://www.psychogeometrics.com/shapes-for-work" TargetMode="External"/><Relationship Id="rId9" Type="http://schemas.openxmlformats.org/officeDocument/2006/relationships/hyperlink" Target="https://www.linkedin.com/company/psycho-geometrics/" TargetMode="External"/><Relationship Id="rId5" Type="http://schemas.openxmlformats.org/officeDocument/2006/relationships/hyperlink" Target="https://elearning.psychogeometrics.com/" TargetMode="External"/><Relationship Id="rId6" Type="http://schemas.openxmlformats.org/officeDocument/2006/relationships/hyperlink" Target="https://www.facebook.com/psycho_geometrics-103150451491958" TargetMode="External"/><Relationship Id="rId7" Type="http://schemas.openxmlformats.org/officeDocument/2006/relationships/hyperlink" Target="https://twitter.com/pgeoshapes" TargetMode="External"/><Relationship Id="rId8" Type="http://schemas.openxmlformats.org/officeDocument/2006/relationships/hyperlink" Target="https://www.instagram.com/psycho_geometrics/"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latin typeface="Calibri"/>
                <a:ea typeface="Calibri"/>
                <a:cs typeface="Calibri"/>
                <a:sym typeface="Calibri"/>
              </a:rPr>
              <a:t>Welcome to the continuous digital learning series of Shapes, powered by Psycho·Geometrics®. This is Module 4, which focuses on the practical application of Shape Motivation</a:t>
            </a:r>
            <a:r>
              <a:rPr b="1" i="0" lang="en-US" sz="1200" u="none" strike="noStrike">
                <a:latin typeface="Calibri"/>
                <a:ea typeface="Calibri"/>
                <a:cs typeface="Calibri"/>
                <a:sym typeface="Calibri"/>
              </a:rPr>
              <a:t> </a:t>
            </a:r>
            <a:r>
              <a:rPr b="0" i="0" lang="en-US" sz="1200" u="none" strike="noStrike">
                <a:latin typeface="Calibri"/>
                <a:ea typeface="Calibri"/>
                <a:cs typeface="Calibri"/>
                <a:sym typeface="Calibri"/>
              </a:rPr>
              <a:t>for effective communication.</a:t>
            </a:r>
            <a:endParaRPr/>
          </a:p>
        </p:txBody>
      </p:sp>
      <p:sp>
        <p:nvSpPr>
          <p:cNvPr id="32" name="Google Shape;3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lang="en-US" sz="1200"/>
              <a:t>What would naturally demotivate each shape? </a:t>
            </a:r>
            <a:endParaRPr/>
          </a:p>
        </p:txBody>
      </p:sp>
      <p:sp>
        <p:nvSpPr>
          <p:cNvPr id="243" name="Google Shape;24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0" lang="en-US" sz="1200"/>
              <a:t>Let’s use the Triangle again as an example. A Triangle would be less likely to openly listen, or act as a result of your communication if you are too emotional, dramatic, or take too long to get to the point. Triangles are busy.</a:t>
            </a:r>
            <a:endParaRPr/>
          </a:p>
        </p:txBody>
      </p:sp>
      <p:sp>
        <p:nvSpPr>
          <p:cNvPr id="263" name="Google Shape;2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lang="en-US" sz="1200"/>
              <a:t>Keep in mind that what motivates one shape may demotivate another. </a:t>
            </a:r>
            <a:endParaRPr/>
          </a:p>
        </p:txBody>
      </p:sp>
      <p:sp>
        <p:nvSpPr>
          <p:cNvPr id="288" name="Google Shape;28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lang="en-US" sz="1200"/>
              <a:t>The Triangle appreciates communication that is direct and to the point, however a Circle may be demotivated if no consideration is given to how others may </a:t>
            </a:r>
            <a:r>
              <a:rPr b="1" i="1" lang="en-US" sz="1200"/>
              <a:t>feel </a:t>
            </a:r>
            <a:r>
              <a:rPr b="0" lang="en-US" sz="1200"/>
              <a:t>as a result of the communication. Circles don’t care how much you know, until they know how much you care. </a:t>
            </a:r>
            <a:endParaRPr/>
          </a:p>
        </p:txBody>
      </p:sp>
      <p:sp>
        <p:nvSpPr>
          <p:cNvPr id="308" name="Google Shape;3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lang="en-US" sz="1200">
                <a:latin typeface="Calibri"/>
                <a:ea typeface="Calibri"/>
                <a:cs typeface="Calibri"/>
                <a:sym typeface="Calibri"/>
              </a:rPr>
              <a:t>As you can see, one size does not fit all, which is why Shape Flexing, as explained and illustrated in Module 3, is so important for effective communication. </a:t>
            </a:r>
            <a:r>
              <a:rPr b="0" lang="en-US" sz="1200">
                <a:solidFill>
                  <a:srgbClr val="595959"/>
                </a:solidFill>
                <a:latin typeface="Calibri"/>
                <a:ea typeface="Calibri"/>
                <a:cs typeface="Calibri"/>
                <a:sym typeface="Calibri"/>
              </a:rPr>
              <a:t>The exact same behavior or situation can motivate one person, but completely demotivate another. Every shape is different, and one shape does not fit all. </a:t>
            </a:r>
            <a:endParaRPr/>
          </a:p>
        </p:txBody>
      </p:sp>
      <p:sp>
        <p:nvSpPr>
          <p:cNvPr id="333" name="Google Shape;33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1200"/>
              <a:buFont typeface="Calibri"/>
              <a:buNone/>
            </a:pPr>
            <a:r>
              <a:rPr b="0" lang="en-US" sz="1200"/>
              <a:t>Let’s look at four examples of motivators and demotivators.</a:t>
            </a:r>
            <a:endParaRPr/>
          </a:p>
        </p:txBody>
      </p:sp>
      <p:sp>
        <p:nvSpPr>
          <p:cNvPr id="349" name="Google Shape;34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lang="en-US" sz="1200"/>
              <a:t>The Squiggle may find it exciting to be on an offsite retreat without a formal agenda and plenty of time for discussion, socialization, and </a:t>
            </a:r>
            <a:r>
              <a:rPr b="0" lang="en-US" sz="1200">
                <a:solidFill>
                  <a:srgbClr val="FF0000"/>
                </a:solidFill>
              </a:rPr>
              <a:t>outdoor activities. The </a:t>
            </a:r>
            <a:r>
              <a:rPr b="0" lang="en-US" sz="1200"/>
              <a:t>Squiggle, likes the variety and just going with the flow. The Circle, who loves to connect with others personally in a casual, relaxed setting, may also find it motivating. </a:t>
            </a:r>
            <a:r>
              <a:rPr b="0" lang="en-US" sz="1200" strike="noStrike"/>
              <a:t>However, for the Triangle or Box, it is unnatural to allocate dollars and time to have casual conversations in a relaxed setting, away from the office. It is also illogical to think you could quantify the dollars and time spent to “strengthen the team” on a spreadsheet or to a board of directors. </a:t>
            </a:r>
            <a:endParaRPr/>
          </a:p>
          <a:p>
            <a:pPr indent="0" lvl="0" marL="0" rtl="0" algn="l">
              <a:lnSpc>
                <a:spcPct val="150000"/>
              </a:lnSpc>
              <a:spcBef>
                <a:spcPts val="0"/>
              </a:spcBef>
              <a:spcAft>
                <a:spcPts val="0"/>
              </a:spcAft>
              <a:buClr>
                <a:schemeClr val="dk1"/>
              </a:buClr>
              <a:buSzPts val="1200"/>
              <a:buFont typeface="Calibri"/>
              <a:buNone/>
            </a:pPr>
            <a:r>
              <a:t/>
            </a:r>
            <a:endParaRPr b="0" sz="1200"/>
          </a:p>
          <a:p>
            <a:pPr indent="0" lvl="0" marL="0" rtl="0" algn="l">
              <a:lnSpc>
                <a:spcPct val="150000"/>
              </a:lnSpc>
              <a:spcBef>
                <a:spcPts val="0"/>
              </a:spcBef>
              <a:spcAft>
                <a:spcPts val="0"/>
              </a:spcAft>
              <a:buClr>
                <a:schemeClr val="dk1"/>
              </a:buClr>
              <a:buSzPts val="1200"/>
              <a:buFont typeface="Calibri"/>
              <a:buNone/>
            </a:pPr>
            <a:r>
              <a:rPr b="0" lang="en-US" sz="1200"/>
              <a:t>Keep in mind that when we use examples about one specific shape, we are referencing </a:t>
            </a:r>
            <a:r>
              <a:rPr b="0" i="1" lang="en-US" sz="1200"/>
              <a:t>100%</a:t>
            </a:r>
            <a:r>
              <a:rPr b="0" lang="en-US" sz="1200"/>
              <a:t> of that shape.  Of course, no one is 100% of one shape all the time, and everyone has more than one shape that represents their communication style. So, these examples are </a:t>
            </a:r>
            <a:r>
              <a:rPr b="0" i="1" lang="en-US" sz="1200"/>
              <a:t>general</a:t>
            </a:r>
            <a:r>
              <a:rPr b="0" lang="en-US" sz="1200"/>
              <a:t> examples, considering the traits of only one shape.  It is true that a Box does value efficient meetings and prefers to work alone, but a mature, experienced, and healthy Box, regardless of their other shape traits, is smart enough to know that taking a break to have some fun and working with others can be beneficial.</a:t>
            </a:r>
            <a:endParaRPr/>
          </a:p>
        </p:txBody>
      </p:sp>
      <p:sp>
        <p:nvSpPr>
          <p:cNvPr id="362" name="Google Shape;36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lang="en-US" sz="1200"/>
              <a:t>An exploratory series of meetings that requires an open mind, asking questions, listening, and waiting to make any decisions for at least 6 months, may be motivating to the uncertain Rectangle. The Rectangle may be experiencing or anticipating change, but this situation may be demotivating to a Triangle, who tends to be impatient. </a:t>
            </a:r>
            <a:endParaRPr/>
          </a:p>
        </p:txBody>
      </p:sp>
      <p:sp>
        <p:nvSpPr>
          <p:cNvPr id="387" name="Google Shape;38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lang="en-US" sz="1200"/>
              <a:t>An enthusiastic speech may be just what a Squiggle needs to get motivated by an upcoming project, but the Box may not be interested because “it is just a bunch of hype and fluff”.</a:t>
            </a:r>
            <a:endParaRPr/>
          </a:p>
        </p:txBody>
      </p:sp>
      <p:sp>
        <p:nvSpPr>
          <p:cNvPr id="409" name="Google Shape;40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lang="en-US" sz="1200"/>
              <a:t>A contest among the team to recognize individual performance could be highly motivating to a Triangle, who loves to compete, but equally as demotivating to a Circle, who prefers collaboration and teamwork, as opposed to being #1 on the team.</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428" name="Google Shape;42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In this module, you will learn what motivates and demotivates your shapes and the shapes of others, then increase the probability you stay motivated and communicate in a way that motivates others.</a:t>
            </a:r>
            <a:endParaRPr sz="1200">
              <a:latin typeface="Calibri"/>
              <a:ea typeface="Calibri"/>
              <a:cs typeface="Calibri"/>
              <a:sym typeface="Calibri"/>
            </a:endParaRPr>
          </a:p>
          <a:p>
            <a:pPr indent="0" lvl="0" marL="0" rtl="0" algn="l">
              <a:spcBef>
                <a:spcPts val="0"/>
              </a:spcBef>
              <a:spcAft>
                <a:spcPts val="0"/>
              </a:spcAft>
              <a:buNone/>
            </a:pPr>
            <a:r>
              <a:t/>
            </a:r>
            <a:endParaRPr b="0" i="0" sz="1200" u="none" strike="noStrike">
              <a:latin typeface="Calibri"/>
              <a:ea typeface="Calibri"/>
              <a:cs typeface="Calibri"/>
              <a:sym typeface="Calibri"/>
            </a:endParaRPr>
          </a:p>
          <a:p>
            <a:pPr indent="0" lvl="0" marL="0" rtl="0" algn="l">
              <a:spcBef>
                <a:spcPts val="0"/>
              </a:spcBef>
              <a:spcAft>
                <a:spcPts val="0"/>
              </a:spcAft>
              <a:buNone/>
            </a:pPr>
            <a:r>
              <a:rPr b="0" i="0" lang="en-US" sz="1200" u="none" strike="noStrike">
                <a:latin typeface="Calibri"/>
                <a:ea typeface="Calibri"/>
                <a:cs typeface="Calibri"/>
                <a:sym typeface="Calibri"/>
              </a:rPr>
              <a:t>To maximize your experience, it is helpful to know your Shape Results, especially your Primary and Secondary Shapes, from the Shapes Assessment, powered by Psycho·Geometrics®. We recommend that you take a moment now to review your “shapes scores.” </a:t>
            </a:r>
            <a:endParaRPr sz="1000">
              <a:latin typeface="Calibri"/>
              <a:ea typeface="Calibri"/>
              <a:cs typeface="Calibri"/>
              <a:sym typeface="Calibri"/>
            </a:endParaRPr>
          </a:p>
        </p:txBody>
      </p:sp>
      <p:sp>
        <p:nvSpPr>
          <p:cNvPr id="45" name="Google Shape;4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In this exercise, you must match the description to the best shape that would find a situation motivating. </a:t>
            </a:r>
            <a:endParaRPr/>
          </a:p>
        </p:txBody>
      </p:sp>
      <p:sp>
        <p:nvSpPr>
          <p:cNvPr id="447" name="Google Shape;44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1200"/>
              <a:buFont typeface="Calibri"/>
              <a:buNone/>
            </a:pPr>
            <a:r>
              <a:rPr b="0" i="0" lang="en-US" sz="1200" u="none" cap="none" strike="noStrike">
                <a:solidFill>
                  <a:srgbClr val="595959"/>
                </a:solidFill>
                <a:latin typeface="Calibri"/>
                <a:ea typeface="Calibri"/>
                <a:cs typeface="Calibri"/>
                <a:sym typeface="Calibri"/>
              </a:rPr>
              <a:t>Drag the descriptions to the shape that would find these situations </a:t>
            </a:r>
            <a:r>
              <a:rPr b="0" i="1" lang="en-US" sz="1200" u="none" cap="none" strike="noStrike">
                <a:solidFill>
                  <a:srgbClr val="595959"/>
                </a:solidFill>
                <a:latin typeface="Calibri"/>
                <a:ea typeface="Calibri"/>
                <a:cs typeface="Calibri"/>
                <a:sym typeface="Calibri"/>
              </a:rPr>
              <a:t>motivating</a:t>
            </a:r>
            <a:r>
              <a:rPr b="0" i="0" lang="en-US" sz="1200" u="none" cap="none" strike="noStrike">
                <a:solidFill>
                  <a:srgbClr val="595959"/>
                </a:solidFill>
                <a:latin typeface="Calibri"/>
                <a:ea typeface="Calibri"/>
                <a:cs typeface="Calibri"/>
                <a:sym typeface="Calibri"/>
              </a:rPr>
              <a:t>.</a:t>
            </a:r>
            <a:endParaRPr/>
          </a:p>
        </p:txBody>
      </p:sp>
      <p:sp>
        <p:nvSpPr>
          <p:cNvPr id="457" name="Google Shape;45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These are the appropriate placements for the possible motivators. </a:t>
            </a:r>
            <a:r>
              <a:rPr lang="en-US" sz="1200">
                <a:solidFill>
                  <a:srgbClr val="595959"/>
                </a:solidFill>
                <a:latin typeface="Calibri"/>
                <a:ea typeface="Calibri"/>
                <a:cs typeface="Calibri"/>
                <a:sym typeface="Calibri"/>
              </a:rPr>
              <a:t>Remember, it’s important to know what motivates and demotivates you, but also important to know what motivates and demotivates others. </a:t>
            </a:r>
            <a:endParaRPr/>
          </a:p>
        </p:txBody>
      </p:sp>
      <p:sp>
        <p:nvSpPr>
          <p:cNvPr id="480" name="Google Shape;48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If awareness is key, let’s see how well you identify possible </a:t>
            </a:r>
            <a:r>
              <a:rPr i="1" lang="en-US">
                <a:latin typeface="Calibri"/>
                <a:ea typeface="Calibri"/>
                <a:cs typeface="Calibri"/>
                <a:sym typeface="Calibri"/>
              </a:rPr>
              <a:t>demotivators</a:t>
            </a:r>
            <a:r>
              <a:rPr lang="en-US">
                <a:latin typeface="Calibri"/>
                <a:ea typeface="Calibri"/>
                <a:cs typeface="Calibri"/>
                <a:sym typeface="Calibri"/>
              </a:rPr>
              <a:t> for each shape. </a:t>
            </a:r>
            <a:r>
              <a:rPr b="0" i="0" lang="en-US" sz="1200" u="none" cap="none" strike="noStrike">
                <a:solidFill>
                  <a:srgbClr val="000000"/>
                </a:solidFill>
                <a:latin typeface="Calibri"/>
                <a:ea typeface="Calibri"/>
                <a:cs typeface="Calibri"/>
                <a:sym typeface="Calibri"/>
              </a:rPr>
              <a:t>In this exercise, you must select the shape that best matches the demotivator for that shape. </a:t>
            </a:r>
            <a:endParaRPr/>
          </a:p>
        </p:txBody>
      </p:sp>
      <p:sp>
        <p:nvSpPr>
          <p:cNvPr id="504" name="Google Shape;50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1200"/>
              <a:buFont typeface="Calibri"/>
              <a:buNone/>
            </a:pPr>
            <a:r>
              <a:rPr b="0" lang="en-US" sz="1200">
                <a:solidFill>
                  <a:srgbClr val="595959"/>
                </a:solidFill>
              </a:rPr>
              <a:t>Select the appropriate Shape from to best match the </a:t>
            </a:r>
            <a:r>
              <a:rPr b="0" i="1" lang="en-US" sz="1200">
                <a:solidFill>
                  <a:srgbClr val="DC5650"/>
                </a:solidFill>
              </a:rPr>
              <a:t>demotivators</a:t>
            </a:r>
            <a:r>
              <a:rPr b="0" lang="en-US" sz="1200">
                <a:solidFill>
                  <a:srgbClr val="595959"/>
                </a:solidFill>
              </a:rPr>
              <a:t>.</a:t>
            </a:r>
            <a:endParaRPr/>
          </a:p>
        </p:txBody>
      </p:sp>
      <p:sp>
        <p:nvSpPr>
          <p:cNvPr id="515" name="Google Shape;515;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3" name="Google Shape;64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These are the correct responses.</a:t>
            </a:r>
            <a:endParaRPr/>
          </a:p>
          <a:p>
            <a:pPr indent="0" lvl="0" marL="0" marR="0" rtl="0" algn="l">
              <a:lnSpc>
                <a:spcPct val="100000"/>
              </a:lnSpc>
              <a:spcBef>
                <a:spcPts val="0"/>
              </a:spcBef>
              <a:spcAft>
                <a:spcPts val="0"/>
              </a:spcAft>
              <a:buClr>
                <a:schemeClr val="dk1"/>
              </a:buClr>
              <a:buSzPts val="1200"/>
              <a:buFont typeface="Calibri"/>
              <a:buNone/>
            </a:pPr>
            <a:r>
              <a:rPr lang="en-US"/>
              <a:t>Keep in mind, one way to strengthen communication in your personal or professional life, is to approach others in the way they like to be treated. Why would someone be motivated to listen to you</a:t>
            </a:r>
            <a:r>
              <a:rPr lang="en-US" strike="noStrike"/>
              <a:t> and </a:t>
            </a:r>
            <a:r>
              <a:rPr lang="en-US"/>
              <a:t>consider what you have to say? If you can communicate with others, aware of their possible shapes and in the way they prefer to “receive” communication, they are more likely to be </a:t>
            </a:r>
            <a:r>
              <a:rPr i="1" lang="en-US"/>
              <a:t>motivated</a:t>
            </a:r>
            <a:r>
              <a:rPr lang="en-US"/>
              <a:t> by your communication style, than </a:t>
            </a:r>
            <a:r>
              <a:rPr i="1" lang="en-US"/>
              <a:t>demotivated</a:t>
            </a:r>
            <a:r>
              <a:rPr lang="en-US"/>
              <a:t>.</a:t>
            </a:r>
            <a:endParaRPr/>
          </a:p>
        </p:txBody>
      </p:sp>
      <p:sp>
        <p:nvSpPr>
          <p:cNvPr id="644" name="Google Shape;64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With awareness, knowledge, skill and genuine desire, you have the power to raise the probability you stay motivated, as well as motivating others.  </a:t>
            </a:r>
            <a:endParaRPr/>
          </a:p>
        </p:txBody>
      </p:sp>
      <p:sp>
        <p:nvSpPr>
          <p:cNvPr id="673" name="Google Shape;67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lang="en-US" sz="1200" strike="noStrike"/>
              <a:t>T</a:t>
            </a:r>
            <a:r>
              <a:rPr b="0" lang="en-US" sz="1200"/>
              <a:t>o raise the probability that you communicate effectively with others, you must consider what motivates others to be interested or</a:t>
            </a:r>
            <a:r>
              <a:rPr b="1" lang="en-US" sz="1200"/>
              <a:t> </a:t>
            </a:r>
            <a:r>
              <a:rPr b="0" lang="en-US" sz="1200"/>
              <a:t>excited about what you have to say. </a:t>
            </a:r>
            <a:endParaRPr/>
          </a:p>
        </p:txBody>
      </p:sp>
      <p:sp>
        <p:nvSpPr>
          <p:cNvPr id="696" name="Google Shape;69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lang="en-US" sz="1200"/>
              <a:t>Even if it is uninteresting to them, you would like to convince them to consider your points, which may lead to something they find motivating.</a:t>
            </a:r>
            <a:endParaRPr/>
          </a:p>
        </p:txBody>
      </p:sp>
      <p:sp>
        <p:nvSpPr>
          <p:cNvPr id="709" name="Google Shape;70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800"/>
              <a:buFont typeface="Calibri"/>
              <a:buNone/>
            </a:pPr>
            <a:r>
              <a:rPr b="0" lang="en-US" sz="1800"/>
              <a:t>Ask, Consider, Include, Share, Inform, Brainstorm, Connect Behavior to Results, then </a:t>
            </a:r>
            <a:r>
              <a:rPr b="1" i="1" lang="en-US" sz="1800"/>
              <a:t>you be you</a:t>
            </a:r>
            <a:r>
              <a:rPr b="0" lang="en-US" sz="1800"/>
              <a:t>.</a:t>
            </a:r>
            <a:endParaRPr/>
          </a:p>
        </p:txBody>
      </p:sp>
      <p:sp>
        <p:nvSpPr>
          <p:cNvPr id="722" name="Google Shape;72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latin typeface="Calibri"/>
                <a:ea typeface="Calibri"/>
                <a:cs typeface="Calibri"/>
                <a:sym typeface="Calibri"/>
              </a:rPr>
              <a:t>Let’s clarify our objectives. By the end of this module, you will:</a:t>
            </a:r>
            <a:endParaRPr/>
          </a:p>
          <a:p>
            <a:pPr indent="-285750" lvl="0" marL="285750" rtl="0" algn="l">
              <a:spcBef>
                <a:spcPts val="0"/>
              </a:spcBef>
              <a:spcAft>
                <a:spcPts val="0"/>
              </a:spcAft>
              <a:buClr>
                <a:schemeClr val="dk1"/>
              </a:buClr>
              <a:buSzPts val="1200"/>
              <a:buFont typeface="Arial"/>
              <a:buChar char="•"/>
            </a:pPr>
            <a:r>
              <a:rPr b="0" i="0" lang="en-US" sz="1200" u="none" strike="noStrike">
                <a:latin typeface="Calibri"/>
                <a:ea typeface="Calibri"/>
                <a:cs typeface="Calibri"/>
                <a:sym typeface="Calibri"/>
              </a:rPr>
              <a:t>Number 1, </a:t>
            </a:r>
            <a:r>
              <a:rPr b="0" i="0" lang="en-US" sz="1200" u="none" strike="noStrike">
                <a:solidFill>
                  <a:srgbClr val="7F7F7F"/>
                </a:solidFill>
                <a:latin typeface="Calibri"/>
                <a:ea typeface="Calibri"/>
                <a:cs typeface="Calibri"/>
                <a:sym typeface="Calibri"/>
              </a:rPr>
              <a:t>u</a:t>
            </a:r>
            <a:r>
              <a:rPr lang="en-US" sz="1200">
                <a:solidFill>
                  <a:srgbClr val="7F7F7F"/>
                </a:solidFill>
                <a:latin typeface="Calibri"/>
                <a:ea typeface="Calibri"/>
                <a:cs typeface="Calibri"/>
                <a:sym typeface="Calibri"/>
              </a:rPr>
              <a:t>nderstand the terms motivation and demotivation and how they relate to the five geometric shapes </a:t>
            </a:r>
            <a:r>
              <a:rPr b="0" i="0" lang="en-US" sz="1200" u="none" strike="noStrike">
                <a:latin typeface="Calibri"/>
                <a:ea typeface="Calibri"/>
                <a:cs typeface="Calibri"/>
                <a:sym typeface="Calibri"/>
              </a:rPr>
              <a:t>within the Psycho·Geometrics® Communication System,</a:t>
            </a:r>
            <a:endParaRPr/>
          </a:p>
          <a:p>
            <a:pPr indent="-285750" lvl="0" marL="285750" rtl="0" algn="l">
              <a:spcBef>
                <a:spcPts val="0"/>
              </a:spcBef>
              <a:spcAft>
                <a:spcPts val="0"/>
              </a:spcAft>
              <a:buClr>
                <a:schemeClr val="dk1"/>
              </a:buClr>
              <a:buSzPts val="1200"/>
              <a:buFont typeface="Arial"/>
              <a:buChar char="•"/>
            </a:pPr>
            <a:r>
              <a:rPr b="0" i="0" lang="en-US" sz="1200" u="none" strike="noStrike">
                <a:latin typeface="Calibri"/>
                <a:ea typeface="Calibri"/>
                <a:cs typeface="Calibri"/>
                <a:sym typeface="Calibri"/>
              </a:rPr>
              <a:t>Number 2, know how to apply Shape Motivation awareness to your personal shapes and communication style, understanding what motivates </a:t>
            </a:r>
            <a:r>
              <a:rPr b="1" i="0" lang="en-US" sz="1200" u="none" strike="noStrike">
                <a:latin typeface="Calibri"/>
                <a:ea typeface="Calibri"/>
                <a:cs typeface="Calibri"/>
                <a:sym typeface="Calibri"/>
              </a:rPr>
              <a:t>and demotivates </a:t>
            </a:r>
            <a:r>
              <a:rPr b="0" i="0" lang="en-US" sz="1200" u="none" strike="noStrike">
                <a:latin typeface="Calibri"/>
                <a:ea typeface="Calibri"/>
                <a:cs typeface="Calibri"/>
                <a:sym typeface="Calibri"/>
              </a:rPr>
              <a:t>you to be </a:t>
            </a:r>
            <a:r>
              <a:rPr b="1" i="0" lang="en-US" sz="1200" u="none" strike="noStrike">
                <a:latin typeface="Calibri"/>
                <a:ea typeface="Calibri"/>
                <a:cs typeface="Calibri"/>
                <a:sym typeface="Calibri"/>
              </a:rPr>
              <a:t>who you are, what you do</a:t>
            </a:r>
            <a:r>
              <a:rPr b="0" i="0" lang="en-US" sz="1200" u="none" strike="noStrike">
                <a:latin typeface="Calibri"/>
                <a:ea typeface="Calibri"/>
                <a:cs typeface="Calibri"/>
                <a:sym typeface="Calibri"/>
              </a:rPr>
              <a:t>, and </a:t>
            </a:r>
            <a:r>
              <a:rPr b="1" i="0" lang="en-US" sz="1200" u="none" strike="noStrike">
                <a:latin typeface="Calibri"/>
                <a:ea typeface="Calibri"/>
                <a:cs typeface="Calibri"/>
                <a:sym typeface="Calibri"/>
              </a:rPr>
              <a:t>how you </a:t>
            </a:r>
            <a:r>
              <a:rPr b="0" i="0" lang="en-US" sz="1200" u="none" strike="noStrike">
                <a:latin typeface="Calibri"/>
                <a:ea typeface="Calibri"/>
                <a:cs typeface="Calibri"/>
                <a:sym typeface="Calibri"/>
              </a:rPr>
              <a:t>interact with others, </a:t>
            </a:r>
            <a:endParaRPr b="0" i="0" sz="1200" u="none" strike="sngStrike">
              <a:latin typeface="Calibri"/>
              <a:ea typeface="Calibri"/>
              <a:cs typeface="Calibri"/>
              <a:sym typeface="Calibri"/>
            </a:endParaRPr>
          </a:p>
          <a:p>
            <a:pPr indent="-285750" lvl="0" marL="285750" rtl="0" algn="l">
              <a:spcBef>
                <a:spcPts val="0"/>
              </a:spcBef>
              <a:spcAft>
                <a:spcPts val="0"/>
              </a:spcAft>
              <a:buClr>
                <a:schemeClr val="dk1"/>
              </a:buClr>
              <a:buSzPts val="1200"/>
              <a:buFont typeface="Arial"/>
              <a:buChar char="•"/>
            </a:pPr>
            <a:r>
              <a:rPr b="0" i="0" lang="en-US" sz="1200" u="none" strike="noStrike">
                <a:latin typeface="Calibri"/>
                <a:ea typeface="Calibri"/>
                <a:cs typeface="Calibri"/>
                <a:sym typeface="Calibri"/>
              </a:rPr>
              <a:t>Number 3, know how to apply Shape Motivation awareness to understand others. Specifically, </a:t>
            </a:r>
            <a:r>
              <a:rPr b="1" i="0" lang="en-US" sz="1200" u="none" strike="noStrike">
                <a:latin typeface="Calibri"/>
                <a:ea typeface="Calibri"/>
                <a:cs typeface="Calibri"/>
                <a:sym typeface="Calibri"/>
              </a:rPr>
              <a:t>what you say and do, and</a:t>
            </a:r>
            <a:r>
              <a:rPr b="0" i="0" lang="en-US" sz="1200" u="none" strike="noStrike">
                <a:latin typeface="Calibri"/>
                <a:ea typeface="Calibri"/>
                <a:cs typeface="Calibri"/>
                <a:sym typeface="Calibri"/>
              </a:rPr>
              <a:t> </a:t>
            </a:r>
            <a:r>
              <a:rPr b="1" i="0" lang="en-US" sz="1200" u="none" strike="noStrike">
                <a:latin typeface="Calibri"/>
                <a:ea typeface="Calibri"/>
                <a:cs typeface="Calibri"/>
                <a:sym typeface="Calibri"/>
              </a:rPr>
              <a:t>how you say and do it</a:t>
            </a:r>
            <a:r>
              <a:rPr b="0" i="0" lang="en-US" sz="1200" u="none" strike="noStrike">
                <a:latin typeface="Calibri"/>
                <a:ea typeface="Calibri"/>
                <a:cs typeface="Calibri"/>
                <a:sym typeface="Calibri"/>
              </a:rPr>
              <a:t>, that motivates or demotivates others because of </a:t>
            </a:r>
            <a:r>
              <a:rPr b="1" i="0" lang="en-US" sz="1200" u="none" strike="noStrike">
                <a:latin typeface="Calibri"/>
                <a:ea typeface="Calibri"/>
                <a:cs typeface="Calibri"/>
                <a:sym typeface="Calibri"/>
              </a:rPr>
              <a:t>who they are</a:t>
            </a:r>
            <a:r>
              <a:rPr b="0" i="0" lang="en-US" sz="1200" u="none" strike="noStrike">
                <a:latin typeface="Calibri"/>
                <a:ea typeface="Calibri"/>
                <a:cs typeface="Calibri"/>
                <a:sym typeface="Calibri"/>
              </a:rPr>
              <a:t>, </a:t>
            </a:r>
            <a:r>
              <a:rPr b="1" i="0" lang="en-US" sz="1200" u="none" strike="noStrike">
                <a:latin typeface="Calibri"/>
                <a:ea typeface="Calibri"/>
                <a:cs typeface="Calibri"/>
                <a:sym typeface="Calibri"/>
              </a:rPr>
              <a:t>what they </a:t>
            </a:r>
            <a:r>
              <a:rPr b="0" i="0" lang="en-US" sz="1200" u="none" strike="noStrike">
                <a:latin typeface="Calibri"/>
                <a:ea typeface="Calibri"/>
                <a:cs typeface="Calibri"/>
                <a:sym typeface="Calibri"/>
              </a:rPr>
              <a:t>do and </a:t>
            </a:r>
            <a:r>
              <a:rPr b="1" i="0" lang="en-US" sz="1200" u="none" strike="noStrike">
                <a:latin typeface="Calibri"/>
                <a:ea typeface="Calibri"/>
                <a:cs typeface="Calibri"/>
                <a:sym typeface="Calibri"/>
              </a:rPr>
              <a:t>how they </a:t>
            </a:r>
            <a:r>
              <a:rPr b="0" i="0" lang="en-US" sz="1200" u="none" strike="noStrike">
                <a:latin typeface="Calibri"/>
                <a:ea typeface="Calibri"/>
                <a:cs typeface="Calibri"/>
                <a:sym typeface="Calibri"/>
              </a:rPr>
              <a:t>interact with others, </a:t>
            </a:r>
            <a:endParaRPr/>
          </a:p>
          <a:p>
            <a:pPr indent="-285750" lvl="0" marL="285750" rtl="0" algn="l">
              <a:spcBef>
                <a:spcPts val="0"/>
              </a:spcBef>
              <a:spcAft>
                <a:spcPts val="0"/>
              </a:spcAft>
              <a:buClr>
                <a:schemeClr val="dk1"/>
              </a:buClr>
              <a:buSzPts val="1200"/>
              <a:buFont typeface="Arial"/>
              <a:buChar char="•"/>
            </a:pPr>
            <a:r>
              <a:rPr b="0" i="0" lang="en-US" sz="1200" u="none" strike="noStrike">
                <a:latin typeface="Calibri"/>
                <a:ea typeface="Calibri"/>
                <a:cs typeface="Calibri"/>
                <a:sym typeface="Calibri"/>
              </a:rPr>
              <a:t>And finally, number 4, you will be prepared to decide how you may change to be more motivated and less demotivated overall.</a:t>
            </a:r>
            <a:br>
              <a:rPr b="0" i="0" lang="en-US" sz="1200" u="none" strike="noStrike">
                <a:latin typeface="Calibri"/>
                <a:ea typeface="Calibri"/>
                <a:cs typeface="Calibri"/>
                <a:sym typeface="Calibri"/>
              </a:rPr>
            </a:br>
            <a:r>
              <a:rPr b="0" i="0" lang="en-US" sz="1200" u="none" strike="noStrike">
                <a:latin typeface="Calibri"/>
                <a:ea typeface="Calibri"/>
                <a:cs typeface="Calibri"/>
                <a:sym typeface="Calibri"/>
              </a:rPr>
              <a:t>This may include how you modify your communication to motivate, not demotivate others by being true to who you are, how you act, and how you naturally interact in your relationships, with your team, family, friends, and people in general.</a:t>
            </a:r>
            <a:endParaRPr sz="1000">
              <a:latin typeface="Calibri"/>
              <a:ea typeface="Calibri"/>
              <a:cs typeface="Calibri"/>
              <a:sym typeface="Calibri"/>
            </a:endParaRPr>
          </a:p>
        </p:txBody>
      </p:sp>
      <p:sp>
        <p:nvSpPr>
          <p:cNvPr id="68" name="Google Shape;6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You can </a:t>
            </a:r>
            <a:r>
              <a:rPr b="1" i="1" lang="en-US" sz="1200" u="none" strike="noStrike">
                <a:latin typeface="Calibri"/>
                <a:ea typeface="Calibri"/>
                <a:cs typeface="Calibri"/>
                <a:sym typeface="Calibri"/>
              </a:rPr>
              <a:t>still be you </a:t>
            </a:r>
            <a:r>
              <a:rPr b="0" i="0" lang="en-US" sz="1200" u="none" strike="noStrike">
                <a:latin typeface="Calibri"/>
                <a:ea typeface="Calibri"/>
                <a:cs typeface="Calibri"/>
                <a:sym typeface="Calibri"/>
              </a:rPr>
              <a:t>and say what needs to be said, but </a:t>
            </a:r>
            <a:r>
              <a:rPr b="1" i="1" lang="en-US" sz="1200" u="none" strike="noStrike">
                <a:latin typeface="Calibri"/>
                <a:ea typeface="Calibri"/>
                <a:cs typeface="Calibri"/>
                <a:sym typeface="Calibri"/>
              </a:rPr>
              <a:t>what you say </a:t>
            </a:r>
            <a:r>
              <a:rPr b="0" i="0" lang="en-US" sz="1200" u="none" strike="noStrike">
                <a:latin typeface="Calibri"/>
                <a:ea typeface="Calibri"/>
                <a:cs typeface="Calibri"/>
                <a:sym typeface="Calibri"/>
              </a:rPr>
              <a:t>and </a:t>
            </a:r>
            <a:r>
              <a:rPr b="1" i="1" lang="en-US" sz="1200" u="none" strike="noStrike">
                <a:latin typeface="Calibri"/>
                <a:ea typeface="Calibri"/>
                <a:cs typeface="Calibri"/>
                <a:sym typeface="Calibri"/>
              </a:rPr>
              <a:t>how you say it </a:t>
            </a:r>
            <a:r>
              <a:rPr b="0" i="0" lang="en-US" sz="1200" u="none" strike="noStrike">
                <a:latin typeface="Calibri"/>
                <a:ea typeface="Calibri"/>
                <a:cs typeface="Calibri"/>
                <a:sym typeface="Calibri"/>
              </a:rPr>
              <a:t>is the </a:t>
            </a:r>
            <a:r>
              <a:rPr b="1" i="1" lang="en-US" sz="1200" u="none" strike="noStrike">
                <a:latin typeface="Calibri"/>
                <a:ea typeface="Calibri"/>
                <a:cs typeface="Calibri"/>
                <a:sym typeface="Calibri"/>
              </a:rPr>
              <a:t>key</a:t>
            </a:r>
            <a:r>
              <a:rPr b="0" i="0" lang="en-US" sz="1200" u="none" strike="noStrike">
                <a:latin typeface="Calibri"/>
                <a:ea typeface="Calibri"/>
                <a:cs typeface="Calibri"/>
                <a:sym typeface="Calibri"/>
              </a:rPr>
              <a:t> to effective communication with all people, of all shapes. </a:t>
            </a:r>
            <a:endParaRPr/>
          </a:p>
        </p:txBody>
      </p:sp>
      <p:sp>
        <p:nvSpPr>
          <p:cNvPr id="748" name="Google Shape;74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Granted, it will likely take more time to consider the shape motivators and demotivators prior to your communication, but it will probably make for more efficient, productive, and satisfying meetings when team members are motivated to participate.</a:t>
            </a:r>
            <a:endParaRPr/>
          </a:p>
          <a:p>
            <a:pPr indent="0" lvl="0" marL="0" rtl="0" algn="l">
              <a:lnSpc>
                <a:spcPct val="150000"/>
              </a:lnSpc>
              <a:spcBef>
                <a:spcPts val="0"/>
              </a:spcBef>
              <a:spcAft>
                <a:spcPts val="0"/>
              </a:spcAft>
              <a:buClr>
                <a:schemeClr val="dk1"/>
              </a:buClr>
              <a:buSzPts val="1200"/>
              <a:buFont typeface="Calibri"/>
              <a:buNone/>
            </a:pPr>
            <a:r>
              <a:t/>
            </a:r>
            <a:endParaRPr b="0" i="0" sz="1200" u="none" strike="noStrike">
              <a:latin typeface="Calibri"/>
              <a:ea typeface="Calibri"/>
              <a:cs typeface="Calibri"/>
              <a:sym typeface="Calibri"/>
            </a:endParaRPr>
          </a:p>
          <a:p>
            <a:pPr indent="0" lvl="0" marL="0" rtl="0" algn="l">
              <a:lnSpc>
                <a:spcPct val="15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Let’s take a moment for some reflection in the following activity.</a:t>
            </a:r>
            <a:endParaRPr/>
          </a:p>
        </p:txBody>
      </p:sp>
      <p:sp>
        <p:nvSpPr>
          <p:cNvPr id="760" name="Google Shape;76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latin typeface="Calibri"/>
                <a:ea typeface="Calibri"/>
                <a:cs typeface="Calibri"/>
                <a:sym typeface="Calibri"/>
              </a:rPr>
              <a:t>You can do this activity alone or with your work team, your business or life partner, your family or friends.</a:t>
            </a:r>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778" name="Google Shape;778;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250000"/>
              </a:lnSpc>
              <a:spcBef>
                <a:spcPts val="0"/>
              </a:spcBef>
              <a:spcAft>
                <a:spcPts val="0"/>
              </a:spcAft>
              <a:buNone/>
            </a:pPr>
            <a:r>
              <a:rPr lang="en-US">
                <a:solidFill>
                  <a:srgbClr val="627982"/>
                </a:solidFill>
                <a:latin typeface="Calibri"/>
                <a:ea typeface="Calibri"/>
                <a:cs typeface="Calibri"/>
                <a:sym typeface="Calibri"/>
              </a:rPr>
              <a:t>You’ve been asked to communicate that an </a:t>
            </a:r>
            <a:r>
              <a:rPr i="0" lang="en-US">
                <a:solidFill>
                  <a:srgbClr val="627982"/>
                </a:solidFill>
                <a:latin typeface="Calibri"/>
                <a:ea typeface="Calibri"/>
                <a:cs typeface="Calibri"/>
                <a:sym typeface="Calibri"/>
              </a:rPr>
              <a:t>accountability team meeting </a:t>
            </a:r>
            <a:r>
              <a:rPr lang="en-US">
                <a:solidFill>
                  <a:srgbClr val="627982"/>
                </a:solidFill>
                <a:latin typeface="Calibri"/>
                <a:ea typeface="Calibri"/>
                <a:cs typeface="Calibri"/>
                <a:sym typeface="Calibri"/>
              </a:rPr>
              <a:t>is being scheduled on a weekly basis, same day, same time. Before you deliver the message, consider how each of the shapes may receive the message. </a:t>
            </a:r>
            <a:endParaRPr/>
          </a:p>
          <a:p>
            <a:pPr indent="0" lvl="0" marL="0" rtl="0" algn="l">
              <a:lnSpc>
                <a:spcPct val="250000"/>
              </a:lnSpc>
              <a:spcBef>
                <a:spcPts val="0"/>
              </a:spcBef>
              <a:spcAft>
                <a:spcPts val="0"/>
              </a:spcAft>
              <a:buNone/>
            </a:pPr>
            <a:r>
              <a:rPr lang="en-US">
                <a:solidFill>
                  <a:srgbClr val="627982"/>
                </a:solidFill>
                <a:latin typeface="Calibri"/>
                <a:ea typeface="Calibri"/>
                <a:cs typeface="Calibri"/>
                <a:sym typeface="Calibri"/>
              </a:rPr>
              <a:t>Who do you think will look forward to this new meeting or who do you think will dread it?</a:t>
            </a:r>
            <a:endParaRPr/>
          </a:p>
        </p:txBody>
      </p:sp>
      <p:sp>
        <p:nvSpPr>
          <p:cNvPr id="798" name="Google Shape;79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250000"/>
              </a:lnSpc>
              <a:spcBef>
                <a:spcPts val="0"/>
              </a:spcBef>
              <a:spcAft>
                <a:spcPts val="0"/>
              </a:spcAft>
              <a:buNone/>
            </a:pPr>
            <a:r>
              <a:rPr lang="en-US">
                <a:solidFill>
                  <a:srgbClr val="627982"/>
                </a:solidFill>
                <a:latin typeface="Calibri"/>
                <a:ea typeface="Calibri"/>
                <a:cs typeface="Calibri"/>
                <a:sym typeface="Calibri"/>
              </a:rPr>
              <a:t>How could dreading or looking forward to a meeting impact such things as turnover, morale, open-mindedness, engagement, collaboration, creativity or productivity? Choose one or more to reflect upon or discuss with your partner.</a:t>
            </a:r>
            <a:endParaRPr/>
          </a:p>
        </p:txBody>
      </p:sp>
      <p:sp>
        <p:nvSpPr>
          <p:cNvPr id="810" name="Google Shape;81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1" name="Google Shape;82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latin typeface="Calibri"/>
                <a:ea typeface="Calibri"/>
                <a:cs typeface="Calibri"/>
                <a:sym typeface="Calibri"/>
              </a:rPr>
              <a:t>In summary, now that you have participated in the Shape Motivation module, you should</a:t>
            </a:r>
            <a:endParaRPr/>
          </a:p>
          <a:p>
            <a:pPr indent="-285750" lvl="0" marL="285750" rtl="0" algn="l">
              <a:spcBef>
                <a:spcPts val="0"/>
              </a:spcBef>
              <a:spcAft>
                <a:spcPts val="0"/>
              </a:spcAft>
              <a:buClr>
                <a:schemeClr val="dk1"/>
              </a:buClr>
              <a:buSzPts val="1200"/>
              <a:buFont typeface="Arial"/>
              <a:buChar char="•"/>
            </a:pPr>
            <a:r>
              <a:rPr b="0" i="0" lang="en-US" sz="1200" u="none" strike="noStrike">
                <a:latin typeface="Calibri"/>
                <a:ea typeface="Calibri"/>
                <a:cs typeface="Calibri"/>
                <a:sym typeface="Calibri"/>
              </a:rPr>
              <a:t>Number 1, understand motivators and demotivators of each of the </a:t>
            </a:r>
            <a:r>
              <a:rPr b="1" i="0" lang="en-US" sz="1200" u="none" strike="noStrike">
                <a:latin typeface="Calibri"/>
                <a:ea typeface="Calibri"/>
                <a:cs typeface="Calibri"/>
                <a:sym typeface="Calibri"/>
              </a:rPr>
              <a:t>five geometric shapes </a:t>
            </a:r>
            <a:r>
              <a:rPr b="0" i="0" lang="en-US" sz="1200" u="none" strike="noStrike">
                <a:latin typeface="Calibri"/>
                <a:ea typeface="Calibri"/>
                <a:cs typeface="Calibri"/>
                <a:sym typeface="Calibri"/>
              </a:rPr>
              <a:t>within the Psycho·Geometrics® Communication System,</a:t>
            </a:r>
            <a:endParaRPr/>
          </a:p>
          <a:p>
            <a:pPr indent="-285750" lvl="0" marL="285750" rtl="0" algn="l">
              <a:spcBef>
                <a:spcPts val="0"/>
              </a:spcBef>
              <a:spcAft>
                <a:spcPts val="0"/>
              </a:spcAft>
              <a:buClr>
                <a:schemeClr val="dk1"/>
              </a:buClr>
              <a:buSzPts val="1200"/>
              <a:buFont typeface="Arial"/>
              <a:buChar char="•"/>
            </a:pPr>
            <a:r>
              <a:rPr b="0" i="0" lang="en-US" sz="1200" u="none" strike="noStrike">
                <a:latin typeface="Calibri"/>
                <a:ea typeface="Calibri"/>
                <a:cs typeface="Calibri"/>
                <a:sym typeface="Calibri"/>
              </a:rPr>
              <a:t>Number 2, know how to apply Shape Motivation awareness to your personal shapes and communication style, understanding what motivates </a:t>
            </a:r>
            <a:r>
              <a:rPr b="1" i="0" lang="en-US" sz="1200" u="none" strike="noStrike">
                <a:latin typeface="Calibri"/>
                <a:ea typeface="Calibri"/>
                <a:cs typeface="Calibri"/>
                <a:sym typeface="Calibri"/>
              </a:rPr>
              <a:t>and demotivates </a:t>
            </a:r>
            <a:r>
              <a:rPr b="0" i="0" lang="en-US" sz="1200" u="none" strike="noStrike">
                <a:latin typeface="Calibri"/>
                <a:ea typeface="Calibri"/>
                <a:cs typeface="Calibri"/>
                <a:sym typeface="Calibri"/>
              </a:rPr>
              <a:t>you to be </a:t>
            </a:r>
            <a:r>
              <a:rPr b="1" i="0" lang="en-US" sz="1200" u="none" strike="noStrike">
                <a:latin typeface="Calibri"/>
                <a:ea typeface="Calibri"/>
                <a:cs typeface="Calibri"/>
                <a:sym typeface="Calibri"/>
              </a:rPr>
              <a:t>who you are, what you do</a:t>
            </a:r>
            <a:r>
              <a:rPr b="0" i="0" lang="en-US" sz="1200" u="none" strike="noStrike">
                <a:latin typeface="Calibri"/>
                <a:ea typeface="Calibri"/>
                <a:cs typeface="Calibri"/>
                <a:sym typeface="Calibri"/>
              </a:rPr>
              <a:t>, and </a:t>
            </a:r>
            <a:r>
              <a:rPr b="1" i="0" lang="en-US" sz="1200" u="none" strike="noStrike">
                <a:latin typeface="Calibri"/>
                <a:ea typeface="Calibri"/>
                <a:cs typeface="Calibri"/>
                <a:sym typeface="Calibri"/>
              </a:rPr>
              <a:t>how you </a:t>
            </a:r>
            <a:r>
              <a:rPr b="0" i="0" lang="en-US" sz="1200" u="none" strike="noStrike">
                <a:latin typeface="Calibri"/>
                <a:ea typeface="Calibri"/>
                <a:cs typeface="Calibri"/>
                <a:sym typeface="Calibri"/>
              </a:rPr>
              <a:t>interact with others, </a:t>
            </a:r>
            <a:endParaRPr b="0" i="0" sz="1200" u="none" strike="sngStrike">
              <a:latin typeface="Calibri"/>
              <a:ea typeface="Calibri"/>
              <a:cs typeface="Calibri"/>
              <a:sym typeface="Calibri"/>
            </a:endParaRPr>
          </a:p>
          <a:p>
            <a:pPr indent="-285750" lvl="0" marL="285750" rtl="0" algn="l">
              <a:spcBef>
                <a:spcPts val="0"/>
              </a:spcBef>
              <a:spcAft>
                <a:spcPts val="0"/>
              </a:spcAft>
              <a:buClr>
                <a:schemeClr val="dk1"/>
              </a:buClr>
              <a:buSzPts val="1200"/>
              <a:buFont typeface="Arial"/>
              <a:buChar char="•"/>
            </a:pPr>
            <a:r>
              <a:rPr b="0" i="0" lang="en-US" sz="1200" u="none" strike="noStrike">
                <a:latin typeface="Calibri"/>
                <a:ea typeface="Calibri"/>
                <a:cs typeface="Calibri"/>
                <a:sym typeface="Calibri"/>
              </a:rPr>
              <a:t>Number 3, know how to apply Shape Motivation awareness to understand others, and specifically </a:t>
            </a:r>
            <a:r>
              <a:rPr b="1" i="0" lang="en-US" sz="1200" u="none" strike="noStrike">
                <a:latin typeface="Calibri"/>
                <a:ea typeface="Calibri"/>
                <a:cs typeface="Calibri"/>
                <a:sym typeface="Calibri"/>
              </a:rPr>
              <a:t>what you say and do, and</a:t>
            </a:r>
            <a:r>
              <a:rPr b="0" i="0" lang="en-US" sz="1200" u="none" strike="noStrike">
                <a:latin typeface="Calibri"/>
                <a:ea typeface="Calibri"/>
                <a:cs typeface="Calibri"/>
                <a:sym typeface="Calibri"/>
              </a:rPr>
              <a:t> </a:t>
            </a:r>
            <a:r>
              <a:rPr b="1" i="0" lang="en-US" sz="1200" u="none" strike="noStrike">
                <a:latin typeface="Calibri"/>
                <a:ea typeface="Calibri"/>
                <a:cs typeface="Calibri"/>
                <a:sym typeface="Calibri"/>
              </a:rPr>
              <a:t>how you say and do it</a:t>
            </a:r>
            <a:r>
              <a:rPr b="0" i="0" lang="en-US" sz="1200" u="none" strike="noStrike">
                <a:latin typeface="Calibri"/>
                <a:ea typeface="Calibri"/>
                <a:cs typeface="Calibri"/>
                <a:sym typeface="Calibri"/>
              </a:rPr>
              <a:t>, that motivates or demotivates others because of </a:t>
            </a:r>
            <a:r>
              <a:rPr b="1" i="0" lang="en-US" sz="1200" u="none" strike="noStrike">
                <a:latin typeface="Calibri"/>
                <a:ea typeface="Calibri"/>
                <a:cs typeface="Calibri"/>
                <a:sym typeface="Calibri"/>
              </a:rPr>
              <a:t>who they are</a:t>
            </a:r>
            <a:r>
              <a:rPr b="0" i="0" lang="en-US" sz="1200" u="none" strike="noStrike">
                <a:latin typeface="Calibri"/>
                <a:ea typeface="Calibri"/>
                <a:cs typeface="Calibri"/>
                <a:sym typeface="Calibri"/>
              </a:rPr>
              <a:t>, </a:t>
            </a:r>
            <a:r>
              <a:rPr b="1" i="0" lang="en-US" sz="1200" u="none" strike="noStrike">
                <a:latin typeface="Calibri"/>
                <a:ea typeface="Calibri"/>
                <a:cs typeface="Calibri"/>
                <a:sym typeface="Calibri"/>
              </a:rPr>
              <a:t>what they </a:t>
            </a:r>
            <a:r>
              <a:rPr b="0" i="0" lang="en-US" sz="1200" u="none" strike="noStrike">
                <a:latin typeface="Calibri"/>
                <a:ea typeface="Calibri"/>
                <a:cs typeface="Calibri"/>
                <a:sym typeface="Calibri"/>
              </a:rPr>
              <a:t>do and </a:t>
            </a:r>
            <a:r>
              <a:rPr b="1" i="0" lang="en-US" sz="1200" u="none" strike="noStrike">
                <a:latin typeface="Calibri"/>
                <a:ea typeface="Calibri"/>
                <a:cs typeface="Calibri"/>
                <a:sym typeface="Calibri"/>
              </a:rPr>
              <a:t>how they </a:t>
            </a:r>
            <a:r>
              <a:rPr b="0" i="0" lang="en-US" sz="1200" u="none" strike="noStrike">
                <a:latin typeface="Calibri"/>
                <a:ea typeface="Calibri"/>
                <a:cs typeface="Calibri"/>
                <a:sym typeface="Calibri"/>
              </a:rPr>
              <a:t>interact with others, </a:t>
            </a:r>
            <a:endParaRPr/>
          </a:p>
          <a:p>
            <a:pPr indent="-285750" lvl="0" marL="285750" rtl="0" algn="l">
              <a:spcBef>
                <a:spcPts val="0"/>
              </a:spcBef>
              <a:spcAft>
                <a:spcPts val="0"/>
              </a:spcAft>
              <a:buClr>
                <a:schemeClr val="dk1"/>
              </a:buClr>
              <a:buSzPts val="1200"/>
              <a:buFont typeface="Arial"/>
              <a:buChar char="•"/>
            </a:pPr>
            <a:r>
              <a:rPr b="0" i="0" lang="en-US" sz="1200" u="none" strike="noStrike">
                <a:latin typeface="Calibri"/>
                <a:ea typeface="Calibri"/>
                <a:cs typeface="Calibri"/>
                <a:sym typeface="Calibri"/>
              </a:rPr>
              <a:t>And finally, number 4, you will be prepared to decide how you may want to change to be more motivated and less demotivated overall.</a:t>
            </a:r>
            <a:br>
              <a:rPr b="0" i="0" lang="en-US" sz="1200" u="none" strike="noStrike">
                <a:latin typeface="Calibri"/>
                <a:ea typeface="Calibri"/>
                <a:cs typeface="Calibri"/>
                <a:sym typeface="Calibri"/>
              </a:rPr>
            </a:br>
            <a:r>
              <a:rPr b="0" i="0" lang="en-US" sz="1200" u="none" strike="noStrike">
                <a:latin typeface="Calibri"/>
                <a:ea typeface="Calibri"/>
                <a:cs typeface="Calibri"/>
                <a:sym typeface="Calibri"/>
              </a:rPr>
              <a:t>This may include how you modify your communication to motivate, not demotivate others by being true to who you are, how you act, and how you naturally interact in your relationships, with your team, family, friends, and people in general.</a:t>
            </a:r>
            <a:endParaRPr sz="1000">
              <a:latin typeface="Calibri"/>
              <a:ea typeface="Calibri"/>
              <a:cs typeface="Calibri"/>
              <a:sym typeface="Calibri"/>
            </a:endParaRPr>
          </a:p>
        </p:txBody>
      </p:sp>
      <p:sp>
        <p:nvSpPr>
          <p:cNvPr id="822" name="Google Shape;822;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0" name="Google Shape;86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sz="1200">
                <a:latin typeface="Calibri"/>
                <a:ea typeface="Calibri"/>
                <a:cs typeface="Calibri"/>
                <a:sym typeface="Calibri"/>
              </a:rPr>
              <a:t>Click and bookmark these links, plus be sure to download important course resources from the Resources tab, found in the upper right corner of this course.</a:t>
            </a:r>
            <a:endParaRPr/>
          </a:p>
          <a:p>
            <a:pPr indent="0" lvl="0" marL="0" rtl="0" algn="l">
              <a:spcBef>
                <a:spcPts val="0"/>
              </a:spcBef>
              <a:spcAft>
                <a:spcPts val="0"/>
              </a:spcAft>
              <a:buNone/>
            </a:pPr>
            <a:r>
              <a:t/>
            </a:r>
            <a:endParaRPr b="1"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Website - </a:t>
            </a:r>
            <a:r>
              <a:rPr lang="en-US" sz="1200" u="sng">
                <a:solidFill>
                  <a:srgbClr val="0000FF"/>
                </a:solidFill>
                <a:latin typeface="Calibri"/>
                <a:ea typeface="Calibri"/>
                <a:cs typeface="Calibri"/>
                <a:sym typeface="Calibri"/>
                <a:hlinkClick r:id="rId2">
                  <a:extLst>
                    <a:ext uri="{A12FA001-AC4F-418D-AE19-62706E023703}">
                      <ahyp:hlinkClr val="tx"/>
                    </a:ext>
                  </a:extLst>
                </a:hlinkClick>
              </a:rPr>
              <a:t>https://www.psychogeometrics.com/</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 </a:t>
            </a:r>
            <a:endParaRPr/>
          </a:p>
          <a:p>
            <a:pPr indent="0" lvl="0" marL="0" marR="0" rtl="0" algn="l">
              <a:spcBef>
                <a:spcPts val="0"/>
              </a:spcBef>
              <a:spcAft>
                <a:spcPts val="0"/>
              </a:spcAft>
              <a:buNone/>
            </a:pPr>
            <a:r>
              <a:rPr lang="en-US" sz="1200">
                <a:latin typeface="Calibri"/>
                <a:ea typeface="Calibri"/>
                <a:cs typeface="Calibri"/>
                <a:sym typeface="Calibri"/>
              </a:rPr>
              <a:t>Susan’s Bio – </a:t>
            </a:r>
            <a:r>
              <a:rPr lang="en-US" sz="1200" u="sng">
                <a:solidFill>
                  <a:srgbClr val="0000FF"/>
                </a:solidFill>
                <a:latin typeface="Calibri"/>
                <a:ea typeface="Calibri"/>
                <a:cs typeface="Calibri"/>
                <a:sym typeface="Calibri"/>
                <a:hlinkClick r:id="rId3">
                  <a:extLst>
                    <a:ext uri="{A12FA001-AC4F-418D-AE19-62706E023703}">
                      <ahyp:hlinkClr val="tx"/>
                    </a:ext>
                  </a:extLst>
                </a:hlinkClick>
              </a:rPr>
              <a:t>https://www.psychogeometrics.com/meet-susan</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 </a:t>
            </a:r>
            <a:endParaRPr/>
          </a:p>
          <a:p>
            <a:pPr indent="0" lvl="0" marL="0" marR="0" rtl="0" algn="l">
              <a:spcBef>
                <a:spcPts val="0"/>
              </a:spcBef>
              <a:spcAft>
                <a:spcPts val="0"/>
              </a:spcAft>
              <a:buNone/>
            </a:pPr>
            <a:r>
              <a:rPr lang="en-US" sz="1200">
                <a:latin typeface="Calibri"/>
                <a:ea typeface="Calibri"/>
                <a:cs typeface="Calibri"/>
                <a:sym typeface="Calibri"/>
              </a:rPr>
              <a:t>Shapes for Work – </a:t>
            </a:r>
            <a:r>
              <a:rPr lang="en-US" sz="1200" u="sng">
                <a:solidFill>
                  <a:srgbClr val="0000FF"/>
                </a:solidFill>
                <a:latin typeface="Calibri"/>
                <a:ea typeface="Calibri"/>
                <a:cs typeface="Calibri"/>
                <a:sym typeface="Calibri"/>
                <a:hlinkClick r:id="rId4">
                  <a:extLst>
                    <a:ext uri="{A12FA001-AC4F-418D-AE19-62706E023703}">
                      <ahyp:hlinkClr val="tx"/>
                    </a:ext>
                  </a:extLst>
                </a:hlinkClick>
              </a:rPr>
              <a:t>https://www.psychogeometrics.com/shapes-for-work</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 </a:t>
            </a:r>
            <a:endParaRPr/>
          </a:p>
          <a:p>
            <a:pPr indent="0" lvl="0" marL="0" marR="0" rtl="0" algn="l">
              <a:spcBef>
                <a:spcPts val="0"/>
              </a:spcBef>
              <a:spcAft>
                <a:spcPts val="0"/>
              </a:spcAft>
              <a:buNone/>
            </a:pPr>
            <a:r>
              <a:rPr lang="en-US" sz="1200">
                <a:latin typeface="Calibri"/>
                <a:ea typeface="Calibri"/>
                <a:cs typeface="Calibri"/>
                <a:sym typeface="Calibri"/>
              </a:rPr>
              <a:t>Additional Courses – </a:t>
            </a:r>
            <a:r>
              <a:rPr lang="en-US" sz="1200" u="sng">
                <a:solidFill>
                  <a:srgbClr val="0000FF"/>
                </a:solidFill>
                <a:latin typeface="Calibri"/>
                <a:ea typeface="Calibri"/>
                <a:cs typeface="Calibri"/>
                <a:sym typeface="Calibri"/>
                <a:hlinkClick r:id="rId5">
                  <a:extLst>
                    <a:ext uri="{A12FA001-AC4F-418D-AE19-62706E023703}">
                      <ahyp:hlinkClr val="tx"/>
                    </a:ext>
                  </a:extLst>
                </a:hlinkClick>
              </a:rPr>
              <a:t>https://elearning.psychogeometrics.com/</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 </a:t>
            </a:r>
            <a:endParaRPr/>
          </a:p>
          <a:p>
            <a:pPr indent="0" lvl="0" marL="0" marR="0" rtl="0" algn="l">
              <a:spcBef>
                <a:spcPts val="0"/>
              </a:spcBef>
              <a:spcAft>
                <a:spcPts val="0"/>
              </a:spcAft>
              <a:buNone/>
            </a:pPr>
            <a:r>
              <a:rPr lang="en-US" sz="1200">
                <a:latin typeface="Calibri"/>
                <a:ea typeface="Calibri"/>
                <a:cs typeface="Calibri"/>
                <a:sym typeface="Calibri"/>
              </a:rPr>
              <a:t>Facebook – </a:t>
            </a:r>
            <a:r>
              <a:rPr lang="en-US" sz="1200" u="sng">
                <a:solidFill>
                  <a:srgbClr val="0000FF"/>
                </a:solidFill>
                <a:latin typeface="Calibri"/>
                <a:ea typeface="Calibri"/>
                <a:cs typeface="Calibri"/>
                <a:sym typeface="Calibri"/>
                <a:hlinkClick r:id="rId6">
                  <a:extLst>
                    <a:ext uri="{A12FA001-AC4F-418D-AE19-62706E023703}">
                      <ahyp:hlinkClr val="tx"/>
                    </a:ext>
                  </a:extLst>
                </a:hlinkClick>
              </a:rPr>
              <a:t>https://www.facebook.com/psycho_geometrics-103150451491958</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 </a:t>
            </a:r>
            <a:endParaRPr/>
          </a:p>
          <a:p>
            <a:pPr indent="0" lvl="0" marL="0" marR="0" rtl="0" algn="l">
              <a:spcBef>
                <a:spcPts val="0"/>
              </a:spcBef>
              <a:spcAft>
                <a:spcPts val="0"/>
              </a:spcAft>
              <a:buNone/>
            </a:pPr>
            <a:r>
              <a:rPr lang="en-US" sz="1200">
                <a:latin typeface="Calibri"/>
                <a:ea typeface="Calibri"/>
                <a:cs typeface="Calibri"/>
                <a:sym typeface="Calibri"/>
              </a:rPr>
              <a:t>Twitter – </a:t>
            </a:r>
            <a:r>
              <a:rPr lang="en-US" sz="1200" u="sng">
                <a:solidFill>
                  <a:srgbClr val="0000FF"/>
                </a:solidFill>
                <a:latin typeface="Calibri"/>
                <a:ea typeface="Calibri"/>
                <a:cs typeface="Calibri"/>
                <a:sym typeface="Calibri"/>
                <a:hlinkClick r:id="rId7">
                  <a:extLst>
                    <a:ext uri="{A12FA001-AC4F-418D-AE19-62706E023703}">
                      <ahyp:hlinkClr val="tx"/>
                    </a:ext>
                  </a:extLst>
                </a:hlinkClick>
              </a:rPr>
              <a:t>https://twitter.com/pgeoshapes</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 </a:t>
            </a:r>
            <a:endParaRPr/>
          </a:p>
          <a:p>
            <a:pPr indent="0" lvl="0" marL="0" marR="0" rtl="0" algn="l">
              <a:spcBef>
                <a:spcPts val="0"/>
              </a:spcBef>
              <a:spcAft>
                <a:spcPts val="0"/>
              </a:spcAft>
              <a:buNone/>
            </a:pPr>
            <a:r>
              <a:rPr lang="en-US" sz="1200">
                <a:latin typeface="Calibri"/>
                <a:ea typeface="Calibri"/>
                <a:cs typeface="Calibri"/>
                <a:sym typeface="Calibri"/>
              </a:rPr>
              <a:t>Instagram – </a:t>
            </a:r>
            <a:r>
              <a:rPr lang="en-US" sz="1200" u="sng">
                <a:solidFill>
                  <a:srgbClr val="0000FF"/>
                </a:solidFill>
                <a:latin typeface="Calibri"/>
                <a:ea typeface="Calibri"/>
                <a:cs typeface="Calibri"/>
                <a:sym typeface="Calibri"/>
                <a:hlinkClick r:id="rId8">
                  <a:extLst>
                    <a:ext uri="{A12FA001-AC4F-418D-AE19-62706E023703}">
                      <ahyp:hlinkClr val="tx"/>
                    </a:ext>
                  </a:extLst>
                </a:hlinkClick>
              </a:rPr>
              <a:t>https://www.instagram.com/psycho_geometrics/</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 </a:t>
            </a:r>
            <a:endParaRPr/>
          </a:p>
          <a:p>
            <a:pPr indent="0" lvl="0" marL="0" marR="0" rtl="0" algn="l">
              <a:spcBef>
                <a:spcPts val="0"/>
              </a:spcBef>
              <a:spcAft>
                <a:spcPts val="0"/>
              </a:spcAft>
              <a:buNone/>
            </a:pPr>
            <a:r>
              <a:rPr lang="en-US" sz="1200">
                <a:latin typeface="Calibri"/>
                <a:ea typeface="Calibri"/>
                <a:cs typeface="Calibri"/>
                <a:sym typeface="Calibri"/>
              </a:rPr>
              <a:t>LinkedIn -  </a:t>
            </a:r>
            <a:r>
              <a:rPr lang="en-US" sz="1200" u="sng">
                <a:solidFill>
                  <a:srgbClr val="0000FF"/>
                </a:solidFill>
                <a:latin typeface="Calibri"/>
                <a:ea typeface="Calibri"/>
                <a:cs typeface="Calibri"/>
                <a:sym typeface="Calibri"/>
                <a:hlinkClick r:id="rId9">
                  <a:extLst>
                    <a:ext uri="{A12FA001-AC4F-418D-AE19-62706E023703}">
                      <ahyp:hlinkClr val="tx"/>
                    </a:ext>
                  </a:extLst>
                </a:hlinkClick>
              </a:rPr>
              <a:t>https://www.linkedin.com/company/psycho-geometrics/</a:t>
            </a:r>
            <a:endParaRPr sz="1200">
              <a:latin typeface="Calibri"/>
              <a:ea typeface="Calibri"/>
              <a:cs typeface="Calibri"/>
              <a:sym typeface="Calibri"/>
            </a:endParaRPr>
          </a:p>
        </p:txBody>
      </p:sp>
      <p:sp>
        <p:nvSpPr>
          <p:cNvPr id="861" name="Google Shape;861;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strike="noStrike">
                <a:latin typeface="Calibri"/>
                <a:ea typeface="Calibri"/>
                <a:cs typeface="Calibri"/>
                <a:sym typeface="Calibri"/>
              </a:rPr>
              <a:t>You are now ready to move to the next module in this digital learning series of Shapes, powered by Psycho·Geometrics®. Module 5, Strategic Shaping, features a Five-Star Communication Process that identifies the shape order of what to say and the shape style for how to say it. This is especially helpful when preparing communication for different audiences of all shapes, crucial conversations, resolving conflict, and for sales and service excellence.</a:t>
            </a:r>
            <a:endParaRPr/>
          </a:p>
        </p:txBody>
      </p:sp>
      <p:sp>
        <p:nvSpPr>
          <p:cNvPr id="918" name="Google Shape;918;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To begin, what do we mean by “Shape Motivation”? Motivation can be defined as the driving force behind all action. It is an internal state that stimulates and activates your shapes behavior and gives it direction. It’s a natural force that can propel you forward. In fact, being motivated can keep you in a state of forward motion. </a:t>
            </a:r>
            <a:endParaRPr b="0" i="0" sz="1200" u="none" strike="noStrike">
              <a:latin typeface="Calibri"/>
              <a:ea typeface="Calibri"/>
              <a:cs typeface="Calibri"/>
              <a:sym typeface="Calibri"/>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Calibri"/>
                <a:ea typeface="Calibri"/>
                <a:cs typeface="Calibri"/>
                <a:sym typeface="Calibri"/>
              </a:rPr>
              <a:t>Think of motivation as important as the air you breathe. Motivation can contribute to your physical, mental, and emotional growth and overall health.</a:t>
            </a:r>
            <a:endParaRPr b="0" i="0" sz="1200" u="none" strike="noStrike">
              <a:latin typeface="Calibri"/>
              <a:ea typeface="Calibri"/>
              <a:cs typeface="Calibri"/>
              <a:sym typeface="Calibri"/>
            </a:endParaRPr>
          </a:p>
        </p:txBody>
      </p:sp>
      <p:sp>
        <p:nvSpPr>
          <p:cNvPr id="127" name="Google Shape;12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100" u="none" strike="noStrike">
                <a:latin typeface="Calibri"/>
                <a:ea typeface="Calibri"/>
                <a:cs typeface="Calibri"/>
                <a:sym typeface="Calibri"/>
              </a:rPr>
              <a:t>While also an internal state, demotivation is the opposite of motivation. It can be defined as a lack of drive or movement. It is also a natural force, but instead of propelling you forward, it can slow you down, cause you to stumble, perhaps even causing you to fall. Demotivation can contribute to a lack of energy or desire to use your Shape Strengths, or manage your Shape Challenges, in order to be the best possible version of who you are, what you do, or how or if you interact with others.</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latin typeface="Calibri"/>
                <a:ea typeface="Calibri"/>
                <a:cs typeface="Calibri"/>
                <a:sym typeface="Calibri"/>
              </a:rPr>
              <a:t>While also an internal state, demotivation is the opposite of motivation. It can be defined as a lack of drive or movement. It is also a natural force, but instead of propelling you forward, it can slow you down, cause you to stumble, perhaps even causing you to fall. Demotivation can contribute to a lack of energy or desire to use your Shape Strengths, or manage your Shape Challenges, in order to be the best possible version of who you are, what you do, or how or if you interact with others.</a:t>
            </a:r>
            <a:endParaRPr/>
          </a:p>
        </p:txBody>
      </p:sp>
      <p:sp>
        <p:nvSpPr>
          <p:cNvPr id="171" name="Google Shape;17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0" lang="en-US" sz="1200"/>
              <a:t>Consider each of the five geometric shapes. What would naturally motivate each shape? </a:t>
            </a:r>
            <a:endParaRPr/>
          </a:p>
        </p:txBody>
      </p:sp>
      <p:sp>
        <p:nvSpPr>
          <p:cNvPr id="198" name="Google Shape;19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0" lang="en-US" sz="1200"/>
              <a:t>For example, If you have something to say and you want to raise the probability that a Triangle would be interested in hearing it or acting because of it, be brief, direct, and give the Triangle 3 options. Triangles like to be in control.</a:t>
            </a:r>
            <a:endParaRPr/>
          </a:p>
        </p:txBody>
      </p:sp>
      <p:sp>
        <p:nvSpPr>
          <p:cNvPr id="218" name="Google Shape;21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type="blank">
  <p:cSld name="BLANK">
    <p:spTree>
      <p:nvGrpSpPr>
        <p:cNvPr id="15" name="Shape 15"/>
        <p:cNvGrpSpPr/>
        <p:nvPr/>
      </p:nvGrpSpPr>
      <p:grpSpPr>
        <a:xfrm>
          <a:off x="0" y="0"/>
          <a:ext cx="0" cy="0"/>
          <a:chOff x="0" y="0"/>
          <a:chExt cx="0" cy="0"/>
        </a:xfrm>
      </p:grpSpPr>
      <p:sp>
        <p:nvSpPr>
          <p:cNvPr id="16" name="Google Shape;1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9" name="Shape 19"/>
        <p:cNvGrpSpPr/>
        <p:nvPr/>
      </p:nvGrpSpPr>
      <p:grpSpPr>
        <a:xfrm>
          <a:off x="0" y="0"/>
          <a:ext cx="0" cy="0"/>
          <a:chOff x="0" y="0"/>
          <a:chExt cx="0" cy="0"/>
        </a:xfrm>
      </p:grpSpPr>
      <p:sp>
        <p:nvSpPr>
          <p:cNvPr id="20" name="Google Shape;2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text&#10;&#10;Description automatically generated" id="23" name="Google Shape;23;p40"/>
          <p:cNvPicPr preferRelativeResize="0"/>
          <p:nvPr/>
        </p:nvPicPr>
        <p:blipFill rotWithShape="1">
          <a:blip r:embed="rId2">
            <a:alphaModFix/>
          </a:blip>
          <a:srcRect b="0" l="0" r="0" t="0"/>
          <a:stretch/>
        </p:blipFill>
        <p:spPr>
          <a:xfrm>
            <a:off x="10356810" y="119388"/>
            <a:ext cx="1737360" cy="97726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4" name="Shape 24"/>
        <p:cNvGrpSpPr/>
        <p:nvPr/>
      </p:nvGrpSpPr>
      <p:grpSpPr>
        <a:xfrm>
          <a:off x="0" y="0"/>
          <a:ext cx="0" cy="0"/>
          <a:chOff x="0" y="0"/>
          <a:chExt cx="0" cy="0"/>
        </a:xfrm>
      </p:grpSpPr>
      <p:sp>
        <p:nvSpPr>
          <p:cNvPr id="25" name="Google Shape;2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hyperlink" Target="https://www.psychogeometri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40.png"/><Relationship Id="rId7"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6.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44.png"/><Relationship Id="rId7"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45.png"/><Relationship Id="rId10" Type="http://schemas.openxmlformats.org/officeDocument/2006/relationships/image" Target="../media/image49.png"/><Relationship Id="rId9"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4.png"/><Relationship Id="rId4" Type="http://schemas.openxmlformats.org/officeDocument/2006/relationships/image" Target="../media/image52.png"/><Relationship Id="rId11" Type="http://schemas.openxmlformats.org/officeDocument/2006/relationships/image" Target="../media/image57.png"/><Relationship Id="rId10" Type="http://schemas.openxmlformats.org/officeDocument/2006/relationships/image" Target="../media/image60.png"/><Relationship Id="rId9" Type="http://schemas.openxmlformats.org/officeDocument/2006/relationships/image" Target="../media/image53.png"/><Relationship Id="rId5" Type="http://schemas.openxmlformats.org/officeDocument/2006/relationships/image" Target="../media/image62.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1.png"/><Relationship Id="rId4" Type="http://schemas.openxmlformats.org/officeDocument/2006/relationships/image" Target="../media/image59.png"/><Relationship Id="rId9" Type="http://schemas.openxmlformats.org/officeDocument/2006/relationships/image" Target="../media/image70.png"/><Relationship Id="rId5" Type="http://schemas.openxmlformats.org/officeDocument/2006/relationships/image" Target="../media/image65.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6.png"/><Relationship Id="rId4" Type="http://schemas.openxmlformats.org/officeDocument/2006/relationships/image" Target="../media/image76.png"/><Relationship Id="rId11" Type="http://schemas.openxmlformats.org/officeDocument/2006/relationships/image" Target="../media/image60.png"/><Relationship Id="rId10" Type="http://schemas.openxmlformats.org/officeDocument/2006/relationships/image" Target="../media/image77.png"/><Relationship Id="rId9" Type="http://schemas.openxmlformats.org/officeDocument/2006/relationships/image" Target="../media/image69.png"/><Relationship Id="rId5" Type="http://schemas.openxmlformats.org/officeDocument/2006/relationships/image" Target="../media/image68.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4.png"/><Relationship Id="rId4" Type="http://schemas.openxmlformats.org/officeDocument/2006/relationships/image" Target="../media/image73.png"/><Relationship Id="rId5" Type="http://schemas.openxmlformats.org/officeDocument/2006/relationships/image" Target="../media/image75.png"/><Relationship Id="rId6" Type="http://schemas.openxmlformats.org/officeDocument/2006/relationships/image" Target="../media/image79.png"/><Relationship Id="rId7" Type="http://schemas.openxmlformats.org/officeDocument/2006/relationships/image" Target="../media/image87.png"/><Relationship Id="rId8" Type="http://schemas.openxmlformats.org/officeDocument/2006/relationships/image" Target="../media/image8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7.png"/><Relationship Id="rId8"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vmlDrawing" Target="../drawings/vmlDrawing1.vml"/><Relationship Id="rId4" Type="http://schemas.openxmlformats.org/officeDocument/2006/relationships/image" Target="../media/image86.png"/><Relationship Id="rId9"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0.png"/><Relationship Id="rId7" Type="http://schemas.openxmlformats.org/officeDocument/2006/relationships/oleObject" Target="../embeddings/oleObject1.bin"/><Relationship Id="rId8"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5.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8.png"/><Relationship Id="rId5" Type="http://schemas.openxmlformats.org/officeDocument/2006/relationships/image" Target="../media/image60.png"/><Relationship Id="rId6" Type="http://schemas.openxmlformats.org/officeDocument/2006/relationships/image" Target="../media/image77.png"/><Relationship Id="rId7" Type="http://schemas.openxmlformats.org/officeDocument/2006/relationships/image" Target="../media/image89.png"/><Relationship Id="rId8" Type="http://schemas.openxmlformats.org/officeDocument/2006/relationships/image" Target="../media/image9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vmlDrawing" Target="../drawings/vmlDrawing2.vml"/><Relationship Id="rId4" Type="http://schemas.openxmlformats.org/officeDocument/2006/relationships/image" Target="../media/image85.png"/><Relationship Id="rId10" Type="http://schemas.openxmlformats.org/officeDocument/2006/relationships/image" Target="../media/image94.png"/><Relationship Id="rId9" Type="http://schemas.openxmlformats.org/officeDocument/2006/relationships/oleObject" Target="../embeddings/oleObject2.bin"/><Relationship Id="rId5" Type="http://schemas.openxmlformats.org/officeDocument/2006/relationships/image" Target="../media/image96.png"/><Relationship Id="rId6" Type="http://schemas.openxmlformats.org/officeDocument/2006/relationships/image" Target="../media/image90.png"/><Relationship Id="rId7" Type="http://schemas.openxmlformats.org/officeDocument/2006/relationships/image" Target="../media/image92.png"/><Relationship Id="rId8"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85.png"/><Relationship Id="rId4" Type="http://schemas.openxmlformats.org/officeDocument/2006/relationships/image" Target="../media/image93.png"/><Relationship Id="rId10" Type="http://schemas.openxmlformats.org/officeDocument/2006/relationships/image" Target="../media/image105.png"/><Relationship Id="rId9" Type="http://schemas.openxmlformats.org/officeDocument/2006/relationships/image" Target="../media/image91.png"/><Relationship Id="rId5" Type="http://schemas.openxmlformats.org/officeDocument/2006/relationships/image" Target="../media/image97.png"/><Relationship Id="rId6" Type="http://schemas.openxmlformats.org/officeDocument/2006/relationships/image" Target="../media/image60.png"/><Relationship Id="rId7" Type="http://schemas.openxmlformats.org/officeDocument/2006/relationships/image" Target="../media/image77.png"/><Relationship Id="rId8" Type="http://schemas.openxmlformats.org/officeDocument/2006/relationships/image" Target="../media/image9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85.png"/><Relationship Id="rId4" Type="http://schemas.openxmlformats.org/officeDocument/2006/relationships/image" Target="../media/image93.png"/><Relationship Id="rId5" Type="http://schemas.openxmlformats.org/officeDocument/2006/relationships/image" Target="../media/image97.png"/><Relationship Id="rId6" Type="http://schemas.openxmlformats.org/officeDocument/2006/relationships/image" Target="../media/image10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3.png"/><Relationship Id="rId8"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7.png"/><Relationship Id="rId4" Type="http://schemas.openxmlformats.org/officeDocument/2006/relationships/image" Target="../media/image100.png"/><Relationship Id="rId5" Type="http://schemas.openxmlformats.org/officeDocument/2006/relationships/image" Target="../media/image106.png"/><Relationship Id="rId6"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0.png"/><Relationship Id="rId4" Type="http://schemas.openxmlformats.org/officeDocument/2006/relationships/image" Target="../media/image104.png"/><Relationship Id="rId5" Type="http://schemas.openxmlformats.org/officeDocument/2006/relationships/image" Target="../media/image99.png"/><Relationship Id="rId6"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 Id="rId11" Type="http://schemas.openxmlformats.org/officeDocument/2006/relationships/image" Target="../media/image18.png"/><Relationship Id="rId10" Type="http://schemas.openxmlformats.org/officeDocument/2006/relationships/image" Target="../media/image20.png"/><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5.png"/><Relationship Id="rId8"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00.png"/><Relationship Id="rId4" Type="http://schemas.openxmlformats.org/officeDocument/2006/relationships/image" Target="../media/image98.png"/><Relationship Id="rId5"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00.png"/><Relationship Id="rId4" Type="http://schemas.openxmlformats.org/officeDocument/2006/relationships/image" Target="../media/image109.png"/><Relationship Id="rId5"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8.png"/><Relationship Id="rId4" Type="http://schemas.openxmlformats.org/officeDocument/2006/relationships/image" Target="../media/image10.png"/><Relationship Id="rId5" Type="http://schemas.openxmlformats.org/officeDocument/2006/relationships/image" Target="../media/image115.png"/><Relationship Id="rId6" Type="http://schemas.openxmlformats.org/officeDocument/2006/relationships/image" Target="../media/image1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1.png"/><Relationship Id="rId4" Type="http://schemas.openxmlformats.org/officeDocument/2006/relationships/image" Target="../media/image1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11.png"/><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110.png"/><Relationship Id="rId9" Type="http://schemas.openxmlformats.org/officeDocument/2006/relationships/image" Target="../media/image118.png"/><Relationship Id="rId5" Type="http://schemas.openxmlformats.org/officeDocument/2006/relationships/image" Target="../media/image114.png"/><Relationship Id="rId6" Type="http://schemas.openxmlformats.org/officeDocument/2006/relationships/image" Target="../media/image112.png"/><Relationship Id="rId7" Type="http://schemas.openxmlformats.org/officeDocument/2006/relationships/image" Target="../media/image116.png"/><Relationship Id="rId8" Type="http://schemas.openxmlformats.org/officeDocument/2006/relationships/image" Target="../media/image120.png"/></Relationships>
</file>

<file path=ppt/slides/_rels/slide36.xml.rels><?xml version="1.0" encoding="UTF-8" standalone="yes"?><Relationships xmlns="http://schemas.openxmlformats.org/package/2006/relationships"><Relationship Id="rId20" Type="http://schemas.openxmlformats.org/officeDocument/2006/relationships/image" Target="../media/image122.png"/><Relationship Id="rId22" Type="http://schemas.openxmlformats.org/officeDocument/2006/relationships/image" Target="../media/image126.png"/><Relationship Id="rId21" Type="http://schemas.openxmlformats.org/officeDocument/2006/relationships/image" Target="../media/image123.png"/><Relationship Id="rId24" Type="http://schemas.openxmlformats.org/officeDocument/2006/relationships/image" Target="../media/image128.png"/><Relationship Id="rId2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19.png"/><Relationship Id="rId4" Type="http://schemas.openxmlformats.org/officeDocument/2006/relationships/hyperlink" Target="https://www.psychogeometrics.com/" TargetMode="External"/><Relationship Id="rId9" Type="http://schemas.openxmlformats.org/officeDocument/2006/relationships/hyperlink" Target="https://www.psychogeometrics.com/shapes-for-work" TargetMode="External"/><Relationship Id="rId26" Type="http://schemas.openxmlformats.org/officeDocument/2006/relationships/image" Target="../media/image133.png"/><Relationship Id="rId25" Type="http://schemas.openxmlformats.org/officeDocument/2006/relationships/image" Target="../media/image136.png"/><Relationship Id="rId27" Type="http://schemas.openxmlformats.org/officeDocument/2006/relationships/image" Target="../media/image127.png"/><Relationship Id="rId5" Type="http://schemas.openxmlformats.org/officeDocument/2006/relationships/hyperlink" Target="https://psychogeometrics.com/meet-susan/" TargetMode="External"/><Relationship Id="rId6" Type="http://schemas.openxmlformats.org/officeDocument/2006/relationships/hyperlink" Target="https://www.psychogeometrics.com/meet-susan" TargetMode="External"/><Relationship Id="rId7" Type="http://schemas.openxmlformats.org/officeDocument/2006/relationships/hyperlink" Target="https://www.psychogeometrics.com/meet-susan" TargetMode="External"/><Relationship Id="rId8" Type="http://schemas.openxmlformats.org/officeDocument/2006/relationships/hyperlink" Target="https://psychogeometrics.com/shapes-for-work-info/" TargetMode="External"/><Relationship Id="rId11" Type="http://schemas.openxmlformats.org/officeDocument/2006/relationships/hyperlink" Target="https://elearning.psychogeometrics.com/" TargetMode="External"/><Relationship Id="rId10" Type="http://schemas.openxmlformats.org/officeDocument/2006/relationships/hyperlink" Target="https://www.psychogeometrics.com/shapes-for-work" TargetMode="External"/><Relationship Id="rId13" Type="http://schemas.openxmlformats.org/officeDocument/2006/relationships/hyperlink" Target="https://www.facebook.com/psycho_geometrics-103150451491958" TargetMode="External"/><Relationship Id="rId12" Type="http://schemas.openxmlformats.org/officeDocument/2006/relationships/hyperlink" Target="https://elearning.psychogeometrics.com/" TargetMode="External"/><Relationship Id="rId15" Type="http://schemas.openxmlformats.org/officeDocument/2006/relationships/hyperlink" Target="https://www.instagram.com/psycho_geometrics/" TargetMode="External"/><Relationship Id="rId14" Type="http://schemas.openxmlformats.org/officeDocument/2006/relationships/hyperlink" Target="https://twitter.com/pgeoshapes" TargetMode="External"/><Relationship Id="rId17" Type="http://schemas.openxmlformats.org/officeDocument/2006/relationships/hyperlink" Target="https://www.linkedin.com/company/psycho-geometrics/" TargetMode="External"/><Relationship Id="rId16" Type="http://schemas.openxmlformats.org/officeDocument/2006/relationships/image" Target="../media/image125.png"/><Relationship Id="rId19" Type="http://schemas.openxmlformats.org/officeDocument/2006/relationships/image" Target="../media/image129.png"/><Relationship Id="rId18" Type="http://schemas.openxmlformats.org/officeDocument/2006/relationships/image" Target="../media/image1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vmlDrawing" Target="../drawings/vmlDrawing3.vml"/><Relationship Id="rId4" Type="http://schemas.openxmlformats.org/officeDocument/2006/relationships/image" Target="../media/image134.png"/><Relationship Id="rId9" Type="http://schemas.openxmlformats.org/officeDocument/2006/relationships/oleObject" Target="../embeddings/oleObject3.bin"/><Relationship Id="rId5" Type="http://schemas.openxmlformats.org/officeDocument/2006/relationships/hyperlink" Target="https://psychogeometrics.com/" TargetMode="External"/><Relationship Id="rId6" Type="http://schemas.openxmlformats.org/officeDocument/2006/relationships/image" Target="../media/image135.png"/><Relationship Id="rId7" Type="http://schemas.openxmlformats.org/officeDocument/2006/relationships/image" Target="../media/image131.png"/><Relationship Id="rId8" Type="http://schemas.openxmlformats.org/officeDocument/2006/relationships/image" Target="../media/image130.png"/><Relationship Id="rId11" Type="http://schemas.openxmlformats.org/officeDocument/2006/relationships/image" Target="../media/image132.png"/><Relationship Id="rId10"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 Id="rId4" Type="http://schemas.openxmlformats.org/officeDocument/2006/relationships/image" Target="../media/image19.png"/><Relationship Id="rId5" Type="http://schemas.openxmlformats.org/officeDocument/2006/relationships/image" Target="../media/image24.png"/><Relationship Id="rId6"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8.png"/><Relationship Id="rId6" Type="http://schemas.openxmlformats.org/officeDocument/2006/relationships/image" Target="../media/image26.png"/><Relationship Id="rId7"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38.png"/><Relationship Id="rId7"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39.png"/><Relationship Id="rId7" Type="http://schemas.openxmlformats.org/officeDocument/2006/relationships/image" Target="../media/image42.png"/><Relationship Id="rId8"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pic>
        <p:nvPicPr>
          <p:cNvPr id="34" name="Google Shape;34;p1"/>
          <p:cNvPicPr preferRelativeResize="0"/>
          <p:nvPr/>
        </p:nvPicPr>
        <p:blipFill rotWithShape="1">
          <a:blip r:embed="rId3">
            <a:alphaModFix/>
          </a:blip>
          <a:srcRect b="0" l="0" r="0" t="0"/>
          <a:stretch/>
        </p:blipFill>
        <p:spPr>
          <a:xfrm>
            <a:off x="0" y="4752243"/>
            <a:ext cx="12192000" cy="332596"/>
          </a:xfrm>
          <a:prstGeom prst="rect">
            <a:avLst/>
          </a:prstGeom>
          <a:noFill/>
          <a:ln>
            <a:noFill/>
          </a:ln>
        </p:spPr>
      </p:pic>
      <p:sp>
        <p:nvSpPr>
          <p:cNvPr id="35" name="Google Shape;35;p1"/>
          <p:cNvSpPr txBox="1"/>
          <p:nvPr/>
        </p:nvSpPr>
        <p:spPr>
          <a:xfrm>
            <a:off x="2805817" y="5681993"/>
            <a:ext cx="6580366" cy="477054"/>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500" u="none" cap="none" strike="noStrike">
                <a:solidFill>
                  <a:srgbClr val="586468"/>
                </a:solidFill>
                <a:latin typeface="Catamaran"/>
                <a:ea typeface="Catamaran"/>
                <a:cs typeface="Catamaran"/>
                <a:sym typeface="Catamaran"/>
              </a:rPr>
              <a:t>The Practical Application of Shape Motivation</a:t>
            </a:r>
            <a:endParaRPr b="0" i="0" sz="800" u="none" cap="none" strike="noStrike">
              <a:solidFill>
                <a:srgbClr val="000000"/>
              </a:solidFill>
              <a:latin typeface="Helvetica Neue"/>
              <a:ea typeface="Helvetica Neue"/>
              <a:cs typeface="Helvetica Neue"/>
              <a:sym typeface="Helvetica Neue"/>
            </a:endParaRPr>
          </a:p>
        </p:txBody>
      </p:sp>
      <p:pic>
        <p:nvPicPr>
          <p:cNvPr descr="A picture containing text&#10;&#10;Description automatically generated" id="36" name="Google Shape;36;p1"/>
          <p:cNvPicPr preferRelativeResize="0"/>
          <p:nvPr/>
        </p:nvPicPr>
        <p:blipFill rotWithShape="1">
          <a:blip r:embed="rId4">
            <a:alphaModFix/>
          </a:blip>
          <a:srcRect b="0" l="0" r="0" t="0"/>
          <a:stretch/>
        </p:blipFill>
        <p:spPr>
          <a:xfrm>
            <a:off x="2545381" y="368568"/>
            <a:ext cx="6762899" cy="3804131"/>
          </a:xfrm>
          <a:prstGeom prst="rect">
            <a:avLst/>
          </a:prstGeom>
          <a:noFill/>
          <a:ln>
            <a:noFill/>
          </a:ln>
        </p:spPr>
      </p:pic>
      <p:grpSp>
        <p:nvGrpSpPr>
          <p:cNvPr id="37" name="Google Shape;37;p1"/>
          <p:cNvGrpSpPr/>
          <p:nvPr/>
        </p:nvGrpSpPr>
        <p:grpSpPr>
          <a:xfrm>
            <a:off x="4671814" y="4337435"/>
            <a:ext cx="2848373" cy="1162212"/>
            <a:chOff x="4671814" y="4337435"/>
            <a:chExt cx="2848373" cy="1162212"/>
          </a:xfrm>
        </p:grpSpPr>
        <p:pic>
          <p:nvPicPr>
            <p:cNvPr id="38" name="Google Shape;38;p1"/>
            <p:cNvPicPr preferRelativeResize="0"/>
            <p:nvPr/>
          </p:nvPicPr>
          <p:blipFill rotWithShape="1">
            <a:blip r:embed="rId5">
              <a:alphaModFix/>
            </a:blip>
            <a:srcRect b="0" l="0" r="0" t="0"/>
            <a:stretch/>
          </p:blipFill>
          <p:spPr>
            <a:xfrm>
              <a:off x="4671814" y="4337435"/>
              <a:ext cx="2848373" cy="1162212"/>
            </a:xfrm>
            <a:prstGeom prst="rect">
              <a:avLst/>
            </a:prstGeom>
            <a:noFill/>
            <a:ln>
              <a:noFill/>
            </a:ln>
          </p:spPr>
        </p:pic>
        <p:sp>
          <p:nvSpPr>
            <p:cNvPr id="39" name="Google Shape;39;p1"/>
            <p:cNvSpPr/>
            <p:nvPr/>
          </p:nvSpPr>
          <p:spPr>
            <a:xfrm>
              <a:off x="4687748" y="4352081"/>
              <a:ext cx="2743200" cy="1000291"/>
            </a:xfrm>
            <a:prstGeom prst="roundRect">
              <a:avLst>
                <a:gd fmla="val 47910" name="adj"/>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40" name="Google Shape;40;p1"/>
          <p:cNvSpPr/>
          <p:nvPr/>
        </p:nvSpPr>
        <p:spPr>
          <a:xfrm>
            <a:off x="3416475" y="4566849"/>
            <a:ext cx="535905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595959"/>
                </a:solidFill>
                <a:latin typeface="Questrial"/>
                <a:ea typeface="Questrial"/>
                <a:cs typeface="Questrial"/>
                <a:sym typeface="Questrial"/>
              </a:rPr>
              <a:t>Module 4</a:t>
            </a:r>
            <a:endParaRPr/>
          </a:p>
        </p:txBody>
      </p:sp>
      <p:sp>
        <p:nvSpPr>
          <p:cNvPr id="41" name="Google Shape;41;p1"/>
          <p:cNvSpPr txBox="1"/>
          <p:nvPr/>
        </p:nvSpPr>
        <p:spPr>
          <a:xfrm>
            <a:off x="1176288" y="6488668"/>
            <a:ext cx="99869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rgbClr val="595959"/>
                </a:solidFill>
                <a:latin typeface="Calibri"/>
                <a:ea typeface="Calibri"/>
                <a:cs typeface="Calibri"/>
                <a:sym typeface="Calibri"/>
              </a:rPr>
              <a:t>Psycho·Geometrics® Copyright 2021  Hite Resources, Inc. and P·Geo, Inc.  All rights reserved.  </a:t>
            </a:r>
            <a:r>
              <a:rPr b="1" i="0" lang="en-US" sz="1600" u="sng" cap="none" strike="noStrike">
                <a:solidFill>
                  <a:srgbClr val="595959"/>
                </a:solidFill>
                <a:latin typeface="Calibri"/>
                <a:ea typeface="Calibri"/>
                <a:cs typeface="Calibri"/>
                <a:sym typeface="Calibri"/>
                <a:hlinkClick r:id="rId6">
                  <a:extLst>
                    <a:ext uri="{A12FA001-AC4F-418D-AE19-62706E023703}">
                      <ahyp:hlinkClr val="tx"/>
                    </a:ext>
                  </a:extLst>
                </a:hlinkClick>
              </a:rPr>
              <a:t>psychogeometrics.com</a:t>
            </a:r>
            <a:endParaRPr b="1" sz="1600">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p10"/>
          <p:cNvGrpSpPr/>
          <p:nvPr/>
        </p:nvGrpSpPr>
        <p:grpSpPr>
          <a:xfrm>
            <a:off x="-1203530" y="419940"/>
            <a:ext cx="11288700" cy="1152686"/>
            <a:chOff x="-1203530" y="419940"/>
            <a:chExt cx="11288700" cy="1152686"/>
          </a:xfrm>
        </p:grpSpPr>
        <p:pic>
          <p:nvPicPr>
            <p:cNvPr id="246" name="Google Shape;246;p10"/>
            <p:cNvPicPr preferRelativeResize="0"/>
            <p:nvPr/>
          </p:nvPicPr>
          <p:blipFill rotWithShape="1">
            <a:blip r:embed="rId3">
              <a:alphaModFix/>
            </a:blip>
            <a:srcRect b="0" l="0" r="0" t="0"/>
            <a:stretch/>
          </p:blipFill>
          <p:spPr>
            <a:xfrm>
              <a:off x="-1203530" y="419940"/>
              <a:ext cx="11288700" cy="1152686"/>
            </a:xfrm>
            <a:prstGeom prst="rect">
              <a:avLst/>
            </a:prstGeom>
            <a:noFill/>
            <a:ln>
              <a:noFill/>
            </a:ln>
          </p:spPr>
        </p:pic>
        <p:sp>
          <p:nvSpPr>
            <p:cNvPr id="247" name="Google Shape;247;p10"/>
            <p:cNvSpPr/>
            <p:nvPr/>
          </p:nvSpPr>
          <p:spPr>
            <a:xfrm>
              <a:off x="-1203530" y="431515"/>
              <a:ext cx="11196029" cy="1005840"/>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8" name="Google Shape;248;p10"/>
          <p:cNvSpPr txBox="1"/>
          <p:nvPr/>
        </p:nvSpPr>
        <p:spPr>
          <a:xfrm>
            <a:off x="4440820" y="3813161"/>
            <a:ext cx="63901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595959"/>
                </a:solidFill>
                <a:latin typeface="Catamaran"/>
                <a:ea typeface="Catamaran"/>
                <a:cs typeface="Catamaran"/>
                <a:sym typeface="Catamaran"/>
              </a:rPr>
              <a:t>What would naturally </a:t>
            </a:r>
            <a:r>
              <a:rPr b="1" lang="en-US" sz="2400">
                <a:solidFill>
                  <a:srgbClr val="DD5650"/>
                </a:solidFill>
                <a:latin typeface="Catamaran"/>
                <a:ea typeface="Catamaran"/>
                <a:cs typeface="Catamaran"/>
                <a:sym typeface="Catamaran"/>
              </a:rPr>
              <a:t>demotivate</a:t>
            </a:r>
            <a:r>
              <a:rPr b="1" lang="en-US" sz="2400">
                <a:solidFill>
                  <a:srgbClr val="595959"/>
                </a:solidFill>
                <a:latin typeface="Catamaran"/>
                <a:ea typeface="Catamaran"/>
                <a:cs typeface="Catamaran"/>
                <a:sym typeface="Catamaran"/>
              </a:rPr>
              <a:t> each shape? </a:t>
            </a:r>
            <a:endParaRPr/>
          </a:p>
        </p:txBody>
      </p:sp>
      <p:pic>
        <p:nvPicPr>
          <p:cNvPr id="249" name="Google Shape;249;p10"/>
          <p:cNvPicPr preferRelativeResize="0"/>
          <p:nvPr/>
        </p:nvPicPr>
        <p:blipFill rotWithShape="1">
          <a:blip r:embed="rId4">
            <a:alphaModFix/>
          </a:blip>
          <a:srcRect b="0" l="0" r="0" t="0"/>
          <a:stretch/>
        </p:blipFill>
        <p:spPr>
          <a:xfrm>
            <a:off x="0" y="5805032"/>
            <a:ext cx="12192000" cy="1047166"/>
          </a:xfrm>
          <a:prstGeom prst="rect">
            <a:avLst/>
          </a:prstGeom>
          <a:noFill/>
          <a:ln>
            <a:noFill/>
          </a:ln>
        </p:spPr>
      </p:pic>
      <p:pic>
        <p:nvPicPr>
          <p:cNvPr id="250" name="Google Shape;250;p10"/>
          <p:cNvPicPr preferRelativeResize="0"/>
          <p:nvPr/>
        </p:nvPicPr>
        <p:blipFill rotWithShape="1">
          <a:blip r:embed="rId5">
            <a:alphaModFix/>
          </a:blip>
          <a:srcRect b="0" l="0" r="0" t="0"/>
          <a:stretch/>
        </p:blipFill>
        <p:spPr>
          <a:xfrm>
            <a:off x="1042416" y="6208776"/>
            <a:ext cx="1981477" cy="381053"/>
          </a:xfrm>
          <a:prstGeom prst="rect">
            <a:avLst/>
          </a:prstGeom>
          <a:noFill/>
          <a:ln>
            <a:noFill/>
          </a:ln>
        </p:spPr>
      </p:pic>
      <p:sp>
        <p:nvSpPr>
          <p:cNvPr id="251" name="Google Shape;251;p10"/>
          <p:cNvSpPr/>
          <p:nvPr/>
        </p:nvSpPr>
        <p:spPr>
          <a:xfrm>
            <a:off x="-439834" y="633016"/>
            <a:ext cx="11204446"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motivates and demotivates you or others?</a:t>
            </a:r>
            <a:endParaRPr/>
          </a:p>
        </p:txBody>
      </p:sp>
      <p:pic>
        <p:nvPicPr>
          <p:cNvPr descr="A mannequin wearing glasses&#10;&#10;Description automatically generated with medium confidence" id="252" name="Google Shape;252;p10"/>
          <p:cNvPicPr preferRelativeResize="0"/>
          <p:nvPr/>
        </p:nvPicPr>
        <p:blipFill rotWithShape="1">
          <a:blip r:embed="rId6">
            <a:alphaModFix/>
          </a:blip>
          <a:srcRect b="0" l="0" r="0" t="0"/>
          <a:stretch/>
        </p:blipFill>
        <p:spPr>
          <a:xfrm>
            <a:off x="1268519" y="1732925"/>
            <a:ext cx="2400635" cy="4734586"/>
          </a:xfrm>
          <a:prstGeom prst="rect">
            <a:avLst/>
          </a:prstGeom>
          <a:noFill/>
          <a:ln>
            <a:noFill/>
          </a:ln>
        </p:spPr>
      </p:pic>
      <p:grpSp>
        <p:nvGrpSpPr>
          <p:cNvPr id="253" name="Google Shape;253;p10"/>
          <p:cNvGrpSpPr/>
          <p:nvPr/>
        </p:nvGrpSpPr>
        <p:grpSpPr>
          <a:xfrm>
            <a:off x="4233242" y="1969416"/>
            <a:ext cx="6728668" cy="1478536"/>
            <a:chOff x="4233242" y="1969416"/>
            <a:chExt cx="6728668" cy="1478536"/>
          </a:xfrm>
        </p:grpSpPr>
        <p:pic>
          <p:nvPicPr>
            <p:cNvPr descr="Icon&#10;&#10;Description automatically generated" id="254" name="Google Shape;254;p10"/>
            <p:cNvPicPr preferRelativeResize="0"/>
            <p:nvPr/>
          </p:nvPicPr>
          <p:blipFill rotWithShape="1">
            <a:blip r:embed="rId7">
              <a:alphaModFix/>
            </a:blip>
            <a:srcRect b="0" l="0" r="0" t="0"/>
            <a:stretch/>
          </p:blipFill>
          <p:spPr>
            <a:xfrm>
              <a:off x="4233242" y="1969416"/>
              <a:ext cx="6728668" cy="1478536"/>
            </a:xfrm>
            <a:prstGeom prst="rect">
              <a:avLst/>
            </a:prstGeom>
            <a:noFill/>
            <a:ln>
              <a:noFill/>
            </a:ln>
          </p:spPr>
        </p:pic>
        <p:sp>
          <p:nvSpPr>
            <p:cNvPr id="255" name="Google Shape;255;p10"/>
            <p:cNvSpPr/>
            <p:nvPr/>
          </p:nvSpPr>
          <p:spPr>
            <a:xfrm>
              <a:off x="431366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0"/>
            <p:cNvSpPr/>
            <p:nvPr/>
          </p:nvSpPr>
          <p:spPr>
            <a:xfrm>
              <a:off x="5630916"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0"/>
            <p:cNvSpPr/>
            <p:nvPr/>
          </p:nvSpPr>
          <p:spPr>
            <a:xfrm>
              <a:off x="6948163"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0"/>
            <p:cNvSpPr/>
            <p:nvPr/>
          </p:nvSpPr>
          <p:spPr>
            <a:xfrm>
              <a:off x="8247824"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0"/>
            <p:cNvSpPr/>
            <p:nvPr/>
          </p:nvSpPr>
          <p:spPr>
            <a:xfrm>
              <a:off x="955920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grpSp>
        <p:nvGrpSpPr>
          <p:cNvPr id="265" name="Google Shape;265;p11"/>
          <p:cNvGrpSpPr/>
          <p:nvPr/>
        </p:nvGrpSpPr>
        <p:grpSpPr>
          <a:xfrm>
            <a:off x="-1203530" y="419940"/>
            <a:ext cx="11288700" cy="1152686"/>
            <a:chOff x="-1203530" y="419940"/>
            <a:chExt cx="11288700" cy="1152686"/>
          </a:xfrm>
        </p:grpSpPr>
        <p:pic>
          <p:nvPicPr>
            <p:cNvPr id="266" name="Google Shape;266;p11"/>
            <p:cNvPicPr preferRelativeResize="0"/>
            <p:nvPr/>
          </p:nvPicPr>
          <p:blipFill rotWithShape="1">
            <a:blip r:embed="rId3">
              <a:alphaModFix/>
            </a:blip>
            <a:srcRect b="0" l="0" r="0" t="0"/>
            <a:stretch/>
          </p:blipFill>
          <p:spPr>
            <a:xfrm>
              <a:off x="-1203530" y="419940"/>
              <a:ext cx="11288700" cy="1152686"/>
            </a:xfrm>
            <a:prstGeom prst="rect">
              <a:avLst/>
            </a:prstGeom>
            <a:noFill/>
            <a:ln>
              <a:noFill/>
            </a:ln>
          </p:spPr>
        </p:pic>
        <p:sp>
          <p:nvSpPr>
            <p:cNvPr id="267" name="Google Shape;267;p11"/>
            <p:cNvSpPr/>
            <p:nvPr/>
          </p:nvSpPr>
          <p:spPr>
            <a:xfrm>
              <a:off x="-1203530" y="431515"/>
              <a:ext cx="11196029" cy="1005840"/>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68" name="Google Shape;268;p11"/>
          <p:cNvPicPr preferRelativeResize="0"/>
          <p:nvPr/>
        </p:nvPicPr>
        <p:blipFill rotWithShape="1">
          <a:blip r:embed="rId4">
            <a:alphaModFix/>
          </a:blip>
          <a:srcRect b="0" l="0" r="0" t="0"/>
          <a:stretch/>
        </p:blipFill>
        <p:spPr>
          <a:xfrm>
            <a:off x="0" y="5805032"/>
            <a:ext cx="12192000" cy="1047166"/>
          </a:xfrm>
          <a:prstGeom prst="rect">
            <a:avLst/>
          </a:prstGeom>
          <a:noFill/>
          <a:ln>
            <a:noFill/>
          </a:ln>
        </p:spPr>
      </p:pic>
      <p:pic>
        <p:nvPicPr>
          <p:cNvPr id="269" name="Google Shape;269;p11"/>
          <p:cNvPicPr preferRelativeResize="0"/>
          <p:nvPr/>
        </p:nvPicPr>
        <p:blipFill rotWithShape="1">
          <a:blip r:embed="rId5">
            <a:alphaModFix/>
          </a:blip>
          <a:srcRect b="0" l="0" r="0" t="0"/>
          <a:stretch/>
        </p:blipFill>
        <p:spPr>
          <a:xfrm>
            <a:off x="1042416" y="6208776"/>
            <a:ext cx="1981477" cy="381053"/>
          </a:xfrm>
          <a:prstGeom prst="rect">
            <a:avLst/>
          </a:prstGeom>
          <a:noFill/>
          <a:ln>
            <a:noFill/>
          </a:ln>
        </p:spPr>
      </p:pic>
      <p:sp>
        <p:nvSpPr>
          <p:cNvPr id="270" name="Google Shape;270;p11"/>
          <p:cNvSpPr/>
          <p:nvPr/>
        </p:nvSpPr>
        <p:spPr>
          <a:xfrm>
            <a:off x="-439834" y="633016"/>
            <a:ext cx="11204446"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motivates and demotivates you or others?</a:t>
            </a:r>
            <a:endParaRPr/>
          </a:p>
        </p:txBody>
      </p:sp>
      <p:sp>
        <p:nvSpPr>
          <p:cNvPr id="271" name="Google Shape;271;p11"/>
          <p:cNvSpPr/>
          <p:nvPr/>
        </p:nvSpPr>
        <p:spPr>
          <a:xfrm>
            <a:off x="7841565" y="4031547"/>
            <a:ext cx="3712754" cy="703385"/>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595959"/>
              </a:buClr>
              <a:buSzPts val="2500"/>
              <a:buFont typeface="Arial"/>
              <a:buChar char="•"/>
            </a:pPr>
            <a:r>
              <a:rPr b="1" lang="en-US" sz="2500">
                <a:solidFill>
                  <a:srgbClr val="595959"/>
                </a:solidFill>
                <a:latin typeface="Catamaran"/>
                <a:ea typeface="Catamaran"/>
                <a:cs typeface="Catamaran"/>
                <a:sym typeface="Catamaran"/>
              </a:rPr>
              <a:t>too emotional</a:t>
            </a:r>
            <a:endParaRPr/>
          </a:p>
        </p:txBody>
      </p:sp>
      <p:sp>
        <p:nvSpPr>
          <p:cNvPr id="272" name="Google Shape;272;p11"/>
          <p:cNvSpPr/>
          <p:nvPr/>
        </p:nvSpPr>
        <p:spPr>
          <a:xfrm>
            <a:off x="7841565" y="4632291"/>
            <a:ext cx="3712754" cy="703385"/>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595959"/>
              </a:buClr>
              <a:buSzPts val="2500"/>
              <a:buFont typeface="Arial"/>
              <a:buChar char="•"/>
            </a:pPr>
            <a:r>
              <a:rPr b="1" lang="en-US" sz="2500">
                <a:solidFill>
                  <a:srgbClr val="595959"/>
                </a:solidFill>
                <a:latin typeface="Catamaran"/>
                <a:ea typeface="Catamaran"/>
                <a:cs typeface="Catamaran"/>
                <a:sym typeface="Catamaran"/>
              </a:rPr>
              <a:t>dramatic</a:t>
            </a:r>
            <a:endParaRPr/>
          </a:p>
        </p:txBody>
      </p:sp>
      <p:sp>
        <p:nvSpPr>
          <p:cNvPr id="273" name="Google Shape;273;p11"/>
          <p:cNvSpPr/>
          <p:nvPr/>
        </p:nvSpPr>
        <p:spPr>
          <a:xfrm>
            <a:off x="7841565" y="5233034"/>
            <a:ext cx="3712754" cy="703385"/>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595959"/>
              </a:buClr>
              <a:buSzPts val="2500"/>
              <a:buFont typeface="Arial"/>
              <a:buChar char="•"/>
            </a:pPr>
            <a:r>
              <a:rPr b="1" lang="en-US" sz="2500">
                <a:solidFill>
                  <a:srgbClr val="595959"/>
                </a:solidFill>
                <a:latin typeface="Catamaran"/>
                <a:ea typeface="Catamaran"/>
                <a:cs typeface="Catamaran"/>
                <a:sym typeface="Catamaran"/>
              </a:rPr>
              <a:t>take too long</a:t>
            </a:r>
            <a:endParaRPr/>
          </a:p>
        </p:txBody>
      </p:sp>
      <p:pic>
        <p:nvPicPr>
          <p:cNvPr id="274" name="Google Shape;274;p11"/>
          <p:cNvPicPr preferRelativeResize="0"/>
          <p:nvPr/>
        </p:nvPicPr>
        <p:blipFill rotWithShape="1">
          <a:blip r:embed="rId5">
            <a:alphaModFix/>
          </a:blip>
          <a:srcRect b="0" l="0" r="0" t="0"/>
          <a:stretch/>
        </p:blipFill>
        <p:spPr>
          <a:xfrm>
            <a:off x="4752472" y="5927741"/>
            <a:ext cx="3044124" cy="505672"/>
          </a:xfrm>
          <a:prstGeom prst="rect">
            <a:avLst/>
          </a:prstGeom>
          <a:noFill/>
          <a:ln>
            <a:noFill/>
          </a:ln>
        </p:spPr>
      </p:pic>
      <p:pic>
        <p:nvPicPr>
          <p:cNvPr descr="Shape, icon&#10;&#10;Description automatically generated" id="275" name="Google Shape;275;p11"/>
          <p:cNvPicPr preferRelativeResize="0"/>
          <p:nvPr/>
        </p:nvPicPr>
        <p:blipFill rotWithShape="1">
          <a:blip r:embed="rId6">
            <a:alphaModFix/>
          </a:blip>
          <a:srcRect b="0" l="0" r="0" t="0"/>
          <a:stretch/>
        </p:blipFill>
        <p:spPr>
          <a:xfrm>
            <a:off x="5029671" y="4012863"/>
            <a:ext cx="2448267" cy="2248214"/>
          </a:xfrm>
          <a:prstGeom prst="rect">
            <a:avLst/>
          </a:prstGeom>
          <a:noFill/>
          <a:ln>
            <a:noFill/>
          </a:ln>
        </p:spPr>
      </p:pic>
      <p:sp>
        <p:nvSpPr>
          <p:cNvPr id="276" name="Google Shape;276;p11"/>
          <p:cNvSpPr/>
          <p:nvPr/>
        </p:nvSpPr>
        <p:spPr>
          <a:xfrm>
            <a:off x="5442930" y="5397920"/>
            <a:ext cx="1621748" cy="8246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Catamaran"/>
                <a:ea typeface="Catamaran"/>
                <a:cs typeface="Catamaran"/>
                <a:sym typeface="Catamaran"/>
              </a:rPr>
              <a:t>triangles are busy</a:t>
            </a:r>
            <a:endParaRPr/>
          </a:p>
        </p:txBody>
      </p:sp>
      <p:pic>
        <p:nvPicPr>
          <p:cNvPr descr="A mannequin wearing glasses&#10;&#10;Description automatically generated with medium confidence" id="277" name="Google Shape;277;p11"/>
          <p:cNvPicPr preferRelativeResize="0"/>
          <p:nvPr/>
        </p:nvPicPr>
        <p:blipFill rotWithShape="1">
          <a:blip r:embed="rId7">
            <a:alphaModFix/>
          </a:blip>
          <a:srcRect b="0" l="0" r="0" t="0"/>
          <a:stretch/>
        </p:blipFill>
        <p:spPr>
          <a:xfrm>
            <a:off x="1268519" y="1732925"/>
            <a:ext cx="2400635" cy="4734586"/>
          </a:xfrm>
          <a:prstGeom prst="rect">
            <a:avLst/>
          </a:prstGeom>
          <a:noFill/>
          <a:ln>
            <a:noFill/>
          </a:ln>
        </p:spPr>
      </p:pic>
      <p:grpSp>
        <p:nvGrpSpPr>
          <p:cNvPr id="278" name="Google Shape;278;p11"/>
          <p:cNvGrpSpPr/>
          <p:nvPr/>
        </p:nvGrpSpPr>
        <p:grpSpPr>
          <a:xfrm>
            <a:off x="4233242" y="1969416"/>
            <a:ext cx="6728668" cy="1478536"/>
            <a:chOff x="4233242" y="1969416"/>
            <a:chExt cx="6728668" cy="1478536"/>
          </a:xfrm>
        </p:grpSpPr>
        <p:pic>
          <p:nvPicPr>
            <p:cNvPr descr="Icon&#10;&#10;Description automatically generated" id="279" name="Google Shape;279;p11"/>
            <p:cNvPicPr preferRelativeResize="0"/>
            <p:nvPr/>
          </p:nvPicPr>
          <p:blipFill rotWithShape="1">
            <a:blip r:embed="rId8">
              <a:alphaModFix/>
            </a:blip>
            <a:srcRect b="0" l="0" r="0" t="0"/>
            <a:stretch/>
          </p:blipFill>
          <p:spPr>
            <a:xfrm>
              <a:off x="4233242" y="1969416"/>
              <a:ext cx="6728668" cy="1478536"/>
            </a:xfrm>
            <a:prstGeom prst="rect">
              <a:avLst/>
            </a:prstGeom>
            <a:noFill/>
            <a:ln>
              <a:noFill/>
            </a:ln>
          </p:spPr>
        </p:pic>
        <p:sp>
          <p:nvSpPr>
            <p:cNvPr id="280" name="Google Shape;280;p11"/>
            <p:cNvSpPr/>
            <p:nvPr/>
          </p:nvSpPr>
          <p:spPr>
            <a:xfrm>
              <a:off x="431366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1"/>
            <p:cNvSpPr/>
            <p:nvPr/>
          </p:nvSpPr>
          <p:spPr>
            <a:xfrm>
              <a:off x="5630916"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1"/>
            <p:cNvSpPr/>
            <p:nvPr/>
          </p:nvSpPr>
          <p:spPr>
            <a:xfrm>
              <a:off x="6948163"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1"/>
            <p:cNvSpPr/>
            <p:nvPr/>
          </p:nvSpPr>
          <p:spPr>
            <a:xfrm>
              <a:off x="8247824"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1"/>
            <p:cNvSpPr/>
            <p:nvPr/>
          </p:nvSpPr>
          <p:spPr>
            <a:xfrm>
              <a:off x="955920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pSp>
        <p:nvGrpSpPr>
          <p:cNvPr id="290" name="Google Shape;290;p12"/>
          <p:cNvGrpSpPr/>
          <p:nvPr/>
        </p:nvGrpSpPr>
        <p:grpSpPr>
          <a:xfrm>
            <a:off x="-1203530" y="419940"/>
            <a:ext cx="11288700" cy="1152686"/>
            <a:chOff x="-1203530" y="419940"/>
            <a:chExt cx="11288700" cy="1152686"/>
          </a:xfrm>
        </p:grpSpPr>
        <p:pic>
          <p:nvPicPr>
            <p:cNvPr id="291" name="Google Shape;291;p12"/>
            <p:cNvPicPr preferRelativeResize="0"/>
            <p:nvPr/>
          </p:nvPicPr>
          <p:blipFill rotWithShape="1">
            <a:blip r:embed="rId3">
              <a:alphaModFix/>
            </a:blip>
            <a:srcRect b="0" l="0" r="0" t="0"/>
            <a:stretch/>
          </p:blipFill>
          <p:spPr>
            <a:xfrm>
              <a:off x="-1203530" y="419940"/>
              <a:ext cx="11288700" cy="1152686"/>
            </a:xfrm>
            <a:prstGeom prst="rect">
              <a:avLst/>
            </a:prstGeom>
            <a:noFill/>
            <a:ln>
              <a:noFill/>
            </a:ln>
          </p:spPr>
        </p:pic>
        <p:sp>
          <p:nvSpPr>
            <p:cNvPr id="292" name="Google Shape;292;p12"/>
            <p:cNvSpPr/>
            <p:nvPr/>
          </p:nvSpPr>
          <p:spPr>
            <a:xfrm>
              <a:off x="-1203530" y="431515"/>
              <a:ext cx="11196029" cy="1005840"/>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3" name="Google Shape;293;p12"/>
          <p:cNvSpPr txBox="1"/>
          <p:nvPr/>
        </p:nvSpPr>
        <p:spPr>
          <a:xfrm>
            <a:off x="5343191" y="3813161"/>
            <a:ext cx="446254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595959"/>
                </a:solidFill>
                <a:latin typeface="Catamaran"/>
                <a:ea typeface="Catamaran"/>
                <a:cs typeface="Catamaran"/>
                <a:sym typeface="Catamaran"/>
              </a:rPr>
              <a:t>What </a:t>
            </a:r>
            <a:r>
              <a:rPr b="1" lang="en-US" sz="2400">
                <a:solidFill>
                  <a:srgbClr val="7FC77B"/>
                </a:solidFill>
                <a:latin typeface="Catamaran"/>
                <a:ea typeface="Catamaran"/>
                <a:cs typeface="Catamaran"/>
                <a:sym typeface="Catamaran"/>
              </a:rPr>
              <a:t>motivates</a:t>
            </a:r>
            <a:r>
              <a:rPr b="1" lang="en-US" sz="2400">
                <a:solidFill>
                  <a:srgbClr val="595959"/>
                </a:solidFill>
                <a:latin typeface="Catamaran"/>
                <a:ea typeface="Catamaran"/>
                <a:cs typeface="Catamaran"/>
                <a:sym typeface="Catamaran"/>
              </a:rPr>
              <a:t> one shape may </a:t>
            </a:r>
            <a:r>
              <a:rPr b="1" lang="en-US" sz="2400">
                <a:solidFill>
                  <a:srgbClr val="DD5650"/>
                </a:solidFill>
                <a:latin typeface="Catamaran"/>
                <a:ea typeface="Catamaran"/>
                <a:cs typeface="Catamaran"/>
                <a:sym typeface="Catamaran"/>
              </a:rPr>
              <a:t>demotivate</a:t>
            </a:r>
            <a:r>
              <a:rPr b="1" lang="en-US" sz="2400">
                <a:solidFill>
                  <a:srgbClr val="595959"/>
                </a:solidFill>
                <a:latin typeface="Catamaran"/>
                <a:ea typeface="Catamaran"/>
                <a:cs typeface="Catamaran"/>
                <a:sym typeface="Catamaran"/>
              </a:rPr>
              <a:t> another.</a:t>
            </a:r>
            <a:endParaRPr/>
          </a:p>
        </p:txBody>
      </p:sp>
      <p:pic>
        <p:nvPicPr>
          <p:cNvPr id="294" name="Google Shape;294;p12"/>
          <p:cNvPicPr preferRelativeResize="0"/>
          <p:nvPr/>
        </p:nvPicPr>
        <p:blipFill rotWithShape="1">
          <a:blip r:embed="rId4">
            <a:alphaModFix/>
          </a:blip>
          <a:srcRect b="0" l="0" r="0" t="0"/>
          <a:stretch/>
        </p:blipFill>
        <p:spPr>
          <a:xfrm>
            <a:off x="0" y="5805032"/>
            <a:ext cx="12192000" cy="1047166"/>
          </a:xfrm>
          <a:prstGeom prst="rect">
            <a:avLst/>
          </a:prstGeom>
          <a:noFill/>
          <a:ln>
            <a:noFill/>
          </a:ln>
        </p:spPr>
      </p:pic>
      <p:pic>
        <p:nvPicPr>
          <p:cNvPr id="295" name="Google Shape;295;p12"/>
          <p:cNvPicPr preferRelativeResize="0"/>
          <p:nvPr/>
        </p:nvPicPr>
        <p:blipFill rotWithShape="1">
          <a:blip r:embed="rId5">
            <a:alphaModFix/>
          </a:blip>
          <a:srcRect b="0" l="0" r="0" t="0"/>
          <a:stretch/>
        </p:blipFill>
        <p:spPr>
          <a:xfrm>
            <a:off x="1042416" y="6208776"/>
            <a:ext cx="1981477" cy="381053"/>
          </a:xfrm>
          <a:prstGeom prst="rect">
            <a:avLst/>
          </a:prstGeom>
          <a:noFill/>
          <a:ln>
            <a:noFill/>
          </a:ln>
        </p:spPr>
      </p:pic>
      <p:sp>
        <p:nvSpPr>
          <p:cNvPr id="296" name="Google Shape;296;p12"/>
          <p:cNvSpPr/>
          <p:nvPr/>
        </p:nvSpPr>
        <p:spPr>
          <a:xfrm>
            <a:off x="-439834" y="633016"/>
            <a:ext cx="11204446"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motivates and demotivates you or others?</a:t>
            </a:r>
            <a:endParaRPr/>
          </a:p>
        </p:txBody>
      </p:sp>
      <p:pic>
        <p:nvPicPr>
          <p:cNvPr descr="A mannequin wearing glasses&#10;&#10;Description automatically generated with medium confidence" id="297" name="Google Shape;297;p12"/>
          <p:cNvPicPr preferRelativeResize="0"/>
          <p:nvPr/>
        </p:nvPicPr>
        <p:blipFill rotWithShape="1">
          <a:blip r:embed="rId6">
            <a:alphaModFix/>
          </a:blip>
          <a:srcRect b="0" l="0" r="0" t="0"/>
          <a:stretch/>
        </p:blipFill>
        <p:spPr>
          <a:xfrm>
            <a:off x="1268519" y="1732925"/>
            <a:ext cx="2400635" cy="4734586"/>
          </a:xfrm>
          <a:prstGeom prst="rect">
            <a:avLst/>
          </a:prstGeom>
          <a:noFill/>
          <a:ln>
            <a:noFill/>
          </a:ln>
        </p:spPr>
      </p:pic>
      <p:grpSp>
        <p:nvGrpSpPr>
          <p:cNvPr id="298" name="Google Shape;298;p12"/>
          <p:cNvGrpSpPr/>
          <p:nvPr/>
        </p:nvGrpSpPr>
        <p:grpSpPr>
          <a:xfrm>
            <a:off x="4233242" y="1969416"/>
            <a:ext cx="6728668" cy="1478536"/>
            <a:chOff x="4233242" y="1969416"/>
            <a:chExt cx="6728668" cy="1478536"/>
          </a:xfrm>
        </p:grpSpPr>
        <p:pic>
          <p:nvPicPr>
            <p:cNvPr descr="Icon&#10;&#10;Description automatically generated" id="299" name="Google Shape;299;p12"/>
            <p:cNvPicPr preferRelativeResize="0"/>
            <p:nvPr/>
          </p:nvPicPr>
          <p:blipFill rotWithShape="1">
            <a:blip r:embed="rId7">
              <a:alphaModFix/>
            </a:blip>
            <a:srcRect b="0" l="0" r="0" t="0"/>
            <a:stretch/>
          </p:blipFill>
          <p:spPr>
            <a:xfrm>
              <a:off x="4233242" y="1969416"/>
              <a:ext cx="6728668" cy="1478536"/>
            </a:xfrm>
            <a:prstGeom prst="rect">
              <a:avLst/>
            </a:prstGeom>
            <a:noFill/>
            <a:ln>
              <a:noFill/>
            </a:ln>
          </p:spPr>
        </p:pic>
        <p:sp>
          <p:nvSpPr>
            <p:cNvPr id="300" name="Google Shape;300;p12"/>
            <p:cNvSpPr/>
            <p:nvPr/>
          </p:nvSpPr>
          <p:spPr>
            <a:xfrm>
              <a:off x="431366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2"/>
            <p:cNvSpPr/>
            <p:nvPr/>
          </p:nvSpPr>
          <p:spPr>
            <a:xfrm>
              <a:off x="5630916"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2"/>
            <p:cNvSpPr/>
            <p:nvPr/>
          </p:nvSpPr>
          <p:spPr>
            <a:xfrm>
              <a:off x="6948163"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2"/>
            <p:cNvSpPr/>
            <p:nvPr/>
          </p:nvSpPr>
          <p:spPr>
            <a:xfrm>
              <a:off x="8247824"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2"/>
            <p:cNvSpPr/>
            <p:nvPr/>
          </p:nvSpPr>
          <p:spPr>
            <a:xfrm>
              <a:off x="955920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grpSp>
        <p:nvGrpSpPr>
          <p:cNvPr id="310" name="Google Shape;310;p13"/>
          <p:cNvGrpSpPr/>
          <p:nvPr/>
        </p:nvGrpSpPr>
        <p:grpSpPr>
          <a:xfrm>
            <a:off x="-1203530" y="419940"/>
            <a:ext cx="11288700" cy="1152686"/>
            <a:chOff x="-1203530" y="419940"/>
            <a:chExt cx="11288700" cy="1152686"/>
          </a:xfrm>
        </p:grpSpPr>
        <p:pic>
          <p:nvPicPr>
            <p:cNvPr id="311" name="Google Shape;311;p13"/>
            <p:cNvPicPr preferRelativeResize="0"/>
            <p:nvPr/>
          </p:nvPicPr>
          <p:blipFill rotWithShape="1">
            <a:blip r:embed="rId3">
              <a:alphaModFix/>
            </a:blip>
            <a:srcRect b="0" l="0" r="0" t="0"/>
            <a:stretch/>
          </p:blipFill>
          <p:spPr>
            <a:xfrm>
              <a:off x="-1203530" y="419940"/>
              <a:ext cx="11288700" cy="1152686"/>
            </a:xfrm>
            <a:prstGeom prst="rect">
              <a:avLst/>
            </a:prstGeom>
            <a:noFill/>
            <a:ln>
              <a:noFill/>
            </a:ln>
          </p:spPr>
        </p:pic>
        <p:sp>
          <p:nvSpPr>
            <p:cNvPr id="312" name="Google Shape;312;p13"/>
            <p:cNvSpPr/>
            <p:nvPr/>
          </p:nvSpPr>
          <p:spPr>
            <a:xfrm>
              <a:off x="-1203530" y="431515"/>
              <a:ext cx="11196029" cy="1005840"/>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13" name="Google Shape;313;p13"/>
          <p:cNvPicPr preferRelativeResize="0"/>
          <p:nvPr/>
        </p:nvPicPr>
        <p:blipFill rotWithShape="1">
          <a:blip r:embed="rId4">
            <a:alphaModFix/>
          </a:blip>
          <a:srcRect b="0" l="0" r="0" t="0"/>
          <a:stretch/>
        </p:blipFill>
        <p:spPr>
          <a:xfrm>
            <a:off x="0" y="5805032"/>
            <a:ext cx="12192000" cy="1047166"/>
          </a:xfrm>
          <a:prstGeom prst="rect">
            <a:avLst/>
          </a:prstGeom>
          <a:noFill/>
          <a:ln>
            <a:noFill/>
          </a:ln>
        </p:spPr>
      </p:pic>
      <p:pic>
        <p:nvPicPr>
          <p:cNvPr id="314" name="Google Shape;314;p13"/>
          <p:cNvPicPr preferRelativeResize="0"/>
          <p:nvPr/>
        </p:nvPicPr>
        <p:blipFill rotWithShape="1">
          <a:blip r:embed="rId5">
            <a:alphaModFix/>
          </a:blip>
          <a:srcRect b="0" l="0" r="0" t="0"/>
          <a:stretch/>
        </p:blipFill>
        <p:spPr>
          <a:xfrm>
            <a:off x="1042416" y="6208776"/>
            <a:ext cx="1981477" cy="381053"/>
          </a:xfrm>
          <a:prstGeom prst="rect">
            <a:avLst/>
          </a:prstGeom>
          <a:noFill/>
          <a:ln>
            <a:noFill/>
          </a:ln>
        </p:spPr>
      </p:pic>
      <p:sp>
        <p:nvSpPr>
          <p:cNvPr id="315" name="Google Shape;315;p13"/>
          <p:cNvSpPr/>
          <p:nvPr/>
        </p:nvSpPr>
        <p:spPr>
          <a:xfrm>
            <a:off x="-439834" y="633016"/>
            <a:ext cx="11204446"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motivates and demotivates you or others?</a:t>
            </a:r>
            <a:endParaRPr/>
          </a:p>
        </p:txBody>
      </p:sp>
      <p:pic>
        <p:nvPicPr>
          <p:cNvPr id="316" name="Google Shape;316;p13"/>
          <p:cNvPicPr preferRelativeResize="0"/>
          <p:nvPr/>
        </p:nvPicPr>
        <p:blipFill rotWithShape="1">
          <a:blip r:embed="rId5">
            <a:alphaModFix/>
          </a:blip>
          <a:srcRect b="0" l="0" r="0" t="0"/>
          <a:stretch/>
        </p:blipFill>
        <p:spPr>
          <a:xfrm>
            <a:off x="4752472" y="5927741"/>
            <a:ext cx="3044124" cy="505672"/>
          </a:xfrm>
          <a:prstGeom prst="rect">
            <a:avLst/>
          </a:prstGeom>
          <a:noFill/>
          <a:ln>
            <a:noFill/>
          </a:ln>
        </p:spPr>
      </p:pic>
      <p:pic>
        <p:nvPicPr>
          <p:cNvPr descr="Shape, icon&#10;&#10;Description automatically generated" id="317" name="Google Shape;317;p13"/>
          <p:cNvPicPr preferRelativeResize="0"/>
          <p:nvPr/>
        </p:nvPicPr>
        <p:blipFill rotWithShape="1">
          <a:blip r:embed="rId6">
            <a:alphaModFix/>
          </a:blip>
          <a:srcRect b="0" l="0" r="0" t="0"/>
          <a:stretch/>
        </p:blipFill>
        <p:spPr>
          <a:xfrm>
            <a:off x="5029671" y="3992496"/>
            <a:ext cx="2448267" cy="2248214"/>
          </a:xfrm>
          <a:prstGeom prst="rect">
            <a:avLst/>
          </a:prstGeom>
          <a:noFill/>
          <a:ln>
            <a:noFill/>
          </a:ln>
        </p:spPr>
      </p:pic>
      <p:sp>
        <p:nvSpPr>
          <p:cNvPr id="318" name="Google Shape;318;p13"/>
          <p:cNvSpPr/>
          <p:nvPr/>
        </p:nvSpPr>
        <p:spPr>
          <a:xfrm>
            <a:off x="5442930" y="5292374"/>
            <a:ext cx="1621748" cy="8246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tamaran"/>
                <a:ea typeface="Catamaran"/>
                <a:cs typeface="Catamaran"/>
                <a:sym typeface="Catamaran"/>
              </a:rPr>
              <a:t>appreciates direct and to the point</a:t>
            </a:r>
            <a:endParaRPr/>
          </a:p>
        </p:txBody>
      </p:sp>
      <p:pic>
        <p:nvPicPr>
          <p:cNvPr id="319" name="Google Shape;319;p13"/>
          <p:cNvPicPr preferRelativeResize="0"/>
          <p:nvPr/>
        </p:nvPicPr>
        <p:blipFill rotWithShape="1">
          <a:blip r:embed="rId5">
            <a:alphaModFix/>
          </a:blip>
          <a:srcRect b="0" l="0" r="0" t="0"/>
          <a:stretch/>
        </p:blipFill>
        <p:spPr>
          <a:xfrm>
            <a:off x="8995484" y="5919907"/>
            <a:ext cx="2743200" cy="455685"/>
          </a:xfrm>
          <a:prstGeom prst="rect">
            <a:avLst/>
          </a:prstGeom>
          <a:noFill/>
          <a:ln>
            <a:noFill/>
          </a:ln>
        </p:spPr>
      </p:pic>
      <p:sp>
        <p:nvSpPr>
          <p:cNvPr id="320" name="Google Shape;320;p13"/>
          <p:cNvSpPr/>
          <p:nvPr/>
        </p:nvSpPr>
        <p:spPr>
          <a:xfrm>
            <a:off x="8935654" y="3992496"/>
            <a:ext cx="2286000" cy="2286000"/>
          </a:xfrm>
          <a:prstGeom prst="ellipse">
            <a:avLst/>
          </a:prstGeom>
          <a:solidFill>
            <a:srgbClr val="7FC7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3"/>
          <p:cNvSpPr/>
          <p:nvPr/>
        </p:nvSpPr>
        <p:spPr>
          <a:xfrm>
            <a:off x="9177992" y="5111933"/>
            <a:ext cx="1814355" cy="8246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Catamaran"/>
                <a:ea typeface="Catamaran"/>
                <a:cs typeface="Catamaran"/>
                <a:sym typeface="Catamaran"/>
              </a:rPr>
              <a:t>appreciates consideration to how others may feel</a:t>
            </a:r>
            <a:endParaRPr/>
          </a:p>
        </p:txBody>
      </p:sp>
      <p:pic>
        <p:nvPicPr>
          <p:cNvPr descr="A mannequin wearing glasses&#10;&#10;Description automatically generated with medium confidence" id="322" name="Google Shape;322;p13"/>
          <p:cNvPicPr preferRelativeResize="0"/>
          <p:nvPr/>
        </p:nvPicPr>
        <p:blipFill rotWithShape="1">
          <a:blip r:embed="rId7">
            <a:alphaModFix/>
          </a:blip>
          <a:srcRect b="0" l="0" r="0" t="0"/>
          <a:stretch/>
        </p:blipFill>
        <p:spPr>
          <a:xfrm>
            <a:off x="1268519" y="1732925"/>
            <a:ext cx="2400635" cy="4734586"/>
          </a:xfrm>
          <a:prstGeom prst="rect">
            <a:avLst/>
          </a:prstGeom>
          <a:noFill/>
          <a:ln>
            <a:noFill/>
          </a:ln>
        </p:spPr>
      </p:pic>
      <p:grpSp>
        <p:nvGrpSpPr>
          <p:cNvPr id="323" name="Google Shape;323;p13"/>
          <p:cNvGrpSpPr/>
          <p:nvPr/>
        </p:nvGrpSpPr>
        <p:grpSpPr>
          <a:xfrm>
            <a:off x="4233242" y="1969416"/>
            <a:ext cx="6728668" cy="1478536"/>
            <a:chOff x="4233242" y="1969416"/>
            <a:chExt cx="6728668" cy="1478536"/>
          </a:xfrm>
        </p:grpSpPr>
        <p:pic>
          <p:nvPicPr>
            <p:cNvPr descr="Icon&#10;&#10;Description automatically generated" id="324" name="Google Shape;324;p13"/>
            <p:cNvPicPr preferRelativeResize="0"/>
            <p:nvPr/>
          </p:nvPicPr>
          <p:blipFill rotWithShape="1">
            <a:blip r:embed="rId8">
              <a:alphaModFix/>
            </a:blip>
            <a:srcRect b="0" l="0" r="0" t="0"/>
            <a:stretch/>
          </p:blipFill>
          <p:spPr>
            <a:xfrm>
              <a:off x="4233242" y="1969416"/>
              <a:ext cx="6728668" cy="1478536"/>
            </a:xfrm>
            <a:prstGeom prst="rect">
              <a:avLst/>
            </a:prstGeom>
            <a:noFill/>
            <a:ln>
              <a:noFill/>
            </a:ln>
          </p:spPr>
        </p:pic>
        <p:sp>
          <p:nvSpPr>
            <p:cNvPr id="325" name="Google Shape;325;p13"/>
            <p:cNvSpPr/>
            <p:nvPr/>
          </p:nvSpPr>
          <p:spPr>
            <a:xfrm>
              <a:off x="431366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13"/>
            <p:cNvSpPr/>
            <p:nvPr/>
          </p:nvSpPr>
          <p:spPr>
            <a:xfrm>
              <a:off x="5630916"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3"/>
            <p:cNvSpPr/>
            <p:nvPr/>
          </p:nvSpPr>
          <p:spPr>
            <a:xfrm>
              <a:off x="6948163"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13"/>
            <p:cNvSpPr/>
            <p:nvPr/>
          </p:nvSpPr>
          <p:spPr>
            <a:xfrm>
              <a:off x="8247824"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3"/>
            <p:cNvSpPr/>
            <p:nvPr/>
          </p:nvSpPr>
          <p:spPr>
            <a:xfrm>
              <a:off x="955920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p14"/>
          <p:cNvGrpSpPr/>
          <p:nvPr/>
        </p:nvGrpSpPr>
        <p:grpSpPr>
          <a:xfrm>
            <a:off x="-1203530" y="419940"/>
            <a:ext cx="11288700" cy="1152686"/>
            <a:chOff x="-1203530" y="419940"/>
            <a:chExt cx="11288700" cy="1152686"/>
          </a:xfrm>
        </p:grpSpPr>
        <p:pic>
          <p:nvPicPr>
            <p:cNvPr id="336" name="Google Shape;336;p14"/>
            <p:cNvPicPr preferRelativeResize="0"/>
            <p:nvPr/>
          </p:nvPicPr>
          <p:blipFill rotWithShape="1">
            <a:blip r:embed="rId3">
              <a:alphaModFix/>
            </a:blip>
            <a:srcRect b="0" l="0" r="0" t="0"/>
            <a:stretch/>
          </p:blipFill>
          <p:spPr>
            <a:xfrm>
              <a:off x="-1203530" y="419940"/>
              <a:ext cx="11288700" cy="1152686"/>
            </a:xfrm>
            <a:prstGeom prst="rect">
              <a:avLst/>
            </a:prstGeom>
            <a:noFill/>
            <a:ln>
              <a:noFill/>
            </a:ln>
          </p:spPr>
        </p:pic>
        <p:sp>
          <p:nvSpPr>
            <p:cNvPr id="337" name="Google Shape;337;p14"/>
            <p:cNvSpPr/>
            <p:nvPr/>
          </p:nvSpPr>
          <p:spPr>
            <a:xfrm>
              <a:off x="-1203530" y="431515"/>
              <a:ext cx="11196029" cy="1005840"/>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Icon&#10;&#10;Description automatically generated" id="338" name="Google Shape;338;p14"/>
          <p:cNvPicPr preferRelativeResize="0"/>
          <p:nvPr/>
        </p:nvPicPr>
        <p:blipFill rotWithShape="1">
          <a:blip r:embed="rId4">
            <a:alphaModFix/>
          </a:blip>
          <a:srcRect b="0" l="0" r="0" t="0"/>
          <a:stretch/>
        </p:blipFill>
        <p:spPr>
          <a:xfrm>
            <a:off x="4197055" y="1880858"/>
            <a:ext cx="6827091" cy="1616246"/>
          </a:xfrm>
          <a:prstGeom prst="rect">
            <a:avLst/>
          </a:prstGeom>
          <a:noFill/>
          <a:ln>
            <a:noFill/>
          </a:ln>
        </p:spPr>
      </p:pic>
      <p:pic>
        <p:nvPicPr>
          <p:cNvPr id="339" name="Google Shape;339;p14"/>
          <p:cNvPicPr preferRelativeResize="0"/>
          <p:nvPr/>
        </p:nvPicPr>
        <p:blipFill rotWithShape="1">
          <a:blip r:embed="rId5">
            <a:alphaModFix/>
          </a:blip>
          <a:srcRect b="0" l="0" r="0" t="0"/>
          <a:stretch/>
        </p:blipFill>
        <p:spPr>
          <a:xfrm>
            <a:off x="0" y="5805032"/>
            <a:ext cx="12192000" cy="1047166"/>
          </a:xfrm>
          <a:prstGeom prst="rect">
            <a:avLst/>
          </a:prstGeom>
          <a:noFill/>
          <a:ln>
            <a:noFill/>
          </a:ln>
        </p:spPr>
      </p:pic>
      <p:pic>
        <p:nvPicPr>
          <p:cNvPr descr="A picture containing person, doll, indoor, toy&#10;&#10;Description automatically generated" id="340" name="Google Shape;340;p14"/>
          <p:cNvPicPr preferRelativeResize="0"/>
          <p:nvPr/>
        </p:nvPicPr>
        <p:blipFill rotWithShape="1">
          <a:blip r:embed="rId6">
            <a:alphaModFix/>
          </a:blip>
          <a:srcRect b="0" l="0" r="0" t="0"/>
          <a:stretch/>
        </p:blipFill>
        <p:spPr>
          <a:xfrm>
            <a:off x="4416566" y="3655066"/>
            <a:ext cx="1905266" cy="4791744"/>
          </a:xfrm>
          <a:prstGeom prst="rect">
            <a:avLst/>
          </a:prstGeom>
          <a:noFill/>
          <a:ln>
            <a:noFill/>
          </a:ln>
        </p:spPr>
      </p:pic>
      <p:pic>
        <p:nvPicPr>
          <p:cNvPr descr="A picture containing toy, doll&#10;&#10;Description automatically generated" id="341" name="Google Shape;341;p14"/>
          <p:cNvPicPr preferRelativeResize="0"/>
          <p:nvPr/>
        </p:nvPicPr>
        <p:blipFill rotWithShape="1">
          <a:blip r:embed="rId7">
            <a:alphaModFix/>
          </a:blip>
          <a:srcRect b="0" l="0" r="0" t="0"/>
          <a:stretch/>
        </p:blipFill>
        <p:spPr>
          <a:xfrm>
            <a:off x="6769132" y="3655066"/>
            <a:ext cx="2210108" cy="4725059"/>
          </a:xfrm>
          <a:prstGeom prst="rect">
            <a:avLst/>
          </a:prstGeom>
          <a:noFill/>
          <a:ln>
            <a:noFill/>
          </a:ln>
        </p:spPr>
      </p:pic>
      <p:pic>
        <p:nvPicPr>
          <p:cNvPr descr="A person wearing a suit and tie&#10;&#10;Description automatically generated with medium confidence" id="342" name="Google Shape;342;p14"/>
          <p:cNvPicPr preferRelativeResize="0"/>
          <p:nvPr/>
        </p:nvPicPr>
        <p:blipFill rotWithShape="1">
          <a:blip r:embed="rId8">
            <a:alphaModFix/>
          </a:blip>
          <a:srcRect b="0" l="0" r="0" t="0"/>
          <a:stretch/>
        </p:blipFill>
        <p:spPr>
          <a:xfrm>
            <a:off x="9073639" y="3655066"/>
            <a:ext cx="1609950" cy="4763165"/>
          </a:xfrm>
          <a:prstGeom prst="rect">
            <a:avLst/>
          </a:prstGeom>
          <a:noFill/>
          <a:ln>
            <a:noFill/>
          </a:ln>
        </p:spPr>
      </p:pic>
      <p:pic>
        <p:nvPicPr>
          <p:cNvPr id="343" name="Google Shape;343;p14"/>
          <p:cNvPicPr preferRelativeResize="0"/>
          <p:nvPr/>
        </p:nvPicPr>
        <p:blipFill rotWithShape="1">
          <a:blip r:embed="rId9">
            <a:alphaModFix/>
          </a:blip>
          <a:srcRect b="0" l="0" r="0" t="0"/>
          <a:stretch/>
        </p:blipFill>
        <p:spPr>
          <a:xfrm>
            <a:off x="1042416" y="6208776"/>
            <a:ext cx="1981477" cy="381053"/>
          </a:xfrm>
          <a:prstGeom prst="rect">
            <a:avLst/>
          </a:prstGeom>
          <a:noFill/>
          <a:ln>
            <a:noFill/>
          </a:ln>
        </p:spPr>
      </p:pic>
      <p:pic>
        <p:nvPicPr>
          <p:cNvPr descr="A picture containing person, toy, posing, doll&#10;&#10;Description automatically generated" id="344" name="Google Shape;344;p14"/>
          <p:cNvPicPr preferRelativeResize="0"/>
          <p:nvPr/>
        </p:nvPicPr>
        <p:blipFill rotWithShape="1">
          <a:blip r:embed="rId10">
            <a:alphaModFix/>
          </a:blip>
          <a:srcRect b="0" l="0" r="0" t="0"/>
          <a:stretch/>
        </p:blipFill>
        <p:spPr>
          <a:xfrm>
            <a:off x="1272287" y="1740145"/>
            <a:ext cx="2991267" cy="4734586"/>
          </a:xfrm>
          <a:prstGeom prst="rect">
            <a:avLst/>
          </a:prstGeom>
          <a:noFill/>
          <a:ln>
            <a:noFill/>
          </a:ln>
        </p:spPr>
      </p:pic>
      <p:sp>
        <p:nvSpPr>
          <p:cNvPr id="345" name="Google Shape;345;p14"/>
          <p:cNvSpPr/>
          <p:nvPr/>
        </p:nvSpPr>
        <p:spPr>
          <a:xfrm>
            <a:off x="-439834" y="633016"/>
            <a:ext cx="11204446"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motivates and demotivates you or others?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pSp>
        <p:nvGrpSpPr>
          <p:cNvPr id="351" name="Google Shape;351;p15"/>
          <p:cNvGrpSpPr/>
          <p:nvPr/>
        </p:nvGrpSpPr>
        <p:grpSpPr>
          <a:xfrm>
            <a:off x="-1203530" y="419940"/>
            <a:ext cx="11288700" cy="1152686"/>
            <a:chOff x="-1203530" y="419940"/>
            <a:chExt cx="11288700" cy="1152686"/>
          </a:xfrm>
        </p:grpSpPr>
        <p:pic>
          <p:nvPicPr>
            <p:cNvPr id="352" name="Google Shape;352;p15"/>
            <p:cNvPicPr preferRelativeResize="0"/>
            <p:nvPr/>
          </p:nvPicPr>
          <p:blipFill rotWithShape="1">
            <a:blip r:embed="rId3">
              <a:alphaModFix/>
            </a:blip>
            <a:srcRect b="0" l="0" r="0" t="0"/>
            <a:stretch/>
          </p:blipFill>
          <p:spPr>
            <a:xfrm>
              <a:off x="-1203530" y="419940"/>
              <a:ext cx="11288700" cy="1152686"/>
            </a:xfrm>
            <a:prstGeom prst="rect">
              <a:avLst/>
            </a:prstGeom>
            <a:noFill/>
            <a:ln>
              <a:noFill/>
            </a:ln>
          </p:spPr>
        </p:pic>
        <p:sp>
          <p:nvSpPr>
            <p:cNvPr id="353" name="Google Shape;353;p15"/>
            <p:cNvSpPr/>
            <p:nvPr/>
          </p:nvSpPr>
          <p:spPr>
            <a:xfrm>
              <a:off x="-1203530" y="431515"/>
              <a:ext cx="11196029" cy="1005840"/>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green rectangle with a black background&#10;&#10;Description automatically generated with low confidence" id="354" name="Google Shape;354;p15"/>
          <p:cNvPicPr preferRelativeResize="0"/>
          <p:nvPr/>
        </p:nvPicPr>
        <p:blipFill rotWithShape="1">
          <a:blip r:embed="rId4">
            <a:alphaModFix/>
          </a:blip>
          <a:srcRect b="0" l="0" r="0" t="0"/>
          <a:stretch/>
        </p:blipFill>
        <p:spPr>
          <a:xfrm>
            <a:off x="-312517" y="2786199"/>
            <a:ext cx="12847898" cy="5244139"/>
          </a:xfrm>
          <a:prstGeom prst="rect">
            <a:avLst/>
          </a:prstGeom>
          <a:noFill/>
          <a:ln>
            <a:noFill/>
          </a:ln>
        </p:spPr>
      </p:pic>
      <p:pic>
        <p:nvPicPr>
          <p:cNvPr id="355" name="Google Shape;355;p15"/>
          <p:cNvPicPr preferRelativeResize="0"/>
          <p:nvPr/>
        </p:nvPicPr>
        <p:blipFill rotWithShape="1">
          <a:blip r:embed="rId5">
            <a:alphaModFix/>
          </a:blip>
          <a:srcRect b="0" l="0" r="0" t="0"/>
          <a:stretch/>
        </p:blipFill>
        <p:spPr>
          <a:xfrm>
            <a:off x="924086" y="6193025"/>
            <a:ext cx="2010056" cy="409632"/>
          </a:xfrm>
          <a:prstGeom prst="rect">
            <a:avLst/>
          </a:prstGeom>
          <a:noFill/>
          <a:ln>
            <a:noFill/>
          </a:ln>
        </p:spPr>
      </p:pic>
      <p:pic>
        <p:nvPicPr>
          <p:cNvPr descr="A picture containing toy, doll, dark&#10;&#10;Description automatically generated" id="356" name="Google Shape;356;p15"/>
          <p:cNvPicPr preferRelativeResize="0"/>
          <p:nvPr/>
        </p:nvPicPr>
        <p:blipFill rotWithShape="1">
          <a:blip r:embed="rId6">
            <a:alphaModFix/>
          </a:blip>
          <a:srcRect b="0" l="0" r="0" t="0"/>
          <a:stretch/>
        </p:blipFill>
        <p:spPr>
          <a:xfrm>
            <a:off x="420360" y="1680697"/>
            <a:ext cx="3667637" cy="4791744"/>
          </a:xfrm>
          <a:prstGeom prst="rect">
            <a:avLst/>
          </a:prstGeom>
          <a:noFill/>
          <a:ln>
            <a:noFill/>
          </a:ln>
        </p:spPr>
      </p:pic>
      <p:sp>
        <p:nvSpPr>
          <p:cNvPr id="357" name="Google Shape;357;p15"/>
          <p:cNvSpPr/>
          <p:nvPr/>
        </p:nvSpPr>
        <p:spPr>
          <a:xfrm>
            <a:off x="-439834" y="633016"/>
            <a:ext cx="11204446"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motivates and demotivates you or others?</a:t>
            </a:r>
            <a:endParaRPr/>
          </a:p>
        </p:txBody>
      </p:sp>
      <p:sp>
        <p:nvSpPr>
          <p:cNvPr id="358" name="Google Shape;358;p15"/>
          <p:cNvSpPr txBox="1"/>
          <p:nvPr/>
        </p:nvSpPr>
        <p:spPr>
          <a:xfrm>
            <a:off x="4820873" y="2035498"/>
            <a:ext cx="4186985" cy="115416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595959"/>
              </a:buClr>
              <a:buSzPts val="2400"/>
              <a:buFont typeface="Catamaran"/>
              <a:buNone/>
            </a:pPr>
            <a:r>
              <a:rPr b="1" lang="en-US" sz="2400">
                <a:solidFill>
                  <a:srgbClr val="595959"/>
                </a:solidFill>
                <a:latin typeface="Catamaran"/>
                <a:ea typeface="Catamaran"/>
                <a:cs typeface="Catamaran"/>
                <a:sym typeface="Catamaran"/>
              </a:rPr>
              <a:t>Four examples of </a:t>
            </a:r>
            <a:r>
              <a:rPr b="1" lang="en-US" sz="2400">
                <a:solidFill>
                  <a:srgbClr val="7FC77B"/>
                </a:solidFill>
                <a:latin typeface="Catamaran"/>
                <a:ea typeface="Catamaran"/>
                <a:cs typeface="Catamaran"/>
                <a:sym typeface="Catamaran"/>
              </a:rPr>
              <a:t>motivators</a:t>
            </a:r>
            <a:r>
              <a:rPr b="1" lang="en-US" sz="2400">
                <a:solidFill>
                  <a:srgbClr val="595959"/>
                </a:solidFill>
                <a:latin typeface="Catamaran"/>
                <a:ea typeface="Catamaran"/>
                <a:cs typeface="Catamaran"/>
                <a:sym typeface="Catamaran"/>
              </a:rPr>
              <a:t> and </a:t>
            </a:r>
            <a:r>
              <a:rPr b="1" lang="en-US" sz="2400">
                <a:solidFill>
                  <a:srgbClr val="DD5650"/>
                </a:solidFill>
                <a:latin typeface="Catamaran"/>
                <a:ea typeface="Catamaran"/>
                <a:cs typeface="Catamaran"/>
                <a:sym typeface="Catamaran"/>
              </a:rPr>
              <a:t>demotivators</a:t>
            </a:r>
            <a:endParaRPr b="1" sz="2400">
              <a:solidFill>
                <a:srgbClr val="595959"/>
              </a:solidFill>
              <a:latin typeface="Catamaran"/>
              <a:ea typeface="Catamaran"/>
              <a:cs typeface="Catamaran"/>
              <a:sym typeface="Catamar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A picture containing text&#10;&#10;Description automatically generated" id="364" name="Google Shape;364;p16"/>
          <p:cNvPicPr preferRelativeResize="0"/>
          <p:nvPr/>
        </p:nvPicPr>
        <p:blipFill rotWithShape="1">
          <a:blip r:embed="rId3">
            <a:alphaModFix/>
          </a:blip>
          <a:srcRect b="0" l="0" r="0" t="0"/>
          <a:stretch/>
        </p:blipFill>
        <p:spPr>
          <a:xfrm>
            <a:off x="-381966" y="5117319"/>
            <a:ext cx="13316602" cy="1740681"/>
          </a:xfrm>
          <a:prstGeom prst="rect">
            <a:avLst/>
          </a:prstGeom>
          <a:noFill/>
          <a:ln>
            <a:noFill/>
          </a:ln>
        </p:spPr>
      </p:pic>
      <p:pic>
        <p:nvPicPr>
          <p:cNvPr descr="A picture containing text&#10;&#10;Description automatically generated" id="365" name="Google Shape;365;p16"/>
          <p:cNvPicPr preferRelativeResize="0"/>
          <p:nvPr/>
        </p:nvPicPr>
        <p:blipFill rotWithShape="1">
          <a:blip r:embed="rId4">
            <a:alphaModFix/>
          </a:blip>
          <a:srcRect b="0" l="0" r="0" t="0"/>
          <a:stretch/>
        </p:blipFill>
        <p:spPr>
          <a:xfrm>
            <a:off x="-217316" y="23150"/>
            <a:ext cx="13070927" cy="6724893"/>
          </a:xfrm>
          <a:prstGeom prst="rect">
            <a:avLst/>
          </a:prstGeom>
          <a:noFill/>
          <a:ln>
            <a:noFill/>
          </a:ln>
        </p:spPr>
      </p:pic>
      <p:pic>
        <p:nvPicPr>
          <p:cNvPr descr="A picture containing person, doll, toy, dark&#10;&#10;Description automatically generated" id="366" name="Google Shape;366;p16"/>
          <p:cNvPicPr preferRelativeResize="0"/>
          <p:nvPr/>
        </p:nvPicPr>
        <p:blipFill rotWithShape="1">
          <a:blip r:embed="rId5">
            <a:alphaModFix/>
          </a:blip>
          <a:srcRect b="0" l="0" r="0" t="0"/>
          <a:stretch/>
        </p:blipFill>
        <p:spPr>
          <a:xfrm>
            <a:off x="7130707" y="2599853"/>
            <a:ext cx="1343212" cy="3381847"/>
          </a:xfrm>
          <a:prstGeom prst="rect">
            <a:avLst/>
          </a:prstGeom>
          <a:noFill/>
          <a:ln>
            <a:noFill/>
          </a:ln>
        </p:spPr>
      </p:pic>
      <p:pic>
        <p:nvPicPr>
          <p:cNvPr descr="A mannequin wearing a suit and tie&#10;&#10;Description automatically generated with medium confidence" id="367" name="Google Shape;367;p16"/>
          <p:cNvPicPr preferRelativeResize="0"/>
          <p:nvPr/>
        </p:nvPicPr>
        <p:blipFill rotWithShape="1">
          <a:blip r:embed="rId6">
            <a:alphaModFix/>
          </a:blip>
          <a:srcRect b="0" l="0" r="0" t="0"/>
          <a:stretch/>
        </p:blipFill>
        <p:spPr>
          <a:xfrm>
            <a:off x="8785765" y="2552221"/>
            <a:ext cx="1171739" cy="3429479"/>
          </a:xfrm>
          <a:prstGeom prst="rect">
            <a:avLst/>
          </a:prstGeom>
          <a:noFill/>
          <a:ln>
            <a:noFill/>
          </a:ln>
        </p:spPr>
      </p:pic>
      <p:pic>
        <p:nvPicPr>
          <p:cNvPr descr="A picture containing toy, doll&#10;&#10;Description automatically generated" id="368" name="Google Shape;368;p16"/>
          <p:cNvPicPr preferRelativeResize="0"/>
          <p:nvPr/>
        </p:nvPicPr>
        <p:blipFill rotWithShape="1">
          <a:blip r:embed="rId7">
            <a:alphaModFix/>
          </a:blip>
          <a:srcRect b="0" l="0" r="0" t="0"/>
          <a:stretch/>
        </p:blipFill>
        <p:spPr>
          <a:xfrm>
            <a:off x="10558762" y="2480774"/>
            <a:ext cx="1238423" cy="3419952"/>
          </a:xfrm>
          <a:prstGeom prst="rect">
            <a:avLst/>
          </a:prstGeom>
          <a:noFill/>
          <a:ln>
            <a:noFill/>
          </a:ln>
        </p:spPr>
      </p:pic>
      <p:pic>
        <p:nvPicPr>
          <p:cNvPr descr="A person wearing a tie&#10;&#10;Description automatically generated with low confidence" id="369" name="Google Shape;369;p16"/>
          <p:cNvPicPr preferRelativeResize="0"/>
          <p:nvPr/>
        </p:nvPicPr>
        <p:blipFill rotWithShape="1">
          <a:blip r:embed="rId8">
            <a:alphaModFix/>
          </a:blip>
          <a:srcRect b="0" l="0" r="0" t="0"/>
          <a:stretch/>
        </p:blipFill>
        <p:spPr>
          <a:xfrm>
            <a:off x="5491078" y="2399800"/>
            <a:ext cx="1209844" cy="3581900"/>
          </a:xfrm>
          <a:prstGeom prst="rect">
            <a:avLst/>
          </a:prstGeom>
          <a:noFill/>
          <a:ln>
            <a:noFill/>
          </a:ln>
        </p:spPr>
      </p:pic>
      <p:grpSp>
        <p:nvGrpSpPr>
          <p:cNvPr id="370" name="Google Shape;370;p16"/>
          <p:cNvGrpSpPr/>
          <p:nvPr/>
        </p:nvGrpSpPr>
        <p:grpSpPr>
          <a:xfrm>
            <a:off x="5357710" y="794970"/>
            <a:ext cx="1343212" cy="1148497"/>
            <a:chOff x="5357710" y="794970"/>
            <a:chExt cx="1343212" cy="1148497"/>
          </a:xfrm>
        </p:grpSpPr>
        <p:sp>
          <p:nvSpPr>
            <p:cNvPr id="371" name="Google Shape;371;p16"/>
            <p:cNvSpPr/>
            <p:nvPr/>
          </p:nvSpPr>
          <p:spPr>
            <a:xfrm>
              <a:off x="5357710" y="794970"/>
              <a:ext cx="1343212" cy="1148497"/>
            </a:xfrm>
            <a:prstGeom prst="wedgeRoundRectCallout">
              <a:avLst>
                <a:gd fmla="val 21391" name="adj1"/>
                <a:gd fmla="val 79633" name="adj2"/>
                <a:gd fmla="val 16667" name="adj3"/>
              </a:avLst>
            </a:prstGeom>
            <a:gradFill>
              <a:gsLst>
                <a:gs pos="0">
                  <a:srgbClr val="DCE7ED"/>
                </a:gs>
                <a:gs pos="26000">
                  <a:srgbClr val="DCE7ED"/>
                </a:gs>
                <a:gs pos="66000">
                  <a:schemeClr val="lt1"/>
                </a:gs>
                <a:gs pos="100000">
                  <a:schemeClr val="lt1"/>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372" name="Google Shape;372;p16"/>
            <p:cNvPicPr preferRelativeResize="0"/>
            <p:nvPr/>
          </p:nvPicPr>
          <p:blipFill rotWithShape="1">
            <a:blip r:embed="rId9">
              <a:alphaModFix/>
            </a:blip>
            <a:srcRect b="0" l="0" r="0" t="0"/>
            <a:stretch/>
          </p:blipFill>
          <p:spPr>
            <a:xfrm>
              <a:off x="5731118" y="1016744"/>
              <a:ext cx="685896" cy="704948"/>
            </a:xfrm>
            <a:prstGeom prst="rect">
              <a:avLst/>
            </a:prstGeom>
            <a:noFill/>
            <a:ln>
              <a:noFill/>
            </a:ln>
          </p:spPr>
        </p:pic>
      </p:grpSp>
      <p:grpSp>
        <p:nvGrpSpPr>
          <p:cNvPr id="373" name="Google Shape;373;p16"/>
          <p:cNvGrpSpPr/>
          <p:nvPr/>
        </p:nvGrpSpPr>
        <p:grpSpPr>
          <a:xfrm>
            <a:off x="10656149" y="794970"/>
            <a:ext cx="1343212" cy="1148497"/>
            <a:chOff x="10656149" y="794970"/>
            <a:chExt cx="1343212" cy="1148497"/>
          </a:xfrm>
        </p:grpSpPr>
        <p:sp>
          <p:nvSpPr>
            <p:cNvPr id="374" name="Google Shape;374;p16"/>
            <p:cNvSpPr/>
            <p:nvPr/>
          </p:nvSpPr>
          <p:spPr>
            <a:xfrm>
              <a:off x="10656149" y="794970"/>
              <a:ext cx="1343212" cy="1148497"/>
            </a:xfrm>
            <a:prstGeom prst="wedgeRoundRectCallout">
              <a:avLst>
                <a:gd fmla="val -11354" name="adj1"/>
                <a:gd fmla="val 80641" name="adj2"/>
                <a:gd fmla="val 16667" name="adj3"/>
              </a:avLst>
            </a:prstGeom>
            <a:gradFill>
              <a:gsLst>
                <a:gs pos="0">
                  <a:srgbClr val="DCE7ED"/>
                </a:gs>
                <a:gs pos="26000">
                  <a:srgbClr val="DCE7ED"/>
                </a:gs>
                <a:gs pos="66000">
                  <a:schemeClr val="lt1"/>
                </a:gs>
                <a:gs pos="100000">
                  <a:schemeClr val="lt1"/>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16"/>
            <p:cNvSpPr/>
            <p:nvPr/>
          </p:nvSpPr>
          <p:spPr>
            <a:xfrm>
              <a:off x="10949651" y="1016744"/>
              <a:ext cx="720497" cy="720497"/>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76" name="Google Shape;376;p16"/>
          <p:cNvGrpSpPr/>
          <p:nvPr/>
        </p:nvGrpSpPr>
        <p:grpSpPr>
          <a:xfrm>
            <a:off x="7092125" y="794970"/>
            <a:ext cx="1343212" cy="1148497"/>
            <a:chOff x="7092125" y="794970"/>
            <a:chExt cx="1343212" cy="1148497"/>
          </a:xfrm>
        </p:grpSpPr>
        <p:sp>
          <p:nvSpPr>
            <p:cNvPr id="377" name="Google Shape;377;p16"/>
            <p:cNvSpPr/>
            <p:nvPr/>
          </p:nvSpPr>
          <p:spPr>
            <a:xfrm>
              <a:off x="7092125" y="794970"/>
              <a:ext cx="1343212" cy="1148497"/>
            </a:xfrm>
            <a:prstGeom prst="wedgeRoundRectCallout">
              <a:avLst>
                <a:gd fmla="val 16221" name="adj1"/>
                <a:gd fmla="val 73586" name="adj2"/>
                <a:gd fmla="val 16667" name="adj3"/>
              </a:avLst>
            </a:prstGeom>
            <a:gradFill>
              <a:gsLst>
                <a:gs pos="0">
                  <a:srgbClr val="DCE7ED"/>
                </a:gs>
                <a:gs pos="26000">
                  <a:srgbClr val="DCE7ED"/>
                </a:gs>
                <a:gs pos="66000">
                  <a:schemeClr val="lt1"/>
                </a:gs>
                <a:gs pos="100000">
                  <a:schemeClr val="lt1"/>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378" name="Google Shape;378;p16"/>
            <p:cNvPicPr preferRelativeResize="0"/>
            <p:nvPr/>
          </p:nvPicPr>
          <p:blipFill rotWithShape="1">
            <a:blip r:embed="rId10">
              <a:alphaModFix/>
            </a:blip>
            <a:srcRect b="0" l="0" r="0" t="0"/>
            <a:stretch/>
          </p:blipFill>
          <p:spPr>
            <a:xfrm>
              <a:off x="7373017" y="967360"/>
              <a:ext cx="685896" cy="819264"/>
            </a:xfrm>
            <a:prstGeom prst="rect">
              <a:avLst/>
            </a:prstGeom>
            <a:noFill/>
            <a:ln>
              <a:noFill/>
            </a:ln>
          </p:spPr>
        </p:pic>
      </p:grpSp>
      <p:pic>
        <p:nvPicPr>
          <p:cNvPr descr="A picture containing text&#10;&#10;Description automatically generated" id="379" name="Google Shape;379;p16"/>
          <p:cNvPicPr preferRelativeResize="0"/>
          <p:nvPr/>
        </p:nvPicPr>
        <p:blipFill rotWithShape="1">
          <a:blip r:embed="rId11">
            <a:alphaModFix/>
          </a:blip>
          <a:srcRect b="0" l="0" r="0" t="0"/>
          <a:stretch/>
        </p:blipFill>
        <p:spPr>
          <a:xfrm>
            <a:off x="409010" y="1550833"/>
            <a:ext cx="5048955" cy="4496427"/>
          </a:xfrm>
          <a:prstGeom prst="rect">
            <a:avLst/>
          </a:prstGeom>
          <a:noFill/>
          <a:ln>
            <a:noFill/>
          </a:ln>
        </p:spPr>
      </p:pic>
      <p:sp>
        <p:nvSpPr>
          <p:cNvPr id="380" name="Google Shape;380;p16"/>
          <p:cNvSpPr txBox="1"/>
          <p:nvPr/>
        </p:nvSpPr>
        <p:spPr>
          <a:xfrm>
            <a:off x="269008" y="515645"/>
            <a:ext cx="4186985" cy="85408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595959"/>
              </a:buClr>
              <a:buSzPts val="3500"/>
              <a:buFont typeface="Catamaran"/>
              <a:buNone/>
            </a:pPr>
            <a:r>
              <a:rPr b="1" lang="en-US" sz="3500">
                <a:solidFill>
                  <a:srgbClr val="595959"/>
                </a:solidFill>
                <a:latin typeface="Catamaran"/>
                <a:ea typeface="Catamaran"/>
                <a:cs typeface="Catamaran"/>
                <a:sym typeface="Catamaran"/>
              </a:rPr>
              <a:t>The offsite retreat</a:t>
            </a:r>
            <a:endParaRPr/>
          </a:p>
        </p:txBody>
      </p:sp>
      <p:grpSp>
        <p:nvGrpSpPr>
          <p:cNvPr id="381" name="Google Shape;381;p16"/>
          <p:cNvGrpSpPr/>
          <p:nvPr/>
        </p:nvGrpSpPr>
        <p:grpSpPr>
          <a:xfrm>
            <a:off x="8700028" y="794970"/>
            <a:ext cx="1343212" cy="1148497"/>
            <a:chOff x="8700028" y="794970"/>
            <a:chExt cx="1343212" cy="1148497"/>
          </a:xfrm>
        </p:grpSpPr>
        <p:sp>
          <p:nvSpPr>
            <p:cNvPr id="382" name="Google Shape;382;p16"/>
            <p:cNvSpPr/>
            <p:nvPr/>
          </p:nvSpPr>
          <p:spPr>
            <a:xfrm>
              <a:off x="8700028" y="794970"/>
              <a:ext cx="1343212" cy="1148497"/>
            </a:xfrm>
            <a:prstGeom prst="wedgeRoundRectCallout">
              <a:avLst>
                <a:gd fmla="val -3598" name="adj1"/>
                <a:gd fmla="val 80640" name="adj2"/>
                <a:gd fmla="val 16667" name="adj3"/>
              </a:avLst>
            </a:prstGeom>
            <a:gradFill>
              <a:gsLst>
                <a:gs pos="0">
                  <a:srgbClr val="DCE7ED"/>
                </a:gs>
                <a:gs pos="26000">
                  <a:srgbClr val="DCE7ED"/>
                </a:gs>
                <a:gs pos="66000">
                  <a:schemeClr val="lt1"/>
                </a:gs>
                <a:gs pos="100000">
                  <a:schemeClr val="lt1"/>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16"/>
            <p:cNvSpPr/>
            <p:nvPr/>
          </p:nvSpPr>
          <p:spPr>
            <a:xfrm>
              <a:off x="9023952" y="1020614"/>
              <a:ext cx="685896" cy="651888"/>
            </a:xfrm>
            <a:prstGeom prst="triangle">
              <a:avLst>
                <a:gd fmla="val 50000" name="adj"/>
              </a:avLst>
            </a:prstGeom>
            <a:solidFill>
              <a:srgbClr val="DD56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descr="Shape, rectangle, square&#10;&#10;Description automatically generated" id="389" name="Google Shape;389;p17"/>
          <p:cNvPicPr preferRelativeResize="0"/>
          <p:nvPr/>
        </p:nvPicPr>
        <p:blipFill rotWithShape="1">
          <a:blip r:embed="rId3">
            <a:alphaModFix/>
          </a:blip>
          <a:srcRect b="0" l="0" r="0" t="0"/>
          <a:stretch/>
        </p:blipFill>
        <p:spPr>
          <a:xfrm>
            <a:off x="7825" y="5343512"/>
            <a:ext cx="12184175" cy="1562318"/>
          </a:xfrm>
          <a:prstGeom prst="rect">
            <a:avLst/>
          </a:prstGeom>
          <a:noFill/>
          <a:ln>
            <a:noFill/>
          </a:ln>
        </p:spPr>
      </p:pic>
      <p:pic>
        <p:nvPicPr>
          <p:cNvPr descr="Diagram&#10;&#10;Description automatically generated with medium confidence" id="390" name="Google Shape;390;p17"/>
          <p:cNvPicPr preferRelativeResize="0"/>
          <p:nvPr/>
        </p:nvPicPr>
        <p:blipFill rotWithShape="1">
          <a:blip r:embed="rId4">
            <a:alphaModFix/>
          </a:blip>
          <a:srcRect b="0" l="0" r="0" t="0"/>
          <a:stretch/>
        </p:blipFill>
        <p:spPr>
          <a:xfrm>
            <a:off x="-92598" y="2619699"/>
            <a:ext cx="12454359" cy="2781688"/>
          </a:xfrm>
          <a:prstGeom prst="rect">
            <a:avLst/>
          </a:prstGeom>
          <a:noFill/>
          <a:ln>
            <a:noFill/>
          </a:ln>
        </p:spPr>
      </p:pic>
      <p:pic>
        <p:nvPicPr>
          <p:cNvPr id="391" name="Google Shape;391;p17"/>
          <p:cNvPicPr preferRelativeResize="0"/>
          <p:nvPr/>
        </p:nvPicPr>
        <p:blipFill rotWithShape="1">
          <a:blip r:embed="rId5">
            <a:alphaModFix/>
          </a:blip>
          <a:srcRect b="0" l="0" r="0" t="0"/>
          <a:stretch/>
        </p:blipFill>
        <p:spPr>
          <a:xfrm>
            <a:off x="5176525" y="6028283"/>
            <a:ext cx="10050278" cy="495369"/>
          </a:xfrm>
          <a:prstGeom prst="rect">
            <a:avLst/>
          </a:prstGeom>
          <a:noFill/>
          <a:ln>
            <a:noFill/>
          </a:ln>
        </p:spPr>
      </p:pic>
      <p:pic>
        <p:nvPicPr>
          <p:cNvPr descr="A picture containing doll, toy, person, female&#10;&#10;Description automatically generated" id="392" name="Google Shape;392;p17"/>
          <p:cNvPicPr preferRelativeResize="0"/>
          <p:nvPr/>
        </p:nvPicPr>
        <p:blipFill rotWithShape="1">
          <a:blip r:embed="rId6">
            <a:alphaModFix/>
          </a:blip>
          <a:srcRect b="0" l="0" r="0" t="0"/>
          <a:stretch/>
        </p:blipFill>
        <p:spPr>
          <a:xfrm>
            <a:off x="7045840" y="1712855"/>
            <a:ext cx="2191056" cy="4563112"/>
          </a:xfrm>
          <a:prstGeom prst="rect">
            <a:avLst/>
          </a:prstGeom>
          <a:noFill/>
          <a:ln>
            <a:noFill/>
          </a:ln>
        </p:spPr>
      </p:pic>
      <p:pic>
        <p:nvPicPr>
          <p:cNvPr descr="A picture containing toy, doll, person&#10;&#10;Description automatically generated" id="393" name="Google Shape;393;p17"/>
          <p:cNvPicPr preferRelativeResize="0"/>
          <p:nvPr/>
        </p:nvPicPr>
        <p:blipFill rotWithShape="1">
          <a:blip r:embed="rId7">
            <a:alphaModFix/>
          </a:blip>
          <a:srcRect b="0" l="0" r="0" t="0"/>
          <a:stretch/>
        </p:blipFill>
        <p:spPr>
          <a:xfrm>
            <a:off x="9917889" y="1544737"/>
            <a:ext cx="2295845" cy="4610743"/>
          </a:xfrm>
          <a:prstGeom prst="rect">
            <a:avLst/>
          </a:prstGeom>
          <a:noFill/>
          <a:ln>
            <a:noFill/>
          </a:ln>
        </p:spPr>
      </p:pic>
      <p:pic>
        <p:nvPicPr>
          <p:cNvPr descr="Graphical user interface&#10;&#10;Description automatically generated" id="394" name="Google Shape;394;p17"/>
          <p:cNvPicPr preferRelativeResize="0"/>
          <p:nvPr/>
        </p:nvPicPr>
        <p:blipFill rotWithShape="1">
          <a:blip r:embed="rId8">
            <a:alphaModFix/>
          </a:blip>
          <a:srcRect b="0" l="0" r="0" t="0"/>
          <a:stretch/>
        </p:blipFill>
        <p:spPr>
          <a:xfrm>
            <a:off x="6076947" y="4242264"/>
            <a:ext cx="6087325" cy="2057687"/>
          </a:xfrm>
          <a:prstGeom prst="rect">
            <a:avLst/>
          </a:prstGeom>
          <a:noFill/>
          <a:ln>
            <a:noFill/>
          </a:ln>
        </p:spPr>
      </p:pic>
      <p:grpSp>
        <p:nvGrpSpPr>
          <p:cNvPr id="395" name="Google Shape;395;p17"/>
          <p:cNvGrpSpPr/>
          <p:nvPr/>
        </p:nvGrpSpPr>
        <p:grpSpPr>
          <a:xfrm>
            <a:off x="6904820" y="234281"/>
            <a:ext cx="1343212" cy="1148497"/>
            <a:chOff x="6904820" y="234281"/>
            <a:chExt cx="1343212" cy="1148497"/>
          </a:xfrm>
        </p:grpSpPr>
        <p:sp>
          <p:nvSpPr>
            <p:cNvPr id="396" name="Google Shape;396;p17"/>
            <p:cNvSpPr/>
            <p:nvPr/>
          </p:nvSpPr>
          <p:spPr>
            <a:xfrm>
              <a:off x="6904820" y="234281"/>
              <a:ext cx="1343212" cy="1148497"/>
            </a:xfrm>
            <a:prstGeom prst="wedgeRoundRectCallout">
              <a:avLst>
                <a:gd fmla="val 22491" name="adj1"/>
                <a:gd fmla="val 78824" name="adj2"/>
                <a:gd fmla="val 16667" name="adj3"/>
              </a:avLst>
            </a:prstGeom>
            <a:gradFill>
              <a:gsLst>
                <a:gs pos="0">
                  <a:srgbClr val="DCE7ED"/>
                </a:gs>
                <a:gs pos="26000">
                  <a:srgbClr val="DCE7ED"/>
                </a:gs>
                <a:gs pos="66000">
                  <a:schemeClr val="lt1"/>
                </a:gs>
                <a:gs pos="100000">
                  <a:schemeClr val="lt1"/>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7" name="Google Shape;397;p17"/>
            <p:cNvPicPr preferRelativeResize="0"/>
            <p:nvPr/>
          </p:nvPicPr>
          <p:blipFill rotWithShape="1">
            <a:blip r:embed="rId9">
              <a:alphaModFix/>
            </a:blip>
            <a:srcRect b="0" l="0" r="0" t="0"/>
            <a:stretch/>
          </p:blipFill>
          <p:spPr>
            <a:xfrm>
              <a:off x="7381136" y="365555"/>
              <a:ext cx="390580" cy="885949"/>
            </a:xfrm>
            <a:prstGeom prst="rect">
              <a:avLst/>
            </a:prstGeom>
            <a:noFill/>
            <a:ln>
              <a:noFill/>
            </a:ln>
          </p:spPr>
        </p:pic>
      </p:grpSp>
      <p:sp>
        <p:nvSpPr>
          <p:cNvPr id="398" name="Google Shape;398;p17"/>
          <p:cNvSpPr txBox="1"/>
          <p:nvPr/>
        </p:nvSpPr>
        <p:spPr>
          <a:xfrm>
            <a:off x="269008" y="515645"/>
            <a:ext cx="5109108" cy="83292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595959"/>
              </a:buClr>
              <a:buSzPts val="3500"/>
              <a:buFont typeface="Catamaran"/>
              <a:buNone/>
            </a:pPr>
            <a:r>
              <a:rPr b="1" lang="en-US" sz="3500">
                <a:solidFill>
                  <a:srgbClr val="595959"/>
                </a:solidFill>
                <a:latin typeface="Catamaran"/>
                <a:ea typeface="Catamaran"/>
                <a:cs typeface="Catamaran"/>
                <a:sym typeface="Catamaran"/>
              </a:rPr>
              <a:t>The exploratory meeting</a:t>
            </a:r>
            <a:endParaRPr/>
          </a:p>
        </p:txBody>
      </p:sp>
      <p:sp>
        <p:nvSpPr>
          <p:cNvPr id="399" name="Google Shape;399;p17"/>
          <p:cNvSpPr/>
          <p:nvPr/>
        </p:nvSpPr>
        <p:spPr>
          <a:xfrm>
            <a:off x="1248260" y="1724813"/>
            <a:ext cx="3712754" cy="703385"/>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595959"/>
              </a:buClr>
              <a:buSzPts val="2500"/>
              <a:buFont typeface="Arial"/>
              <a:buChar char="•"/>
            </a:pPr>
            <a:r>
              <a:rPr b="1" lang="en-US" sz="2500">
                <a:solidFill>
                  <a:srgbClr val="595959"/>
                </a:solidFill>
                <a:latin typeface="Catamaran"/>
                <a:ea typeface="Catamaran"/>
                <a:cs typeface="Catamaran"/>
                <a:sym typeface="Catamaran"/>
              </a:rPr>
              <a:t>requires an open mind</a:t>
            </a:r>
            <a:endParaRPr/>
          </a:p>
        </p:txBody>
      </p:sp>
      <p:sp>
        <p:nvSpPr>
          <p:cNvPr id="400" name="Google Shape;400;p17"/>
          <p:cNvSpPr/>
          <p:nvPr/>
        </p:nvSpPr>
        <p:spPr>
          <a:xfrm>
            <a:off x="1248260" y="2381321"/>
            <a:ext cx="3712754" cy="703385"/>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595959"/>
              </a:buClr>
              <a:buSzPts val="2500"/>
              <a:buFont typeface="Arial"/>
              <a:buChar char="•"/>
            </a:pPr>
            <a:r>
              <a:rPr b="1" lang="en-US" sz="2500">
                <a:solidFill>
                  <a:srgbClr val="595959"/>
                </a:solidFill>
                <a:latin typeface="Catamaran"/>
                <a:ea typeface="Catamaran"/>
                <a:cs typeface="Catamaran"/>
                <a:sym typeface="Catamaran"/>
              </a:rPr>
              <a:t>asking questions</a:t>
            </a:r>
            <a:endParaRPr/>
          </a:p>
        </p:txBody>
      </p:sp>
      <p:sp>
        <p:nvSpPr>
          <p:cNvPr id="401" name="Google Shape;401;p17"/>
          <p:cNvSpPr/>
          <p:nvPr/>
        </p:nvSpPr>
        <p:spPr>
          <a:xfrm>
            <a:off x="1248260" y="3037829"/>
            <a:ext cx="3712754" cy="703385"/>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595959"/>
              </a:buClr>
              <a:buSzPts val="2500"/>
              <a:buFont typeface="Arial"/>
              <a:buChar char="•"/>
            </a:pPr>
            <a:r>
              <a:rPr b="1" lang="en-US" sz="2500">
                <a:solidFill>
                  <a:srgbClr val="595959"/>
                </a:solidFill>
                <a:latin typeface="Catamaran"/>
                <a:ea typeface="Catamaran"/>
                <a:cs typeface="Catamaran"/>
                <a:sym typeface="Catamaran"/>
              </a:rPr>
              <a:t>listening</a:t>
            </a:r>
            <a:endParaRPr/>
          </a:p>
        </p:txBody>
      </p:sp>
      <p:sp>
        <p:nvSpPr>
          <p:cNvPr id="402" name="Google Shape;402;p17"/>
          <p:cNvSpPr/>
          <p:nvPr/>
        </p:nvSpPr>
        <p:spPr>
          <a:xfrm>
            <a:off x="1248260" y="3694336"/>
            <a:ext cx="4147694" cy="703385"/>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595959"/>
              </a:buClr>
              <a:buSzPts val="2500"/>
              <a:buFont typeface="Arial"/>
              <a:buChar char="•"/>
            </a:pPr>
            <a:r>
              <a:rPr b="1" lang="en-US" sz="2500">
                <a:solidFill>
                  <a:srgbClr val="595959"/>
                </a:solidFill>
                <a:latin typeface="Catamaran"/>
                <a:ea typeface="Catamaran"/>
                <a:cs typeface="Catamaran"/>
                <a:sym typeface="Catamaran"/>
              </a:rPr>
              <a:t>waiting to make decisions</a:t>
            </a:r>
            <a:endParaRPr/>
          </a:p>
        </p:txBody>
      </p:sp>
      <p:grpSp>
        <p:nvGrpSpPr>
          <p:cNvPr id="403" name="Google Shape;403;p17"/>
          <p:cNvGrpSpPr/>
          <p:nvPr/>
        </p:nvGrpSpPr>
        <p:grpSpPr>
          <a:xfrm>
            <a:off x="9361765" y="165671"/>
            <a:ext cx="1343212" cy="1148497"/>
            <a:chOff x="9361765" y="165671"/>
            <a:chExt cx="1343212" cy="1148497"/>
          </a:xfrm>
        </p:grpSpPr>
        <p:sp>
          <p:nvSpPr>
            <p:cNvPr id="404" name="Google Shape;404;p17"/>
            <p:cNvSpPr/>
            <p:nvPr/>
          </p:nvSpPr>
          <p:spPr>
            <a:xfrm>
              <a:off x="9361765" y="165671"/>
              <a:ext cx="1343212" cy="1148497"/>
            </a:xfrm>
            <a:prstGeom prst="wedgeRoundRectCallout">
              <a:avLst>
                <a:gd fmla="val -3598" name="adj1"/>
                <a:gd fmla="val 80640" name="adj2"/>
                <a:gd fmla="val 16667" name="adj3"/>
              </a:avLst>
            </a:prstGeom>
            <a:gradFill>
              <a:gsLst>
                <a:gs pos="0">
                  <a:srgbClr val="DCE7ED"/>
                </a:gs>
                <a:gs pos="26000">
                  <a:srgbClr val="DCE7ED"/>
                </a:gs>
                <a:gs pos="66000">
                  <a:schemeClr val="lt1"/>
                </a:gs>
                <a:gs pos="100000">
                  <a:schemeClr val="lt1"/>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7"/>
            <p:cNvSpPr/>
            <p:nvPr/>
          </p:nvSpPr>
          <p:spPr>
            <a:xfrm>
              <a:off x="9690423" y="334348"/>
              <a:ext cx="685896" cy="651888"/>
            </a:xfrm>
            <a:prstGeom prst="triangle">
              <a:avLst>
                <a:gd fmla="val 50000" name="adj"/>
              </a:avLst>
            </a:prstGeom>
            <a:solidFill>
              <a:srgbClr val="DD56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descr="Shape&#10;&#10;Description automatically generated" id="411" name="Google Shape;411;p18"/>
          <p:cNvPicPr preferRelativeResize="0"/>
          <p:nvPr/>
        </p:nvPicPr>
        <p:blipFill rotWithShape="1">
          <a:blip r:embed="rId3">
            <a:alphaModFix/>
          </a:blip>
          <a:srcRect b="0" l="0" r="0" t="0"/>
          <a:stretch/>
        </p:blipFill>
        <p:spPr>
          <a:xfrm>
            <a:off x="4880345" y="770915"/>
            <a:ext cx="6925642" cy="3191320"/>
          </a:xfrm>
          <a:prstGeom prst="rect">
            <a:avLst/>
          </a:prstGeom>
          <a:noFill/>
          <a:ln>
            <a:noFill/>
          </a:ln>
        </p:spPr>
      </p:pic>
      <p:pic>
        <p:nvPicPr>
          <p:cNvPr descr="A picture containing clipart&#10;&#10;Description automatically generated" id="412" name="Google Shape;412;p18"/>
          <p:cNvPicPr preferRelativeResize="0"/>
          <p:nvPr/>
        </p:nvPicPr>
        <p:blipFill rotWithShape="1">
          <a:blip r:embed="rId4">
            <a:alphaModFix amt="50000"/>
          </a:blip>
          <a:srcRect b="0" l="0" r="0" t="0"/>
          <a:stretch/>
        </p:blipFill>
        <p:spPr>
          <a:xfrm>
            <a:off x="10069964" y="3429000"/>
            <a:ext cx="1190791" cy="2124371"/>
          </a:xfrm>
          <a:prstGeom prst="rect">
            <a:avLst/>
          </a:prstGeom>
          <a:noFill/>
          <a:ln>
            <a:noFill/>
          </a:ln>
        </p:spPr>
      </p:pic>
      <p:pic>
        <p:nvPicPr>
          <p:cNvPr descr="Shape&#10;&#10;Description automatically generated with medium confidence" id="413" name="Google Shape;413;p18"/>
          <p:cNvPicPr preferRelativeResize="0"/>
          <p:nvPr/>
        </p:nvPicPr>
        <p:blipFill rotWithShape="1">
          <a:blip r:embed="rId5">
            <a:alphaModFix/>
          </a:blip>
          <a:srcRect b="0" l="0" r="0" t="0"/>
          <a:stretch/>
        </p:blipFill>
        <p:spPr>
          <a:xfrm>
            <a:off x="0" y="5337498"/>
            <a:ext cx="12192000" cy="1520502"/>
          </a:xfrm>
          <a:prstGeom prst="rect">
            <a:avLst/>
          </a:prstGeom>
          <a:noFill/>
          <a:ln>
            <a:noFill/>
          </a:ln>
        </p:spPr>
      </p:pic>
      <p:pic>
        <p:nvPicPr>
          <p:cNvPr descr="A statue of a person&#10;&#10;Description automatically generated with low confidence" id="414" name="Google Shape;414;p18"/>
          <p:cNvPicPr preferRelativeResize="0"/>
          <p:nvPr/>
        </p:nvPicPr>
        <p:blipFill rotWithShape="1">
          <a:blip r:embed="rId6">
            <a:alphaModFix/>
          </a:blip>
          <a:srcRect b="0" l="0" r="0" t="0"/>
          <a:stretch/>
        </p:blipFill>
        <p:spPr>
          <a:xfrm>
            <a:off x="750920" y="2831682"/>
            <a:ext cx="2019582" cy="3753374"/>
          </a:xfrm>
          <a:prstGeom prst="rect">
            <a:avLst/>
          </a:prstGeom>
          <a:noFill/>
          <a:ln>
            <a:noFill/>
          </a:ln>
        </p:spPr>
      </p:pic>
      <p:pic>
        <p:nvPicPr>
          <p:cNvPr descr="A picture containing doll, toy&#10;&#10;Description automatically generated" id="415" name="Google Shape;415;p18"/>
          <p:cNvPicPr preferRelativeResize="0"/>
          <p:nvPr/>
        </p:nvPicPr>
        <p:blipFill rotWithShape="1">
          <a:blip r:embed="rId7">
            <a:alphaModFix/>
          </a:blip>
          <a:srcRect b="0" l="0" r="0" t="0"/>
          <a:stretch/>
        </p:blipFill>
        <p:spPr>
          <a:xfrm>
            <a:off x="3112462" y="2831682"/>
            <a:ext cx="1838582" cy="3600953"/>
          </a:xfrm>
          <a:prstGeom prst="rect">
            <a:avLst/>
          </a:prstGeom>
          <a:noFill/>
          <a:ln>
            <a:noFill/>
          </a:ln>
        </p:spPr>
      </p:pic>
      <p:pic>
        <p:nvPicPr>
          <p:cNvPr descr="A person wearing a suit and tie&#10;&#10;Description automatically generated with medium confidence" id="416" name="Google Shape;416;p18"/>
          <p:cNvPicPr preferRelativeResize="0"/>
          <p:nvPr/>
        </p:nvPicPr>
        <p:blipFill rotWithShape="1">
          <a:blip r:embed="rId8">
            <a:alphaModFix/>
          </a:blip>
          <a:srcRect b="0" l="0" r="0" t="0"/>
          <a:stretch/>
        </p:blipFill>
        <p:spPr>
          <a:xfrm>
            <a:off x="8089044" y="1636959"/>
            <a:ext cx="1991003" cy="4763165"/>
          </a:xfrm>
          <a:prstGeom prst="rect">
            <a:avLst/>
          </a:prstGeom>
          <a:noFill/>
          <a:ln>
            <a:noFill/>
          </a:ln>
        </p:spPr>
      </p:pic>
      <p:pic>
        <p:nvPicPr>
          <p:cNvPr descr="Shape, square&#10;&#10;Description automatically generated" id="417" name="Google Shape;417;p18"/>
          <p:cNvPicPr preferRelativeResize="0"/>
          <p:nvPr/>
        </p:nvPicPr>
        <p:blipFill rotWithShape="1">
          <a:blip r:embed="rId9">
            <a:alphaModFix/>
          </a:blip>
          <a:srcRect b="0" l="0" r="0" t="0"/>
          <a:stretch/>
        </p:blipFill>
        <p:spPr>
          <a:xfrm>
            <a:off x="8167035" y="3429000"/>
            <a:ext cx="2162477" cy="3419952"/>
          </a:xfrm>
          <a:prstGeom prst="rect">
            <a:avLst/>
          </a:prstGeom>
          <a:noFill/>
          <a:ln>
            <a:noFill/>
          </a:ln>
        </p:spPr>
      </p:pic>
      <p:grpSp>
        <p:nvGrpSpPr>
          <p:cNvPr id="418" name="Google Shape;418;p18"/>
          <p:cNvGrpSpPr/>
          <p:nvPr/>
        </p:nvGrpSpPr>
        <p:grpSpPr>
          <a:xfrm>
            <a:off x="1402253" y="1357494"/>
            <a:ext cx="1343212" cy="1148497"/>
            <a:chOff x="1436978" y="1357494"/>
            <a:chExt cx="1343212" cy="1148497"/>
          </a:xfrm>
        </p:grpSpPr>
        <p:sp>
          <p:nvSpPr>
            <p:cNvPr id="419" name="Google Shape;419;p18"/>
            <p:cNvSpPr/>
            <p:nvPr/>
          </p:nvSpPr>
          <p:spPr>
            <a:xfrm>
              <a:off x="1436978" y="1357494"/>
              <a:ext cx="1343212" cy="1148497"/>
            </a:xfrm>
            <a:prstGeom prst="wedgeRoundRectCallout">
              <a:avLst>
                <a:gd fmla="val -24983" name="adj1"/>
                <a:gd fmla="val 74634" name="adj2"/>
                <a:gd fmla="val 16667" name="adj3"/>
              </a:avLst>
            </a:prstGeom>
            <a:gradFill>
              <a:gsLst>
                <a:gs pos="0">
                  <a:srgbClr val="DCE7ED"/>
                </a:gs>
                <a:gs pos="26000">
                  <a:srgbClr val="DCE7ED"/>
                </a:gs>
                <a:gs pos="66000">
                  <a:schemeClr val="lt1"/>
                </a:gs>
                <a:gs pos="100000">
                  <a:schemeClr val="lt1"/>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420" name="Google Shape;420;p18"/>
            <p:cNvPicPr preferRelativeResize="0"/>
            <p:nvPr/>
          </p:nvPicPr>
          <p:blipFill rotWithShape="1">
            <a:blip r:embed="rId10">
              <a:alphaModFix/>
            </a:blip>
            <a:srcRect b="0" l="0" r="0" t="0"/>
            <a:stretch/>
          </p:blipFill>
          <p:spPr>
            <a:xfrm>
              <a:off x="1765636" y="1579268"/>
              <a:ext cx="685896" cy="704948"/>
            </a:xfrm>
            <a:prstGeom prst="rect">
              <a:avLst/>
            </a:prstGeom>
            <a:noFill/>
            <a:ln>
              <a:noFill/>
            </a:ln>
          </p:spPr>
        </p:pic>
      </p:grpSp>
      <p:grpSp>
        <p:nvGrpSpPr>
          <p:cNvPr id="421" name="Google Shape;421;p18"/>
          <p:cNvGrpSpPr/>
          <p:nvPr/>
        </p:nvGrpSpPr>
        <p:grpSpPr>
          <a:xfrm>
            <a:off x="4107877" y="1423455"/>
            <a:ext cx="1343212" cy="1148497"/>
            <a:chOff x="4304649" y="1423455"/>
            <a:chExt cx="1343212" cy="1148497"/>
          </a:xfrm>
        </p:grpSpPr>
        <p:sp>
          <p:nvSpPr>
            <p:cNvPr id="422" name="Google Shape;422;p18"/>
            <p:cNvSpPr/>
            <p:nvPr/>
          </p:nvSpPr>
          <p:spPr>
            <a:xfrm>
              <a:off x="4304649" y="1423455"/>
              <a:ext cx="1343212" cy="1148497"/>
            </a:xfrm>
            <a:prstGeom prst="wedgeRoundRectCallout">
              <a:avLst>
                <a:gd fmla="val -24983" name="adj1"/>
                <a:gd fmla="val 74634" name="adj2"/>
                <a:gd fmla="val 16667" name="adj3"/>
              </a:avLst>
            </a:prstGeom>
            <a:gradFill>
              <a:gsLst>
                <a:gs pos="0">
                  <a:srgbClr val="DCE7ED"/>
                </a:gs>
                <a:gs pos="26000">
                  <a:srgbClr val="DCE7ED"/>
                </a:gs>
                <a:gs pos="66000">
                  <a:schemeClr val="lt1"/>
                </a:gs>
                <a:gs pos="100000">
                  <a:schemeClr val="lt1"/>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423" name="Google Shape;423;p18"/>
            <p:cNvPicPr preferRelativeResize="0"/>
            <p:nvPr/>
          </p:nvPicPr>
          <p:blipFill rotWithShape="1">
            <a:blip r:embed="rId11">
              <a:alphaModFix/>
            </a:blip>
            <a:srcRect b="0" l="0" r="0" t="0"/>
            <a:stretch/>
          </p:blipFill>
          <p:spPr>
            <a:xfrm>
              <a:off x="4585541" y="1595845"/>
              <a:ext cx="685896" cy="819264"/>
            </a:xfrm>
            <a:prstGeom prst="rect">
              <a:avLst/>
            </a:prstGeom>
            <a:noFill/>
            <a:ln>
              <a:noFill/>
            </a:ln>
          </p:spPr>
        </p:pic>
      </p:grpSp>
      <p:sp>
        <p:nvSpPr>
          <p:cNvPr id="424" name="Google Shape;424;p18"/>
          <p:cNvSpPr txBox="1"/>
          <p:nvPr/>
        </p:nvSpPr>
        <p:spPr>
          <a:xfrm>
            <a:off x="269008" y="515645"/>
            <a:ext cx="5109108" cy="83292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595959"/>
              </a:buClr>
              <a:buSzPts val="3500"/>
              <a:buFont typeface="Catamaran"/>
              <a:buNone/>
            </a:pPr>
            <a:r>
              <a:rPr b="1" lang="en-US" sz="3500">
                <a:solidFill>
                  <a:srgbClr val="595959"/>
                </a:solidFill>
                <a:latin typeface="Catamaran"/>
                <a:ea typeface="Catamaran"/>
                <a:cs typeface="Catamaran"/>
                <a:sym typeface="Catamaran"/>
              </a:rPr>
              <a:t>The enthusiastic speaker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Background pattern&#10;&#10;Description automatically generated" id="430" name="Google Shape;430;p19"/>
          <p:cNvPicPr preferRelativeResize="0"/>
          <p:nvPr/>
        </p:nvPicPr>
        <p:blipFill rotWithShape="1">
          <a:blip r:embed="rId3">
            <a:alphaModFix/>
          </a:blip>
          <a:srcRect b="0" l="0" r="0" t="0"/>
          <a:stretch/>
        </p:blipFill>
        <p:spPr>
          <a:xfrm>
            <a:off x="0" y="0"/>
            <a:ext cx="12275725" cy="6858000"/>
          </a:xfrm>
          <a:prstGeom prst="rect">
            <a:avLst/>
          </a:prstGeom>
          <a:noFill/>
          <a:ln>
            <a:noFill/>
          </a:ln>
        </p:spPr>
      </p:pic>
      <p:sp>
        <p:nvSpPr>
          <p:cNvPr id="431" name="Google Shape;431;p19"/>
          <p:cNvSpPr txBox="1"/>
          <p:nvPr/>
        </p:nvSpPr>
        <p:spPr>
          <a:xfrm>
            <a:off x="269008" y="515645"/>
            <a:ext cx="5109108" cy="83292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595959"/>
              </a:buClr>
              <a:buSzPts val="3500"/>
              <a:buFont typeface="Catamaran"/>
              <a:buNone/>
            </a:pPr>
            <a:r>
              <a:rPr b="1" lang="en-US" sz="3500">
                <a:solidFill>
                  <a:srgbClr val="595959"/>
                </a:solidFill>
                <a:latin typeface="Catamaran"/>
                <a:ea typeface="Catamaran"/>
                <a:cs typeface="Catamaran"/>
                <a:sym typeface="Catamaran"/>
              </a:rPr>
              <a:t>The team contest</a:t>
            </a:r>
            <a:endParaRPr/>
          </a:p>
        </p:txBody>
      </p:sp>
      <p:pic>
        <p:nvPicPr>
          <p:cNvPr descr="Shape&#10;&#10;Description automatically generated with low confidence" id="432" name="Google Shape;432;p19"/>
          <p:cNvPicPr preferRelativeResize="0"/>
          <p:nvPr/>
        </p:nvPicPr>
        <p:blipFill rotWithShape="1">
          <a:blip r:embed="rId4">
            <a:alphaModFix/>
          </a:blip>
          <a:srcRect b="0" l="0" r="0" t="0"/>
          <a:stretch/>
        </p:blipFill>
        <p:spPr>
          <a:xfrm>
            <a:off x="4305097" y="5801751"/>
            <a:ext cx="8268854" cy="1514686"/>
          </a:xfrm>
          <a:prstGeom prst="rect">
            <a:avLst/>
          </a:prstGeom>
          <a:noFill/>
          <a:ln>
            <a:noFill/>
          </a:ln>
        </p:spPr>
      </p:pic>
      <p:pic>
        <p:nvPicPr>
          <p:cNvPr descr="Icon&#10;&#10;Description automatically generated" id="433" name="Google Shape;433;p19"/>
          <p:cNvPicPr preferRelativeResize="0"/>
          <p:nvPr/>
        </p:nvPicPr>
        <p:blipFill rotWithShape="1">
          <a:blip r:embed="rId5">
            <a:alphaModFix/>
          </a:blip>
          <a:srcRect b="0" l="0" r="0" t="0"/>
          <a:stretch/>
        </p:blipFill>
        <p:spPr>
          <a:xfrm>
            <a:off x="5281864" y="4361897"/>
            <a:ext cx="6344535" cy="1790950"/>
          </a:xfrm>
          <a:prstGeom prst="rect">
            <a:avLst/>
          </a:prstGeom>
          <a:noFill/>
          <a:ln>
            <a:noFill/>
          </a:ln>
        </p:spPr>
      </p:pic>
      <p:pic>
        <p:nvPicPr>
          <p:cNvPr descr="A picture containing toy, doll&#10;&#10;Description automatically generated" id="434" name="Google Shape;434;p19"/>
          <p:cNvPicPr preferRelativeResize="0"/>
          <p:nvPr/>
        </p:nvPicPr>
        <p:blipFill rotWithShape="1">
          <a:blip r:embed="rId6">
            <a:alphaModFix/>
          </a:blip>
          <a:srcRect b="0" l="0" r="0" t="0"/>
          <a:stretch/>
        </p:blipFill>
        <p:spPr>
          <a:xfrm>
            <a:off x="7693380" y="714277"/>
            <a:ext cx="2238687" cy="3905795"/>
          </a:xfrm>
          <a:prstGeom prst="rect">
            <a:avLst/>
          </a:prstGeom>
          <a:noFill/>
          <a:ln>
            <a:noFill/>
          </a:ln>
        </p:spPr>
      </p:pic>
      <p:pic>
        <p:nvPicPr>
          <p:cNvPr descr="A picture containing toy, doll&#10;&#10;Description automatically generated" id="435" name="Google Shape;435;p19"/>
          <p:cNvPicPr preferRelativeResize="0"/>
          <p:nvPr/>
        </p:nvPicPr>
        <p:blipFill rotWithShape="1">
          <a:blip r:embed="rId7">
            <a:alphaModFix/>
          </a:blip>
          <a:srcRect b="0" l="0" r="0" t="0"/>
          <a:stretch/>
        </p:blipFill>
        <p:spPr>
          <a:xfrm>
            <a:off x="10168871" y="2051004"/>
            <a:ext cx="1457528" cy="3200847"/>
          </a:xfrm>
          <a:prstGeom prst="rect">
            <a:avLst/>
          </a:prstGeom>
          <a:noFill/>
          <a:ln>
            <a:noFill/>
          </a:ln>
        </p:spPr>
      </p:pic>
      <p:sp>
        <p:nvSpPr>
          <p:cNvPr id="436" name="Google Shape;436;p19"/>
          <p:cNvSpPr/>
          <p:nvPr/>
        </p:nvSpPr>
        <p:spPr>
          <a:xfrm>
            <a:off x="830179" y="1031131"/>
            <a:ext cx="8975558" cy="5112592"/>
          </a:xfrm>
          <a:prstGeom prst="ellipse">
            <a:avLst/>
          </a:prstGeom>
          <a:solidFill>
            <a:schemeClr val="lt1">
              <a:alpha val="4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light&#10;&#10;Description automatically generated" id="437" name="Google Shape;437;p19"/>
          <p:cNvPicPr preferRelativeResize="0"/>
          <p:nvPr/>
        </p:nvPicPr>
        <p:blipFill rotWithShape="1">
          <a:blip r:embed="rId8">
            <a:alphaModFix/>
          </a:blip>
          <a:srcRect b="0" l="0" r="0" t="0"/>
          <a:stretch/>
        </p:blipFill>
        <p:spPr>
          <a:xfrm>
            <a:off x="727913" y="901212"/>
            <a:ext cx="10736173" cy="5801535"/>
          </a:xfrm>
          <a:prstGeom prst="rect">
            <a:avLst/>
          </a:prstGeom>
          <a:noFill/>
          <a:ln>
            <a:noFill/>
          </a:ln>
        </p:spPr>
      </p:pic>
      <p:grpSp>
        <p:nvGrpSpPr>
          <p:cNvPr id="438" name="Google Shape;438;p19"/>
          <p:cNvGrpSpPr/>
          <p:nvPr/>
        </p:nvGrpSpPr>
        <p:grpSpPr>
          <a:xfrm>
            <a:off x="10579234" y="432201"/>
            <a:ext cx="1343212" cy="1148497"/>
            <a:chOff x="10579234" y="432201"/>
            <a:chExt cx="1343212" cy="1148497"/>
          </a:xfrm>
        </p:grpSpPr>
        <p:sp>
          <p:nvSpPr>
            <p:cNvPr id="439" name="Google Shape;439;p19"/>
            <p:cNvSpPr/>
            <p:nvPr/>
          </p:nvSpPr>
          <p:spPr>
            <a:xfrm>
              <a:off x="10579234" y="432201"/>
              <a:ext cx="1343212" cy="1148497"/>
            </a:xfrm>
            <a:prstGeom prst="wedgeRoundRectCallout">
              <a:avLst>
                <a:gd fmla="val -34643" name="adj1"/>
                <a:gd fmla="val 74355" name="adj2"/>
                <a:gd fmla="val 16667" name="adj3"/>
              </a:avLst>
            </a:prstGeom>
            <a:gradFill>
              <a:gsLst>
                <a:gs pos="0">
                  <a:srgbClr val="DCE7ED"/>
                </a:gs>
                <a:gs pos="26000">
                  <a:srgbClr val="DCE7ED"/>
                </a:gs>
                <a:gs pos="66000">
                  <a:schemeClr val="lt1"/>
                </a:gs>
                <a:gs pos="100000">
                  <a:schemeClr val="lt1"/>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19"/>
            <p:cNvSpPr/>
            <p:nvPr/>
          </p:nvSpPr>
          <p:spPr>
            <a:xfrm>
              <a:off x="10872736" y="653975"/>
              <a:ext cx="720497" cy="720497"/>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41" name="Google Shape;441;p19"/>
          <p:cNvGrpSpPr/>
          <p:nvPr/>
        </p:nvGrpSpPr>
        <p:grpSpPr>
          <a:xfrm>
            <a:off x="6293860" y="273843"/>
            <a:ext cx="1343212" cy="1148497"/>
            <a:chOff x="6293860" y="273843"/>
            <a:chExt cx="1343212" cy="1148497"/>
          </a:xfrm>
        </p:grpSpPr>
        <p:sp>
          <p:nvSpPr>
            <p:cNvPr id="442" name="Google Shape;442;p19"/>
            <p:cNvSpPr/>
            <p:nvPr/>
          </p:nvSpPr>
          <p:spPr>
            <a:xfrm>
              <a:off x="6293860" y="273843"/>
              <a:ext cx="1343212" cy="1148497"/>
            </a:xfrm>
            <a:prstGeom prst="wedgeRoundRectCallout">
              <a:avLst>
                <a:gd fmla="val 39488" name="adj1"/>
                <a:gd fmla="val 74593" name="adj2"/>
                <a:gd fmla="val 16667" name="adj3"/>
              </a:avLst>
            </a:prstGeom>
            <a:gradFill>
              <a:gsLst>
                <a:gs pos="0">
                  <a:srgbClr val="DCE7ED"/>
                </a:gs>
                <a:gs pos="26000">
                  <a:srgbClr val="DCE7ED"/>
                </a:gs>
                <a:gs pos="66000">
                  <a:schemeClr val="lt1"/>
                </a:gs>
                <a:gs pos="100000">
                  <a:schemeClr val="lt1"/>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19"/>
            <p:cNvSpPr/>
            <p:nvPr/>
          </p:nvSpPr>
          <p:spPr>
            <a:xfrm>
              <a:off x="6644350" y="461879"/>
              <a:ext cx="685896" cy="651888"/>
            </a:xfrm>
            <a:prstGeom prst="triangle">
              <a:avLst>
                <a:gd fmla="val 50000" name="adj"/>
              </a:avLst>
            </a:prstGeom>
            <a:solidFill>
              <a:srgbClr val="DD56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descr="Background pattern&#10;&#10;Description automatically generated with low confidence" id="47" name="Google Shape;47;p2"/>
          <p:cNvPicPr preferRelativeResize="0"/>
          <p:nvPr/>
        </p:nvPicPr>
        <p:blipFill rotWithShape="1">
          <a:blip r:embed="rId3">
            <a:alphaModFix/>
          </a:blip>
          <a:srcRect b="0" l="0" r="0" t="0"/>
          <a:stretch/>
        </p:blipFill>
        <p:spPr>
          <a:xfrm>
            <a:off x="-1068794" y="-610014"/>
            <a:ext cx="3820058" cy="6516009"/>
          </a:xfrm>
          <a:prstGeom prst="rect">
            <a:avLst/>
          </a:prstGeom>
          <a:noFill/>
          <a:ln>
            <a:noFill/>
          </a:ln>
        </p:spPr>
      </p:pic>
      <p:sp>
        <p:nvSpPr>
          <p:cNvPr id="48" name="Google Shape;48;p2"/>
          <p:cNvSpPr/>
          <p:nvPr/>
        </p:nvSpPr>
        <p:spPr>
          <a:xfrm>
            <a:off x="4495985" y="4473659"/>
            <a:ext cx="6302326"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rgbClr val="595959"/>
                </a:solidFill>
                <a:latin typeface="Catamaran"/>
                <a:ea typeface="Catamaran"/>
                <a:cs typeface="Catamaran"/>
                <a:sym typeface="Catamaran"/>
              </a:rPr>
              <a:t>To maximize your experience, we recommend that you take a moment now to review your “shapes”.</a:t>
            </a:r>
            <a:endParaRPr/>
          </a:p>
        </p:txBody>
      </p:sp>
      <p:sp>
        <p:nvSpPr>
          <p:cNvPr id="49" name="Google Shape;49;p2"/>
          <p:cNvSpPr/>
          <p:nvPr/>
        </p:nvSpPr>
        <p:spPr>
          <a:xfrm>
            <a:off x="6315653" y="1857816"/>
            <a:ext cx="2662990"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595959"/>
                </a:solidFill>
                <a:latin typeface="Catamaran"/>
                <a:ea typeface="Catamaran"/>
                <a:cs typeface="Catamaran"/>
                <a:sym typeface="Catamaran"/>
              </a:rPr>
              <a:t>Shape Motivation</a:t>
            </a:r>
            <a:endParaRPr/>
          </a:p>
        </p:txBody>
      </p:sp>
      <p:pic>
        <p:nvPicPr>
          <p:cNvPr id="50" name="Google Shape;50;p2"/>
          <p:cNvPicPr preferRelativeResize="0"/>
          <p:nvPr/>
        </p:nvPicPr>
        <p:blipFill rotWithShape="1">
          <a:blip r:embed="rId4">
            <a:alphaModFix/>
          </a:blip>
          <a:srcRect b="0" l="0" r="0" t="0"/>
          <a:stretch/>
        </p:blipFill>
        <p:spPr>
          <a:xfrm>
            <a:off x="0" y="5805032"/>
            <a:ext cx="12192000" cy="1047166"/>
          </a:xfrm>
          <a:prstGeom prst="rect">
            <a:avLst/>
          </a:prstGeom>
          <a:noFill/>
          <a:ln>
            <a:noFill/>
          </a:ln>
        </p:spPr>
      </p:pic>
      <p:pic>
        <p:nvPicPr>
          <p:cNvPr id="51" name="Google Shape;51;p2"/>
          <p:cNvPicPr preferRelativeResize="0"/>
          <p:nvPr/>
        </p:nvPicPr>
        <p:blipFill rotWithShape="1">
          <a:blip r:embed="rId5">
            <a:alphaModFix/>
          </a:blip>
          <a:srcRect b="0" l="0" r="0" t="0"/>
          <a:stretch/>
        </p:blipFill>
        <p:spPr>
          <a:xfrm>
            <a:off x="1744959" y="6055562"/>
            <a:ext cx="1981477" cy="381053"/>
          </a:xfrm>
          <a:prstGeom prst="rect">
            <a:avLst/>
          </a:prstGeom>
          <a:noFill/>
          <a:ln>
            <a:noFill/>
          </a:ln>
        </p:spPr>
      </p:pic>
      <p:pic>
        <p:nvPicPr>
          <p:cNvPr descr="A toy figurine of a person wearing glasses&#10;&#10;Description automatically generated with medium confidence" id="52" name="Google Shape;52;p2"/>
          <p:cNvPicPr preferRelativeResize="0"/>
          <p:nvPr/>
        </p:nvPicPr>
        <p:blipFill rotWithShape="1">
          <a:blip r:embed="rId6">
            <a:alphaModFix/>
          </a:blip>
          <a:srcRect b="0" l="0" r="0" t="0"/>
          <a:stretch/>
        </p:blipFill>
        <p:spPr>
          <a:xfrm>
            <a:off x="1475499" y="1556229"/>
            <a:ext cx="2133898" cy="4734586"/>
          </a:xfrm>
          <a:prstGeom prst="rect">
            <a:avLst/>
          </a:prstGeom>
          <a:noFill/>
          <a:ln>
            <a:noFill/>
          </a:ln>
        </p:spPr>
      </p:pic>
      <p:grpSp>
        <p:nvGrpSpPr>
          <p:cNvPr id="53" name="Google Shape;53;p2"/>
          <p:cNvGrpSpPr/>
          <p:nvPr/>
        </p:nvGrpSpPr>
        <p:grpSpPr>
          <a:xfrm>
            <a:off x="3846935" y="2514895"/>
            <a:ext cx="7600427" cy="1709228"/>
            <a:chOff x="1923467" y="2490656"/>
            <a:chExt cx="8345065" cy="1876687"/>
          </a:xfrm>
        </p:grpSpPr>
        <p:pic>
          <p:nvPicPr>
            <p:cNvPr descr="Icon&#10;&#10;Description automatically generated" id="54" name="Google Shape;54;p2"/>
            <p:cNvPicPr preferRelativeResize="0"/>
            <p:nvPr/>
          </p:nvPicPr>
          <p:blipFill rotWithShape="1">
            <a:blip r:embed="rId7">
              <a:alphaModFix/>
            </a:blip>
            <a:srcRect b="0" l="0" r="0" t="0"/>
            <a:stretch/>
          </p:blipFill>
          <p:spPr>
            <a:xfrm>
              <a:off x="1923467" y="2490656"/>
              <a:ext cx="8345065" cy="1876687"/>
            </a:xfrm>
            <a:prstGeom prst="rect">
              <a:avLst/>
            </a:prstGeom>
            <a:noFill/>
            <a:ln>
              <a:noFill/>
            </a:ln>
          </p:spPr>
        </p:pic>
        <p:sp>
          <p:nvSpPr>
            <p:cNvPr id="55" name="Google Shape;55;p2"/>
            <p:cNvSpPr/>
            <p:nvPr/>
          </p:nvSpPr>
          <p:spPr>
            <a:xfrm>
              <a:off x="2114624" y="2703485"/>
              <a:ext cx="1415654" cy="1415654"/>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2"/>
            <p:cNvSpPr/>
            <p:nvPr/>
          </p:nvSpPr>
          <p:spPr>
            <a:xfrm>
              <a:off x="3733010" y="2703485"/>
              <a:ext cx="1415654" cy="1415654"/>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2"/>
            <p:cNvSpPr/>
            <p:nvPr/>
          </p:nvSpPr>
          <p:spPr>
            <a:xfrm>
              <a:off x="5351396" y="2703485"/>
              <a:ext cx="1415654" cy="1415654"/>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2"/>
            <p:cNvSpPr/>
            <p:nvPr/>
          </p:nvSpPr>
          <p:spPr>
            <a:xfrm>
              <a:off x="6969782" y="2703485"/>
              <a:ext cx="1415654" cy="1415654"/>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2"/>
            <p:cNvSpPr/>
            <p:nvPr/>
          </p:nvSpPr>
          <p:spPr>
            <a:xfrm>
              <a:off x="8599743" y="2703485"/>
              <a:ext cx="1415654" cy="1415654"/>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0" name="Google Shape;60;p2"/>
          <p:cNvGrpSpPr/>
          <p:nvPr/>
        </p:nvGrpSpPr>
        <p:grpSpPr>
          <a:xfrm>
            <a:off x="4762680" y="578794"/>
            <a:ext cx="5696745" cy="1152686"/>
            <a:chOff x="4762680" y="578794"/>
            <a:chExt cx="5696745" cy="1152686"/>
          </a:xfrm>
        </p:grpSpPr>
        <p:pic>
          <p:nvPicPr>
            <p:cNvPr descr="Rectangle&#10;&#10;Description automatically generated" id="61" name="Google Shape;61;p2"/>
            <p:cNvPicPr preferRelativeResize="0"/>
            <p:nvPr/>
          </p:nvPicPr>
          <p:blipFill rotWithShape="1">
            <a:blip r:embed="rId8">
              <a:alphaModFix/>
            </a:blip>
            <a:srcRect b="0" l="0" r="0" t="0"/>
            <a:stretch/>
          </p:blipFill>
          <p:spPr>
            <a:xfrm>
              <a:off x="4762680" y="578794"/>
              <a:ext cx="5696745" cy="1152686"/>
            </a:xfrm>
            <a:prstGeom prst="rect">
              <a:avLst/>
            </a:prstGeom>
            <a:noFill/>
            <a:ln>
              <a:noFill/>
            </a:ln>
          </p:spPr>
        </p:pic>
        <p:grpSp>
          <p:nvGrpSpPr>
            <p:cNvPr id="62" name="Google Shape;62;p2"/>
            <p:cNvGrpSpPr/>
            <p:nvPr/>
          </p:nvGrpSpPr>
          <p:grpSpPr>
            <a:xfrm>
              <a:off x="4798774" y="596441"/>
              <a:ext cx="5577840" cy="1000291"/>
              <a:chOff x="4798774" y="596441"/>
              <a:chExt cx="5577840" cy="1000291"/>
            </a:xfrm>
          </p:grpSpPr>
          <p:sp>
            <p:nvSpPr>
              <p:cNvPr id="63" name="Google Shape;63;p2"/>
              <p:cNvSpPr/>
              <p:nvPr/>
            </p:nvSpPr>
            <p:spPr>
              <a:xfrm>
                <a:off x="4967623" y="708918"/>
                <a:ext cx="535905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Welcome and Introduction</a:t>
                </a:r>
                <a:endParaRPr/>
              </a:p>
            </p:txBody>
          </p:sp>
          <p:sp>
            <p:nvSpPr>
              <p:cNvPr id="64" name="Google Shape;64;p2"/>
              <p:cNvSpPr/>
              <p:nvPr/>
            </p:nvSpPr>
            <p:spPr>
              <a:xfrm>
                <a:off x="4798774" y="596441"/>
                <a:ext cx="5577840" cy="1000291"/>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descr="Text, whiteboard&#10;&#10;Description automatically generated" id="449" name="Google Shape;449;p20"/>
          <p:cNvPicPr preferRelativeResize="0"/>
          <p:nvPr/>
        </p:nvPicPr>
        <p:blipFill rotWithShape="1">
          <a:blip r:embed="rId4">
            <a:alphaModFix/>
          </a:blip>
          <a:srcRect b="0" l="0" r="0" t="0"/>
          <a:stretch/>
        </p:blipFill>
        <p:spPr>
          <a:xfrm>
            <a:off x="3912" y="4284"/>
            <a:ext cx="12184175" cy="6849431"/>
          </a:xfrm>
          <a:prstGeom prst="rect">
            <a:avLst/>
          </a:prstGeom>
          <a:noFill/>
          <a:ln>
            <a:noFill/>
          </a:ln>
        </p:spPr>
      </p:pic>
      <p:pic>
        <p:nvPicPr>
          <p:cNvPr descr="Shape, square&#10;&#10;Description automatically generated" id="450" name="Google Shape;450;p20"/>
          <p:cNvPicPr preferRelativeResize="0"/>
          <p:nvPr/>
        </p:nvPicPr>
        <p:blipFill rotWithShape="1">
          <a:blip r:embed="rId5">
            <a:alphaModFix/>
          </a:blip>
          <a:srcRect b="0" l="0" r="0" t="0"/>
          <a:stretch/>
        </p:blipFill>
        <p:spPr>
          <a:xfrm>
            <a:off x="0" y="0"/>
            <a:ext cx="2955226" cy="6858000"/>
          </a:xfrm>
          <a:prstGeom prst="rect">
            <a:avLst/>
          </a:prstGeom>
          <a:noFill/>
          <a:ln>
            <a:noFill/>
          </a:ln>
        </p:spPr>
      </p:pic>
      <p:pic>
        <p:nvPicPr>
          <p:cNvPr descr="A picture containing doll, toy&#10;&#10;Description automatically generated" id="451" name="Google Shape;451;p20"/>
          <p:cNvPicPr preferRelativeResize="0"/>
          <p:nvPr/>
        </p:nvPicPr>
        <p:blipFill rotWithShape="1">
          <a:blip r:embed="rId6">
            <a:alphaModFix/>
          </a:blip>
          <a:srcRect b="0" l="0" r="0" t="0"/>
          <a:stretch/>
        </p:blipFill>
        <p:spPr>
          <a:xfrm>
            <a:off x="445110" y="1377895"/>
            <a:ext cx="4467849" cy="6773220"/>
          </a:xfrm>
          <a:prstGeom prst="rect">
            <a:avLst/>
          </a:prstGeom>
          <a:noFill/>
          <a:ln>
            <a:noFill/>
          </a:ln>
        </p:spPr>
      </p:pic>
      <p:sp>
        <p:nvSpPr>
          <p:cNvPr id="452" name="Google Shape;452;p20"/>
          <p:cNvSpPr/>
          <p:nvPr/>
        </p:nvSpPr>
        <p:spPr>
          <a:xfrm>
            <a:off x="4088514" y="1377895"/>
            <a:ext cx="6966284" cy="3732551"/>
          </a:xfrm>
          <a:prstGeom prst="roundRect">
            <a:avLst>
              <a:gd fmla="val 7825"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595959"/>
                </a:solidFill>
                <a:latin typeface="Catamaran"/>
                <a:ea typeface="Catamaran"/>
                <a:cs typeface="Catamaran"/>
                <a:sym typeface="Catamaran"/>
              </a:rPr>
              <a:t>What would be most motivating for a…?</a:t>
            </a:r>
            <a:endParaRPr/>
          </a:p>
          <a:p>
            <a:pPr indent="0" lvl="0" marL="0" marR="0" rtl="0" algn="ctr">
              <a:spcBef>
                <a:spcPts val="0"/>
              </a:spcBef>
              <a:spcAft>
                <a:spcPts val="0"/>
              </a:spcAft>
              <a:buNone/>
            </a:pPr>
            <a:r>
              <a:t/>
            </a:r>
            <a:endParaRPr b="1" i="0" sz="2800" u="none" cap="none" strike="noStrike">
              <a:solidFill>
                <a:srgbClr val="595959"/>
              </a:solidFill>
              <a:latin typeface="Catamaran"/>
              <a:ea typeface="Catamaran"/>
              <a:cs typeface="Catamaran"/>
              <a:sym typeface="Catamaran"/>
            </a:endParaRPr>
          </a:p>
          <a:p>
            <a:pPr indent="0" lvl="0" marL="0" marR="0" rtl="0" algn="ctr">
              <a:spcBef>
                <a:spcPts val="0"/>
              </a:spcBef>
              <a:spcAft>
                <a:spcPts val="0"/>
              </a:spcAft>
              <a:buNone/>
            </a:pPr>
            <a:r>
              <a:rPr b="1" i="0" lang="en-US" sz="2800" u="none" cap="none" strike="noStrike">
                <a:solidFill>
                  <a:srgbClr val="595959"/>
                </a:solidFill>
                <a:latin typeface="Catamaran"/>
                <a:ea typeface="Catamaran"/>
                <a:cs typeface="Catamaran"/>
                <a:sym typeface="Catamaran"/>
              </a:rPr>
              <a:t>Matching shapes with </a:t>
            </a:r>
            <a:r>
              <a:rPr b="1" i="1" lang="en-US" sz="2800" u="none" cap="none" strike="noStrike">
                <a:solidFill>
                  <a:srgbClr val="7FC77B"/>
                </a:solidFill>
                <a:latin typeface="Catamaran"/>
                <a:ea typeface="Catamaran"/>
                <a:cs typeface="Catamaran"/>
                <a:sym typeface="Catamaran"/>
              </a:rPr>
              <a:t>motivating</a:t>
            </a:r>
            <a:r>
              <a:rPr b="1" i="0" lang="en-US" sz="2800" u="none" cap="none" strike="noStrike">
                <a:solidFill>
                  <a:srgbClr val="595959"/>
                </a:solidFill>
                <a:latin typeface="Catamaran"/>
                <a:ea typeface="Catamaran"/>
                <a:cs typeface="Catamaran"/>
                <a:sym typeface="Catamaran"/>
              </a:rPr>
              <a:t> descriptions.</a:t>
            </a:r>
            <a:endParaRPr/>
          </a:p>
          <a:p>
            <a:pPr indent="0" lvl="0" marL="0" marR="0" rtl="0" algn="ctr">
              <a:spcBef>
                <a:spcPts val="0"/>
              </a:spcBef>
              <a:spcAft>
                <a:spcPts val="0"/>
              </a:spcAft>
              <a:buNone/>
            </a:pPr>
            <a:r>
              <a:t/>
            </a:r>
            <a:endParaRPr b="1" sz="2800">
              <a:solidFill>
                <a:srgbClr val="595959"/>
              </a:solidFill>
              <a:latin typeface="Catamaran"/>
              <a:ea typeface="Catamaran"/>
              <a:cs typeface="Catamaran"/>
              <a:sym typeface="Catamaran"/>
            </a:endParaRPr>
          </a:p>
        </p:txBody>
      </p:sp>
      <p:graphicFrame>
        <p:nvGraphicFramePr>
          <p:cNvPr id="453" name="Google Shape;453;p20"/>
          <p:cNvGraphicFramePr/>
          <p:nvPr/>
        </p:nvGraphicFramePr>
        <p:xfrm>
          <a:off x="8656430" y="5480105"/>
          <a:ext cx="2814011" cy="677809"/>
        </p:xfrm>
        <a:graphic>
          <a:graphicData uri="http://schemas.openxmlformats.org/presentationml/2006/ole">
            <mc:AlternateContent>
              <mc:Choice Requires="v">
                <p:oleObj r:id="rId7" imgH="677809" imgW="2814011" progId="Package" spid="_x0000_s1">
                  <p:embed/>
                </p:oleObj>
              </mc:Choice>
              <mc:Fallback>
                <p:oleObj r:id="rId8" imgH="677809" imgW="2814011" progId="Package">
                  <p:embed/>
                  <p:pic>
                    <p:nvPicPr>
                      <p:cNvPr id="453" name="Google Shape;453;p20"/>
                      <p:cNvPicPr preferRelativeResize="0"/>
                      <p:nvPr/>
                    </p:nvPicPr>
                    <p:blipFill rotWithShape="1">
                      <a:blip r:embed="rId9">
                        <a:alphaModFix/>
                      </a:blip>
                      <a:srcRect b="0" l="0" r="0" t="0"/>
                      <a:stretch/>
                    </p:blipFill>
                    <p:spPr>
                      <a:xfrm>
                        <a:off x="8656430" y="5480105"/>
                        <a:ext cx="2814011" cy="677809"/>
                      </a:xfrm>
                      <a:prstGeom prst="rect">
                        <a:avLst/>
                      </a:prstGeom>
                      <a:noFill/>
                      <a:ln>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descr="Text, whiteboard&#10;&#10;Description automatically generated" id="459" name="Google Shape;459;p21"/>
          <p:cNvPicPr preferRelativeResize="0"/>
          <p:nvPr/>
        </p:nvPicPr>
        <p:blipFill rotWithShape="1">
          <a:blip r:embed="rId3">
            <a:alphaModFix/>
          </a:blip>
          <a:srcRect b="0" l="0" r="0" t="0"/>
          <a:stretch/>
        </p:blipFill>
        <p:spPr>
          <a:xfrm>
            <a:off x="3912" y="4284"/>
            <a:ext cx="12184175" cy="6849431"/>
          </a:xfrm>
          <a:prstGeom prst="rect">
            <a:avLst/>
          </a:prstGeom>
          <a:noFill/>
          <a:ln>
            <a:noFill/>
          </a:ln>
        </p:spPr>
      </p:pic>
      <p:sp>
        <p:nvSpPr>
          <p:cNvPr id="460" name="Google Shape;460;p21"/>
          <p:cNvSpPr/>
          <p:nvPr/>
        </p:nvSpPr>
        <p:spPr>
          <a:xfrm>
            <a:off x="213687" y="146783"/>
            <a:ext cx="2534194" cy="6622869"/>
          </a:xfrm>
          <a:prstGeom prst="rect">
            <a:avLst/>
          </a:prstGeom>
          <a:solidFill>
            <a:srgbClr val="F1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1"/>
          <p:cNvSpPr txBox="1"/>
          <p:nvPr/>
        </p:nvSpPr>
        <p:spPr>
          <a:xfrm>
            <a:off x="4951216" y="3924522"/>
            <a:ext cx="574363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595959"/>
                </a:solidFill>
                <a:latin typeface="Catamaran"/>
                <a:ea typeface="Catamaran"/>
                <a:cs typeface="Catamaran"/>
                <a:sym typeface="Catamaran"/>
              </a:rPr>
              <a:t>Receiving increases in your budget for tools, technology, or research for the next work project</a:t>
            </a:r>
            <a:endParaRPr/>
          </a:p>
        </p:txBody>
      </p:sp>
      <p:sp>
        <p:nvSpPr>
          <p:cNvPr id="462" name="Google Shape;462;p21"/>
          <p:cNvSpPr txBox="1"/>
          <p:nvPr/>
        </p:nvSpPr>
        <p:spPr>
          <a:xfrm>
            <a:off x="4951216" y="847204"/>
            <a:ext cx="606528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595959"/>
                </a:solidFill>
                <a:latin typeface="Catamaran"/>
                <a:ea typeface="Catamaran"/>
                <a:cs typeface="Catamaran"/>
                <a:sym typeface="Catamaran"/>
              </a:rPr>
              <a:t>Receiving a training and travel budget to participate in an industry event in the location of your choice</a:t>
            </a:r>
            <a:endParaRPr b="1" i="0" sz="2000" u="none" cap="none" strike="noStrike">
              <a:solidFill>
                <a:srgbClr val="595959"/>
              </a:solidFill>
              <a:latin typeface="Catamaran"/>
              <a:ea typeface="Catamaran"/>
              <a:cs typeface="Catamaran"/>
              <a:sym typeface="Catamaran"/>
            </a:endParaRPr>
          </a:p>
        </p:txBody>
      </p:sp>
      <p:sp>
        <p:nvSpPr>
          <p:cNvPr id="463" name="Google Shape;463;p21"/>
          <p:cNvSpPr/>
          <p:nvPr/>
        </p:nvSpPr>
        <p:spPr>
          <a:xfrm>
            <a:off x="387298" y="338389"/>
            <a:ext cx="2401977" cy="1581031"/>
          </a:xfrm>
          <a:prstGeom prst="roundRect">
            <a:avLst>
              <a:gd fmla="val 8883" name="adj"/>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95959"/>
              </a:buClr>
              <a:buSzPts val="1800"/>
              <a:buFont typeface="Catamaran"/>
              <a:buNone/>
            </a:pPr>
            <a:r>
              <a:rPr b="1" i="0" lang="en-US" sz="1800" u="none" cap="none" strike="noStrike">
                <a:solidFill>
                  <a:srgbClr val="595959"/>
                </a:solidFill>
                <a:latin typeface="Catamaran"/>
                <a:ea typeface="Catamaran"/>
                <a:cs typeface="Catamaran"/>
                <a:sym typeface="Catamaran"/>
              </a:rPr>
              <a:t>Drag the descriptions to the shape that would find these situations </a:t>
            </a:r>
            <a:r>
              <a:rPr b="1" i="1" lang="en-US" sz="2000" u="none" cap="none" strike="noStrike">
                <a:solidFill>
                  <a:srgbClr val="7FC77B"/>
                </a:solidFill>
                <a:latin typeface="Catamaran"/>
                <a:ea typeface="Catamaran"/>
                <a:cs typeface="Catamaran"/>
                <a:sym typeface="Catamaran"/>
              </a:rPr>
              <a:t>motivating</a:t>
            </a:r>
            <a:r>
              <a:rPr b="1" i="0" lang="en-US" sz="1800" u="none" cap="none" strike="noStrike">
                <a:solidFill>
                  <a:srgbClr val="595959"/>
                </a:solidFill>
                <a:latin typeface="Catamaran"/>
                <a:ea typeface="Catamaran"/>
                <a:cs typeface="Catamaran"/>
                <a:sym typeface="Catamaran"/>
              </a:rPr>
              <a:t>.</a:t>
            </a:r>
            <a:endParaRPr/>
          </a:p>
        </p:txBody>
      </p:sp>
      <p:sp>
        <p:nvSpPr>
          <p:cNvPr id="464" name="Google Shape;464;p21"/>
          <p:cNvSpPr/>
          <p:nvPr/>
        </p:nvSpPr>
        <p:spPr>
          <a:xfrm>
            <a:off x="3929814" y="815331"/>
            <a:ext cx="771633" cy="771633"/>
          </a:xfrm>
          <a:prstGeom prst="ellipse">
            <a:avLst/>
          </a:prstGeom>
          <a:solidFill>
            <a:srgbClr val="A6A6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1"/>
          <p:cNvSpPr/>
          <p:nvPr/>
        </p:nvSpPr>
        <p:spPr>
          <a:xfrm>
            <a:off x="3929814" y="1841104"/>
            <a:ext cx="771633" cy="771633"/>
          </a:xfrm>
          <a:prstGeom prst="ellipse">
            <a:avLst/>
          </a:prstGeom>
          <a:solidFill>
            <a:srgbClr val="A6A6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1"/>
          <p:cNvSpPr/>
          <p:nvPr/>
        </p:nvSpPr>
        <p:spPr>
          <a:xfrm>
            <a:off x="3926107" y="2866877"/>
            <a:ext cx="771633" cy="771633"/>
          </a:xfrm>
          <a:prstGeom prst="ellipse">
            <a:avLst/>
          </a:prstGeom>
          <a:solidFill>
            <a:srgbClr val="A6A6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1"/>
          <p:cNvSpPr/>
          <p:nvPr/>
        </p:nvSpPr>
        <p:spPr>
          <a:xfrm>
            <a:off x="3929814" y="3892649"/>
            <a:ext cx="771633" cy="771633"/>
          </a:xfrm>
          <a:prstGeom prst="ellipse">
            <a:avLst/>
          </a:prstGeom>
          <a:solidFill>
            <a:srgbClr val="A6A6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1"/>
          <p:cNvSpPr/>
          <p:nvPr/>
        </p:nvSpPr>
        <p:spPr>
          <a:xfrm>
            <a:off x="3929814" y="4918421"/>
            <a:ext cx="771633" cy="771633"/>
          </a:xfrm>
          <a:prstGeom prst="ellipse">
            <a:avLst/>
          </a:prstGeom>
          <a:solidFill>
            <a:srgbClr val="A6A6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1"/>
          <p:cNvSpPr txBox="1"/>
          <p:nvPr/>
        </p:nvSpPr>
        <p:spPr>
          <a:xfrm>
            <a:off x="4951216" y="2023184"/>
            <a:ext cx="619626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2000"/>
              <a:buFont typeface="Catamaran"/>
              <a:buNone/>
            </a:pPr>
            <a:r>
              <a:rPr b="1" i="0" lang="en-US" sz="2000" u="none" cap="none" strike="noStrike">
                <a:solidFill>
                  <a:srgbClr val="595959"/>
                </a:solidFill>
                <a:latin typeface="Catamaran"/>
                <a:ea typeface="Catamaran"/>
                <a:cs typeface="Catamaran"/>
                <a:sym typeface="Catamaran"/>
              </a:rPr>
              <a:t>Dining with the President of the Company </a:t>
            </a:r>
            <a:endParaRPr/>
          </a:p>
        </p:txBody>
      </p:sp>
      <p:sp>
        <p:nvSpPr>
          <p:cNvPr id="470" name="Google Shape;470;p21"/>
          <p:cNvSpPr txBox="1"/>
          <p:nvPr/>
        </p:nvSpPr>
        <p:spPr>
          <a:xfrm>
            <a:off x="4951216" y="3052638"/>
            <a:ext cx="619626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2000"/>
              <a:buFont typeface="Catamaran"/>
              <a:buNone/>
            </a:pPr>
            <a:r>
              <a:rPr b="1" i="0" lang="en-US" sz="2000" u="none" cap="none" strike="noStrike">
                <a:solidFill>
                  <a:srgbClr val="595959"/>
                </a:solidFill>
                <a:latin typeface="Catamaran"/>
                <a:ea typeface="Catamaran"/>
                <a:cs typeface="Catamaran"/>
                <a:sym typeface="Catamaran"/>
              </a:rPr>
              <a:t>Donating to a non-profit in honor of your team </a:t>
            </a:r>
            <a:endParaRPr/>
          </a:p>
        </p:txBody>
      </p:sp>
      <p:sp>
        <p:nvSpPr>
          <p:cNvPr id="471" name="Google Shape;471;p21"/>
          <p:cNvSpPr txBox="1"/>
          <p:nvPr/>
        </p:nvSpPr>
        <p:spPr>
          <a:xfrm>
            <a:off x="4951216" y="5104182"/>
            <a:ext cx="619626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2000"/>
              <a:buFont typeface="Catamaran"/>
              <a:buNone/>
            </a:pPr>
            <a:r>
              <a:rPr b="1" i="0" lang="en-US" sz="2000" u="none" cap="none" strike="noStrike">
                <a:solidFill>
                  <a:srgbClr val="595959"/>
                </a:solidFill>
                <a:latin typeface="Catamaran"/>
                <a:ea typeface="Catamaran"/>
                <a:cs typeface="Catamaran"/>
                <a:sym typeface="Catamaran"/>
              </a:rPr>
              <a:t>Taking a career break, going to school, or downsizing</a:t>
            </a:r>
            <a:endParaRPr/>
          </a:p>
        </p:txBody>
      </p:sp>
      <p:pic>
        <p:nvPicPr>
          <p:cNvPr descr="Icon&#10;&#10;Description automatically generated" id="472" name="Google Shape;472;p21"/>
          <p:cNvPicPr preferRelativeResize="0"/>
          <p:nvPr/>
        </p:nvPicPr>
        <p:blipFill rotWithShape="1">
          <a:blip r:embed="rId4">
            <a:alphaModFix/>
          </a:blip>
          <a:srcRect b="0" l="0" r="78981" t="0"/>
          <a:stretch/>
        </p:blipFill>
        <p:spPr>
          <a:xfrm>
            <a:off x="969179" y="2027680"/>
            <a:ext cx="984075" cy="1028744"/>
          </a:xfrm>
          <a:prstGeom prst="rect">
            <a:avLst/>
          </a:prstGeom>
          <a:noFill/>
          <a:ln>
            <a:noFill/>
          </a:ln>
        </p:spPr>
      </p:pic>
      <p:pic>
        <p:nvPicPr>
          <p:cNvPr descr="Icon&#10;&#10;Description automatically generated" id="473" name="Google Shape;473;p21"/>
          <p:cNvPicPr preferRelativeResize="0"/>
          <p:nvPr/>
        </p:nvPicPr>
        <p:blipFill rotWithShape="1">
          <a:blip r:embed="rId4">
            <a:alphaModFix/>
          </a:blip>
          <a:srcRect b="7018" l="40649" r="40131" t="0"/>
          <a:stretch/>
        </p:blipFill>
        <p:spPr>
          <a:xfrm>
            <a:off x="1011331" y="4875602"/>
            <a:ext cx="899771" cy="956551"/>
          </a:xfrm>
          <a:prstGeom prst="rect">
            <a:avLst/>
          </a:prstGeom>
          <a:noFill/>
          <a:ln>
            <a:noFill/>
          </a:ln>
        </p:spPr>
      </p:pic>
      <p:pic>
        <p:nvPicPr>
          <p:cNvPr descr="Icon&#10;&#10;Description automatically generated" id="474" name="Google Shape;474;p21"/>
          <p:cNvPicPr preferRelativeResize="0"/>
          <p:nvPr/>
        </p:nvPicPr>
        <p:blipFill rotWithShape="1">
          <a:blip r:embed="rId4">
            <a:alphaModFix/>
          </a:blip>
          <a:srcRect b="7018" l="20695" r="60086" t="0"/>
          <a:stretch/>
        </p:blipFill>
        <p:spPr>
          <a:xfrm>
            <a:off x="1011331" y="3931370"/>
            <a:ext cx="899771" cy="956551"/>
          </a:xfrm>
          <a:prstGeom prst="rect">
            <a:avLst/>
          </a:prstGeom>
          <a:noFill/>
          <a:ln>
            <a:noFill/>
          </a:ln>
        </p:spPr>
      </p:pic>
      <p:pic>
        <p:nvPicPr>
          <p:cNvPr descr="Icon&#10;&#10;Description automatically generated" id="475" name="Google Shape;475;p21"/>
          <p:cNvPicPr preferRelativeResize="0"/>
          <p:nvPr/>
        </p:nvPicPr>
        <p:blipFill rotWithShape="1">
          <a:blip r:embed="rId4">
            <a:alphaModFix/>
          </a:blip>
          <a:srcRect b="0" l="79085" r="0" t="0"/>
          <a:stretch/>
        </p:blipFill>
        <p:spPr>
          <a:xfrm>
            <a:off x="971637" y="5832153"/>
            <a:ext cx="979159" cy="1028744"/>
          </a:xfrm>
          <a:prstGeom prst="rect">
            <a:avLst/>
          </a:prstGeom>
          <a:noFill/>
          <a:ln>
            <a:noFill/>
          </a:ln>
        </p:spPr>
      </p:pic>
      <p:pic>
        <p:nvPicPr>
          <p:cNvPr descr="Icon&#10;&#10;Description automatically generated" id="476" name="Google Shape;476;p21"/>
          <p:cNvPicPr preferRelativeResize="0"/>
          <p:nvPr/>
        </p:nvPicPr>
        <p:blipFill rotWithShape="1">
          <a:blip r:embed="rId4">
            <a:alphaModFix/>
          </a:blip>
          <a:srcRect b="10656" l="59374" r="21851" t="0"/>
          <a:stretch/>
        </p:blipFill>
        <p:spPr>
          <a:xfrm>
            <a:off x="1021718" y="2964146"/>
            <a:ext cx="878997" cy="9191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descr="Text, whiteboard&#10;&#10;Description automatically generated" id="482" name="Google Shape;482;p22"/>
          <p:cNvPicPr preferRelativeResize="0"/>
          <p:nvPr/>
        </p:nvPicPr>
        <p:blipFill rotWithShape="1">
          <a:blip r:embed="rId3">
            <a:alphaModFix/>
          </a:blip>
          <a:srcRect b="0" l="0" r="0" t="0"/>
          <a:stretch/>
        </p:blipFill>
        <p:spPr>
          <a:xfrm>
            <a:off x="3912" y="4284"/>
            <a:ext cx="12184175" cy="6849431"/>
          </a:xfrm>
          <a:prstGeom prst="rect">
            <a:avLst/>
          </a:prstGeom>
          <a:noFill/>
          <a:ln>
            <a:noFill/>
          </a:ln>
        </p:spPr>
      </p:pic>
      <p:pic>
        <p:nvPicPr>
          <p:cNvPr descr="Shape, square&#10;&#10;Description automatically generated" id="483" name="Google Shape;483;p22"/>
          <p:cNvPicPr preferRelativeResize="0"/>
          <p:nvPr/>
        </p:nvPicPr>
        <p:blipFill rotWithShape="1">
          <a:blip r:embed="rId4">
            <a:alphaModFix/>
          </a:blip>
          <a:srcRect b="0" l="0" r="0" t="0"/>
          <a:stretch/>
        </p:blipFill>
        <p:spPr>
          <a:xfrm>
            <a:off x="0" y="-67906"/>
            <a:ext cx="2955226" cy="6925906"/>
          </a:xfrm>
          <a:prstGeom prst="rect">
            <a:avLst/>
          </a:prstGeom>
          <a:noFill/>
          <a:ln>
            <a:noFill/>
          </a:ln>
        </p:spPr>
      </p:pic>
      <p:sp>
        <p:nvSpPr>
          <p:cNvPr id="484" name="Google Shape;484;p22"/>
          <p:cNvSpPr/>
          <p:nvPr/>
        </p:nvSpPr>
        <p:spPr>
          <a:xfrm>
            <a:off x="87085" y="409557"/>
            <a:ext cx="2805345" cy="1092607"/>
          </a:xfrm>
          <a:prstGeom prst="rect">
            <a:avLst/>
          </a:prstGeom>
          <a:noFill/>
          <a:ln>
            <a:noFill/>
          </a:ln>
        </p:spPr>
        <p:txBody>
          <a:bodyPr anchorCtr="0" anchor="ctr" bIns="45700" lIns="91425" spcFirstLastPara="1" rIns="91425" wrap="square" tIns="45700">
            <a:spAutoFit/>
          </a:bodyPr>
          <a:lstStyle/>
          <a:p>
            <a:pPr indent="0" lvl="0" marL="0" marR="0" rtl="0" algn="l">
              <a:lnSpc>
                <a:spcPct val="144444"/>
              </a:lnSpc>
              <a:spcBef>
                <a:spcPts val="0"/>
              </a:spcBef>
              <a:spcAft>
                <a:spcPts val="0"/>
              </a:spcAft>
              <a:buNone/>
            </a:pPr>
            <a:r>
              <a:rPr b="1" lang="en-US" sz="1800">
                <a:solidFill>
                  <a:srgbClr val="595959"/>
                </a:solidFill>
                <a:latin typeface="Catamaran"/>
                <a:ea typeface="Catamaran"/>
                <a:cs typeface="Catamaran"/>
                <a:sym typeface="Catamaran"/>
              </a:rPr>
              <a:t>These are the appropriate placements for the possible motivators. </a:t>
            </a:r>
            <a:endParaRPr b="1" sz="1800" strike="sngStrike">
              <a:solidFill>
                <a:srgbClr val="595959"/>
              </a:solidFill>
              <a:latin typeface="Catamaran"/>
              <a:ea typeface="Catamaran"/>
              <a:cs typeface="Catamaran"/>
              <a:sym typeface="Catamaran"/>
            </a:endParaRPr>
          </a:p>
        </p:txBody>
      </p:sp>
      <p:sp>
        <p:nvSpPr>
          <p:cNvPr id="485" name="Google Shape;485;p22"/>
          <p:cNvSpPr txBox="1"/>
          <p:nvPr/>
        </p:nvSpPr>
        <p:spPr>
          <a:xfrm>
            <a:off x="4951216" y="3924522"/>
            <a:ext cx="574363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595959"/>
                </a:solidFill>
                <a:latin typeface="Catamaran"/>
                <a:ea typeface="Catamaran"/>
                <a:cs typeface="Catamaran"/>
                <a:sym typeface="Catamaran"/>
              </a:rPr>
              <a:t>Receiving increases in your budget for tools, technology, or research for the next work project</a:t>
            </a:r>
            <a:endParaRPr/>
          </a:p>
        </p:txBody>
      </p:sp>
      <p:sp>
        <p:nvSpPr>
          <p:cNvPr id="486" name="Google Shape;486;p22"/>
          <p:cNvSpPr txBox="1"/>
          <p:nvPr/>
        </p:nvSpPr>
        <p:spPr>
          <a:xfrm>
            <a:off x="4951216" y="847204"/>
            <a:ext cx="606528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595959"/>
                </a:solidFill>
                <a:latin typeface="Catamaran"/>
                <a:ea typeface="Catamaran"/>
                <a:cs typeface="Catamaran"/>
                <a:sym typeface="Catamaran"/>
              </a:rPr>
              <a:t>Receiving a training and travel budget to participate in an industry event in the location of your choice</a:t>
            </a:r>
            <a:endParaRPr b="1" i="0" sz="2000" u="none" cap="none" strike="noStrike">
              <a:solidFill>
                <a:srgbClr val="595959"/>
              </a:solidFill>
              <a:latin typeface="Catamaran"/>
              <a:ea typeface="Catamaran"/>
              <a:cs typeface="Catamaran"/>
              <a:sym typeface="Catamaran"/>
            </a:endParaRPr>
          </a:p>
        </p:txBody>
      </p:sp>
      <p:sp>
        <p:nvSpPr>
          <p:cNvPr id="487" name="Google Shape;487;p22"/>
          <p:cNvSpPr/>
          <p:nvPr/>
        </p:nvSpPr>
        <p:spPr>
          <a:xfrm>
            <a:off x="3973286" y="815332"/>
            <a:ext cx="726308" cy="7304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2"/>
          <p:cNvSpPr/>
          <p:nvPr/>
        </p:nvSpPr>
        <p:spPr>
          <a:xfrm>
            <a:off x="3927961" y="1841104"/>
            <a:ext cx="771633" cy="77163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2"/>
          <p:cNvSpPr/>
          <p:nvPr/>
        </p:nvSpPr>
        <p:spPr>
          <a:xfrm>
            <a:off x="3927961" y="2866877"/>
            <a:ext cx="771633" cy="77163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2"/>
          <p:cNvSpPr/>
          <p:nvPr/>
        </p:nvSpPr>
        <p:spPr>
          <a:xfrm>
            <a:off x="3927961" y="3892649"/>
            <a:ext cx="771633" cy="77163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2"/>
          <p:cNvSpPr/>
          <p:nvPr/>
        </p:nvSpPr>
        <p:spPr>
          <a:xfrm>
            <a:off x="3927961" y="4929996"/>
            <a:ext cx="771633" cy="77163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2"/>
          <p:cNvSpPr txBox="1"/>
          <p:nvPr/>
        </p:nvSpPr>
        <p:spPr>
          <a:xfrm>
            <a:off x="4951216" y="2023184"/>
            <a:ext cx="619626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2000"/>
              <a:buFont typeface="Catamaran"/>
              <a:buNone/>
            </a:pPr>
            <a:r>
              <a:rPr b="1" i="0" lang="en-US" sz="2000" u="none" cap="none" strike="noStrike">
                <a:solidFill>
                  <a:srgbClr val="595959"/>
                </a:solidFill>
                <a:latin typeface="Catamaran"/>
                <a:ea typeface="Catamaran"/>
                <a:cs typeface="Catamaran"/>
                <a:sym typeface="Catamaran"/>
              </a:rPr>
              <a:t>Dining with the President of the Company </a:t>
            </a:r>
            <a:endParaRPr/>
          </a:p>
        </p:txBody>
      </p:sp>
      <p:sp>
        <p:nvSpPr>
          <p:cNvPr id="493" name="Google Shape;493;p22"/>
          <p:cNvSpPr txBox="1"/>
          <p:nvPr/>
        </p:nvSpPr>
        <p:spPr>
          <a:xfrm>
            <a:off x="4951216" y="3052638"/>
            <a:ext cx="619626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2000"/>
              <a:buFont typeface="Catamaran"/>
              <a:buNone/>
            </a:pPr>
            <a:r>
              <a:rPr b="1" i="0" lang="en-US" sz="2000" u="none" cap="none" strike="noStrike">
                <a:solidFill>
                  <a:srgbClr val="595959"/>
                </a:solidFill>
                <a:latin typeface="Catamaran"/>
                <a:ea typeface="Catamaran"/>
                <a:cs typeface="Catamaran"/>
                <a:sym typeface="Catamaran"/>
              </a:rPr>
              <a:t>Donating to a non-profit in honor of your team </a:t>
            </a:r>
            <a:endParaRPr/>
          </a:p>
        </p:txBody>
      </p:sp>
      <p:sp>
        <p:nvSpPr>
          <p:cNvPr id="494" name="Google Shape;494;p22"/>
          <p:cNvSpPr txBox="1"/>
          <p:nvPr/>
        </p:nvSpPr>
        <p:spPr>
          <a:xfrm>
            <a:off x="4951216" y="5104182"/>
            <a:ext cx="619626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2000"/>
              <a:buFont typeface="Catamaran"/>
              <a:buNone/>
            </a:pPr>
            <a:r>
              <a:rPr b="1" i="0" lang="en-US" sz="2000" u="none" cap="none" strike="noStrike">
                <a:solidFill>
                  <a:srgbClr val="595959"/>
                </a:solidFill>
                <a:latin typeface="Catamaran"/>
                <a:ea typeface="Catamaran"/>
                <a:cs typeface="Catamaran"/>
                <a:sym typeface="Catamaran"/>
              </a:rPr>
              <a:t>Taking a career break, going to school, or downsizing</a:t>
            </a:r>
            <a:endParaRPr/>
          </a:p>
        </p:txBody>
      </p:sp>
      <p:pic>
        <p:nvPicPr>
          <p:cNvPr descr="A picture containing text, tableware, dishware, clipart&#10;&#10;Description automatically generated" id="495" name="Google Shape;495;p22"/>
          <p:cNvPicPr preferRelativeResize="0"/>
          <p:nvPr/>
        </p:nvPicPr>
        <p:blipFill rotWithShape="1">
          <a:blip r:embed="rId5">
            <a:alphaModFix/>
          </a:blip>
          <a:srcRect b="0" l="0" r="0" t="0"/>
          <a:stretch/>
        </p:blipFill>
        <p:spPr>
          <a:xfrm>
            <a:off x="4142542" y="964163"/>
            <a:ext cx="362939" cy="433510"/>
          </a:xfrm>
          <a:prstGeom prst="rect">
            <a:avLst/>
          </a:prstGeom>
          <a:noFill/>
          <a:ln>
            <a:noFill/>
          </a:ln>
        </p:spPr>
      </p:pic>
      <p:sp>
        <p:nvSpPr>
          <p:cNvPr id="496" name="Google Shape;496;p22"/>
          <p:cNvSpPr/>
          <p:nvPr/>
        </p:nvSpPr>
        <p:spPr>
          <a:xfrm>
            <a:off x="4112403" y="3054197"/>
            <a:ext cx="402748" cy="402748"/>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497" name="Google Shape;497;p22"/>
          <p:cNvPicPr preferRelativeResize="0"/>
          <p:nvPr/>
        </p:nvPicPr>
        <p:blipFill rotWithShape="1">
          <a:blip r:embed="rId6">
            <a:alphaModFix/>
          </a:blip>
          <a:srcRect b="0" l="0" r="0" t="0"/>
          <a:stretch/>
        </p:blipFill>
        <p:spPr>
          <a:xfrm>
            <a:off x="4122074" y="4100961"/>
            <a:ext cx="383407" cy="394056"/>
          </a:xfrm>
          <a:prstGeom prst="rect">
            <a:avLst/>
          </a:prstGeom>
          <a:noFill/>
          <a:ln>
            <a:noFill/>
          </a:ln>
        </p:spPr>
      </p:pic>
      <p:pic>
        <p:nvPicPr>
          <p:cNvPr descr="Icon&#10;&#10;Description automatically generated with medium confidence" id="498" name="Google Shape;498;p22"/>
          <p:cNvPicPr preferRelativeResize="0"/>
          <p:nvPr/>
        </p:nvPicPr>
        <p:blipFill rotWithShape="1">
          <a:blip r:embed="rId7">
            <a:alphaModFix/>
          </a:blip>
          <a:srcRect b="0" l="0" r="0" t="0"/>
          <a:stretch/>
        </p:blipFill>
        <p:spPr>
          <a:xfrm>
            <a:off x="4122074" y="2025499"/>
            <a:ext cx="383407" cy="351457"/>
          </a:xfrm>
          <a:prstGeom prst="rect">
            <a:avLst/>
          </a:prstGeom>
          <a:noFill/>
          <a:ln>
            <a:noFill/>
          </a:ln>
        </p:spPr>
      </p:pic>
      <p:pic>
        <p:nvPicPr>
          <p:cNvPr id="499" name="Google Shape;499;p22"/>
          <p:cNvPicPr preferRelativeResize="0"/>
          <p:nvPr/>
        </p:nvPicPr>
        <p:blipFill rotWithShape="1">
          <a:blip r:embed="rId8">
            <a:alphaModFix/>
          </a:blip>
          <a:srcRect b="0" l="0" r="0" t="0"/>
          <a:stretch/>
        </p:blipFill>
        <p:spPr>
          <a:xfrm>
            <a:off x="4204613" y="5074634"/>
            <a:ext cx="218329" cy="495234"/>
          </a:xfrm>
          <a:prstGeom prst="rect">
            <a:avLst/>
          </a:prstGeom>
          <a:noFill/>
          <a:ln>
            <a:noFill/>
          </a:ln>
        </p:spPr>
      </p:pic>
      <p:pic>
        <p:nvPicPr>
          <p:cNvPr id="500" name="Google Shape;500;p22"/>
          <p:cNvPicPr preferRelativeResize="0"/>
          <p:nvPr/>
        </p:nvPicPr>
        <p:blipFill rotWithShape="1">
          <a:blip r:embed="rId9">
            <a:alphaModFix/>
          </a:blip>
          <a:srcRect b="0" l="0" r="0" t="0"/>
          <a:stretch/>
        </p:blipFill>
        <p:spPr>
          <a:xfrm>
            <a:off x="453243" y="1826311"/>
            <a:ext cx="2686425" cy="67732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descr="Text, whiteboard&#10;&#10;Description automatically generated" id="506" name="Google Shape;506;p23"/>
          <p:cNvPicPr preferRelativeResize="0"/>
          <p:nvPr/>
        </p:nvPicPr>
        <p:blipFill rotWithShape="1">
          <a:blip r:embed="rId4">
            <a:alphaModFix/>
          </a:blip>
          <a:srcRect b="0" l="0" r="0" t="0"/>
          <a:stretch/>
        </p:blipFill>
        <p:spPr>
          <a:xfrm>
            <a:off x="3912" y="4284"/>
            <a:ext cx="12184175" cy="6849431"/>
          </a:xfrm>
          <a:prstGeom prst="rect">
            <a:avLst/>
          </a:prstGeom>
          <a:noFill/>
          <a:ln>
            <a:noFill/>
          </a:ln>
        </p:spPr>
      </p:pic>
      <p:pic>
        <p:nvPicPr>
          <p:cNvPr descr="Shape&#10;&#10;Description automatically generated" id="507" name="Google Shape;507;p23"/>
          <p:cNvPicPr preferRelativeResize="0"/>
          <p:nvPr/>
        </p:nvPicPr>
        <p:blipFill rotWithShape="1">
          <a:blip r:embed="rId5">
            <a:alphaModFix/>
          </a:blip>
          <a:srcRect b="0" l="0" r="0" t="0"/>
          <a:stretch/>
        </p:blipFill>
        <p:spPr>
          <a:xfrm>
            <a:off x="0" y="0"/>
            <a:ext cx="2955226" cy="6858000"/>
          </a:xfrm>
          <a:prstGeom prst="rect">
            <a:avLst/>
          </a:prstGeom>
          <a:noFill/>
          <a:ln>
            <a:noFill/>
          </a:ln>
        </p:spPr>
      </p:pic>
      <p:sp>
        <p:nvSpPr>
          <p:cNvPr id="508" name="Google Shape;508;p23"/>
          <p:cNvSpPr/>
          <p:nvPr/>
        </p:nvSpPr>
        <p:spPr>
          <a:xfrm>
            <a:off x="4088514" y="1377895"/>
            <a:ext cx="6966284" cy="3732551"/>
          </a:xfrm>
          <a:prstGeom prst="roundRect">
            <a:avLst>
              <a:gd fmla="val 7825"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595959"/>
                </a:solidFill>
                <a:latin typeface="Catamaran"/>
                <a:ea typeface="Catamaran"/>
                <a:cs typeface="Catamaran"/>
                <a:sym typeface="Catamaran"/>
              </a:rPr>
              <a:t>What would be most demotivating for a…?</a:t>
            </a:r>
            <a:endParaRPr/>
          </a:p>
          <a:p>
            <a:pPr indent="0" lvl="0" marL="0" marR="0" rtl="0" algn="ctr">
              <a:spcBef>
                <a:spcPts val="0"/>
              </a:spcBef>
              <a:spcAft>
                <a:spcPts val="0"/>
              </a:spcAft>
              <a:buNone/>
            </a:pPr>
            <a:r>
              <a:t/>
            </a:r>
            <a:endParaRPr b="1" i="0" sz="2800" u="none" cap="none" strike="noStrike">
              <a:solidFill>
                <a:srgbClr val="595959"/>
              </a:solidFill>
              <a:latin typeface="Catamaran"/>
              <a:ea typeface="Catamaran"/>
              <a:cs typeface="Catamaran"/>
              <a:sym typeface="Catamaran"/>
            </a:endParaRPr>
          </a:p>
          <a:p>
            <a:pPr indent="0" lvl="0" marL="0" marR="0" rtl="0" algn="ctr">
              <a:spcBef>
                <a:spcPts val="0"/>
              </a:spcBef>
              <a:spcAft>
                <a:spcPts val="0"/>
              </a:spcAft>
              <a:buNone/>
            </a:pPr>
            <a:r>
              <a:rPr b="1" i="0" lang="en-US" sz="2800" u="none" cap="none" strike="noStrike">
                <a:solidFill>
                  <a:srgbClr val="595959"/>
                </a:solidFill>
                <a:latin typeface="Catamaran"/>
                <a:ea typeface="Catamaran"/>
                <a:cs typeface="Catamaran"/>
                <a:sym typeface="Catamaran"/>
              </a:rPr>
              <a:t>Matching shapes with </a:t>
            </a:r>
            <a:r>
              <a:rPr b="1" i="1" lang="en-US" sz="2800" u="none" cap="none" strike="noStrike">
                <a:solidFill>
                  <a:srgbClr val="DD5650"/>
                </a:solidFill>
                <a:latin typeface="Catamaran"/>
                <a:ea typeface="Catamaran"/>
                <a:cs typeface="Catamaran"/>
                <a:sym typeface="Catamaran"/>
              </a:rPr>
              <a:t>demotivating </a:t>
            </a:r>
            <a:r>
              <a:rPr b="1" i="0" lang="en-US" sz="2800" u="none" cap="none" strike="noStrike">
                <a:solidFill>
                  <a:srgbClr val="595959"/>
                </a:solidFill>
                <a:latin typeface="Catamaran"/>
                <a:ea typeface="Catamaran"/>
                <a:cs typeface="Catamaran"/>
                <a:sym typeface="Catamaran"/>
              </a:rPr>
              <a:t>descriptions.</a:t>
            </a:r>
            <a:endParaRPr/>
          </a:p>
          <a:p>
            <a:pPr indent="0" lvl="0" marL="0" marR="0" rtl="0" algn="ctr">
              <a:spcBef>
                <a:spcPts val="0"/>
              </a:spcBef>
              <a:spcAft>
                <a:spcPts val="0"/>
              </a:spcAft>
              <a:buNone/>
            </a:pPr>
            <a:r>
              <a:t/>
            </a:r>
            <a:endParaRPr b="1" sz="2800">
              <a:solidFill>
                <a:srgbClr val="595959"/>
              </a:solidFill>
              <a:latin typeface="Catamaran"/>
              <a:ea typeface="Catamaran"/>
              <a:cs typeface="Catamaran"/>
              <a:sym typeface="Catamaran"/>
            </a:endParaRPr>
          </a:p>
        </p:txBody>
      </p:sp>
      <p:pic>
        <p:nvPicPr>
          <p:cNvPr descr="A picture containing doll, toy, person&#10;&#10;Description automatically generated" id="509" name="Google Shape;509;p23"/>
          <p:cNvPicPr preferRelativeResize="0"/>
          <p:nvPr/>
        </p:nvPicPr>
        <p:blipFill rotWithShape="1">
          <a:blip r:embed="rId6">
            <a:alphaModFix/>
          </a:blip>
          <a:srcRect b="0" l="0" r="0" t="0"/>
          <a:stretch/>
        </p:blipFill>
        <p:spPr>
          <a:xfrm>
            <a:off x="-52983" y="1464773"/>
            <a:ext cx="3658111" cy="6773220"/>
          </a:xfrm>
          <a:prstGeom prst="rect">
            <a:avLst/>
          </a:prstGeom>
          <a:noFill/>
          <a:ln>
            <a:noFill/>
          </a:ln>
        </p:spPr>
      </p:pic>
      <p:pic>
        <p:nvPicPr>
          <p:cNvPr descr="Graphical user interface&#10;&#10;Description automatically generated" id="510" name="Google Shape;510;p23"/>
          <p:cNvPicPr preferRelativeResize="0"/>
          <p:nvPr/>
        </p:nvPicPr>
        <p:blipFill rotWithShape="1">
          <a:blip r:embed="rId7">
            <a:alphaModFix/>
          </a:blip>
          <a:srcRect b="0" l="0" r="0" t="0"/>
          <a:stretch/>
        </p:blipFill>
        <p:spPr>
          <a:xfrm>
            <a:off x="5581604" y="244881"/>
            <a:ext cx="4010585" cy="685896"/>
          </a:xfrm>
          <a:prstGeom prst="rect">
            <a:avLst/>
          </a:prstGeom>
          <a:noFill/>
          <a:ln>
            <a:noFill/>
          </a:ln>
        </p:spPr>
      </p:pic>
      <p:graphicFrame>
        <p:nvGraphicFramePr>
          <p:cNvPr id="511" name="Google Shape;511;p23"/>
          <p:cNvGraphicFramePr/>
          <p:nvPr/>
        </p:nvGraphicFramePr>
        <p:xfrm>
          <a:off x="8496929" y="5504292"/>
          <a:ext cx="2902171" cy="633991"/>
        </p:xfrm>
        <a:graphic>
          <a:graphicData uri="http://schemas.openxmlformats.org/presentationml/2006/ole">
            <mc:AlternateContent>
              <mc:Choice Requires="v">
                <p:oleObj r:id="rId8" imgH="633991" imgW="2902171" progId="Package" spid="_x0000_s1">
                  <p:embed/>
                </p:oleObj>
              </mc:Choice>
              <mc:Fallback>
                <p:oleObj r:id="rId9" imgH="633991" imgW="2902171" progId="Package">
                  <p:embed/>
                  <p:pic>
                    <p:nvPicPr>
                      <p:cNvPr id="511" name="Google Shape;511;p23"/>
                      <p:cNvPicPr preferRelativeResize="0"/>
                      <p:nvPr/>
                    </p:nvPicPr>
                    <p:blipFill rotWithShape="1">
                      <a:blip r:embed="rId10">
                        <a:alphaModFix/>
                      </a:blip>
                      <a:srcRect b="0" l="0" r="0" t="0"/>
                      <a:stretch/>
                    </p:blipFill>
                    <p:spPr>
                      <a:xfrm>
                        <a:off x="8496929" y="5504292"/>
                        <a:ext cx="2902171" cy="633991"/>
                      </a:xfrm>
                      <a:prstGeom prst="rect">
                        <a:avLst/>
                      </a:prstGeom>
                      <a:noFill/>
                      <a:ln>
                        <a:no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descr="Text, whiteboard&#10;&#10;Description automatically generated" id="517" name="Google Shape;517;p24"/>
          <p:cNvPicPr preferRelativeResize="0"/>
          <p:nvPr/>
        </p:nvPicPr>
        <p:blipFill rotWithShape="1">
          <a:blip r:embed="rId3">
            <a:alphaModFix/>
          </a:blip>
          <a:srcRect b="0" l="0" r="0" t="0"/>
          <a:stretch/>
        </p:blipFill>
        <p:spPr>
          <a:xfrm>
            <a:off x="3912" y="4284"/>
            <a:ext cx="12184175" cy="6849431"/>
          </a:xfrm>
          <a:prstGeom prst="rect">
            <a:avLst/>
          </a:prstGeom>
          <a:noFill/>
          <a:ln>
            <a:noFill/>
          </a:ln>
        </p:spPr>
      </p:pic>
      <p:pic>
        <p:nvPicPr>
          <p:cNvPr descr="Shape&#10;&#10;Description automatically generated" id="518" name="Google Shape;518;p24"/>
          <p:cNvPicPr preferRelativeResize="0"/>
          <p:nvPr/>
        </p:nvPicPr>
        <p:blipFill rotWithShape="1">
          <a:blip r:embed="rId4">
            <a:alphaModFix/>
          </a:blip>
          <a:srcRect b="0" l="0" r="0" t="0"/>
          <a:stretch/>
        </p:blipFill>
        <p:spPr>
          <a:xfrm>
            <a:off x="0" y="0"/>
            <a:ext cx="2955226" cy="6858000"/>
          </a:xfrm>
          <a:prstGeom prst="rect">
            <a:avLst/>
          </a:prstGeom>
          <a:noFill/>
          <a:ln>
            <a:noFill/>
          </a:ln>
        </p:spPr>
      </p:pic>
      <p:pic>
        <p:nvPicPr>
          <p:cNvPr descr="A picture containing doll, toy, person&#10;&#10;Description automatically generated" id="519" name="Google Shape;519;p24"/>
          <p:cNvPicPr preferRelativeResize="0"/>
          <p:nvPr/>
        </p:nvPicPr>
        <p:blipFill rotWithShape="1">
          <a:blip r:embed="rId5">
            <a:alphaModFix/>
          </a:blip>
          <a:srcRect b="0" l="0" r="0" t="0"/>
          <a:stretch/>
        </p:blipFill>
        <p:spPr>
          <a:xfrm>
            <a:off x="-52983" y="1464773"/>
            <a:ext cx="3658111" cy="6773220"/>
          </a:xfrm>
          <a:prstGeom prst="rect">
            <a:avLst/>
          </a:prstGeom>
          <a:noFill/>
          <a:ln>
            <a:noFill/>
          </a:ln>
        </p:spPr>
      </p:pic>
      <p:sp>
        <p:nvSpPr>
          <p:cNvPr id="520" name="Google Shape;520;p24"/>
          <p:cNvSpPr txBox="1"/>
          <p:nvPr/>
        </p:nvSpPr>
        <p:spPr>
          <a:xfrm>
            <a:off x="3638898" y="852288"/>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Anything too rigid, structured or routine</a:t>
            </a:r>
            <a:endParaRPr/>
          </a:p>
        </p:txBody>
      </p:sp>
      <p:sp>
        <p:nvSpPr>
          <p:cNvPr id="521" name="Google Shape;521;p24"/>
          <p:cNvSpPr txBox="1"/>
          <p:nvPr/>
        </p:nvSpPr>
        <p:spPr>
          <a:xfrm>
            <a:off x="3638898" y="1386727"/>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Conflict, lack of emotion</a:t>
            </a:r>
            <a:endParaRPr/>
          </a:p>
        </p:txBody>
      </p:sp>
      <p:sp>
        <p:nvSpPr>
          <p:cNvPr id="522" name="Google Shape;522;p24"/>
          <p:cNvSpPr txBox="1"/>
          <p:nvPr/>
        </p:nvSpPr>
        <p:spPr>
          <a:xfrm>
            <a:off x="3638898" y="1921166"/>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No advance notice, no agenda</a:t>
            </a:r>
            <a:endParaRPr/>
          </a:p>
        </p:txBody>
      </p:sp>
      <p:sp>
        <p:nvSpPr>
          <p:cNvPr id="523" name="Google Shape;523;p24"/>
          <p:cNvSpPr txBox="1"/>
          <p:nvPr/>
        </p:nvSpPr>
        <p:spPr>
          <a:xfrm>
            <a:off x="3638898" y="2455605"/>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Concern regarding what people think</a:t>
            </a:r>
            <a:endParaRPr/>
          </a:p>
        </p:txBody>
      </p:sp>
      <p:sp>
        <p:nvSpPr>
          <p:cNvPr id="524" name="Google Shape;524;p24"/>
          <p:cNvSpPr txBox="1"/>
          <p:nvPr/>
        </p:nvSpPr>
        <p:spPr>
          <a:xfrm>
            <a:off x="3638898" y="2990044"/>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Short-cuts that compromise quality</a:t>
            </a:r>
            <a:endParaRPr/>
          </a:p>
        </p:txBody>
      </p:sp>
      <p:sp>
        <p:nvSpPr>
          <p:cNvPr id="525" name="Google Shape;525;p24"/>
          <p:cNvSpPr txBox="1"/>
          <p:nvPr/>
        </p:nvSpPr>
        <p:spPr>
          <a:xfrm>
            <a:off x="3638898" y="3524483"/>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Lack of action, lack of control</a:t>
            </a:r>
            <a:endParaRPr/>
          </a:p>
        </p:txBody>
      </p:sp>
      <p:sp>
        <p:nvSpPr>
          <p:cNvPr id="526" name="Google Shape;526;p24"/>
          <p:cNvSpPr txBox="1"/>
          <p:nvPr/>
        </p:nvSpPr>
        <p:spPr>
          <a:xfrm>
            <a:off x="3638898" y="4058922"/>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Negativity, lack of emotion</a:t>
            </a:r>
            <a:endParaRPr/>
          </a:p>
        </p:txBody>
      </p:sp>
      <p:sp>
        <p:nvSpPr>
          <p:cNvPr id="527" name="Google Shape;527;p24"/>
          <p:cNvSpPr txBox="1"/>
          <p:nvPr/>
        </p:nvSpPr>
        <p:spPr>
          <a:xfrm>
            <a:off x="3638898" y="4593361"/>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Too many choices, too much information</a:t>
            </a:r>
            <a:endParaRPr/>
          </a:p>
        </p:txBody>
      </p:sp>
      <p:sp>
        <p:nvSpPr>
          <p:cNvPr id="528" name="Google Shape;528;p24"/>
          <p:cNvSpPr txBox="1"/>
          <p:nvPr/>
        </p:nvSpPr>
        <p:spPr>
          <a:xfrm>
            <a:off x="3638898" y="5127800"/>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Isolation</a:t>
            </a:r>
            <a:endParaRPr b="1" sz="1800">
              <a:solidFill>
                <a:schemeClr val="dk1"/>
              </a:solidFill>
              <a:latin typeface="Calibri"/>
              <a:ea typeface="Calibri"/>
              <a:cs typeface="Calibri"/>
              <a:sym typeface="Calibri"/>
            </a:endParaRPr>
          </a:p>
        </p:txBody>
      </p:sp>
      <p:sp>
        <p:nvSpPr>
          <p:cNvPr id="529" name="Google Shape;529;p24"/>
          <p:cNvSpPr txBox="1"/>
          <p:nvPr/>
        </p:nvSpPr>
        <p:spPr>
          <a:xfrm>
            <a:off x="3638898" y="5662239"/>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Lack of confidence</a:t>
            </a:r>
            <a:endParaRPr/>
          </a:p>
        </p:txBody>
      </p:sp>
      <p:grpSp>
        <p:nvGrpSpPr>
          <p:cNvPr id="530" name="Google Shape;530;p24"/>
          <p:cNvGrpSpPr/>
          <p:nvPr/>
        </p:nvGrpSpPr>
        <p:grpSpPr>
          <a:xfrm>
            <a:off x="8153597" y="3975220"/>
            <a:ext cx="3052216" cy="459342"/>
            <a:chOff x="8153597" y="4402192"/>
            <a:chExt cx="3052216" cy="459342"/>
          </a:xfrm>
        </p:grpSpPr>
        <p:sp>
          <p:nvSpPr>
            <p:cNvPr id="531" name="Google Shape;531;p24"/>
            <p:cNvSpPr/>
            <p:nvPr/>
          </p:nvSpPr>
          <p:spPr>
            <a:xfrm>
              <a:off x="8153597"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532" name="Google Shape;532;p24"/>
            <p:cNvPicPr preferRelativeResize="0"/>
            <p:nvPr/>
          </p:nvPicPr>
          <p:blipFill rotWithShape="1">
            <a:blip r:embed="rId6">
              <a:alphaModFix/>
            </a:blip>
            <a:srcRect b="0" l="0" r="0" t="0"/>
            <a:stretch/>
          </p:blipFill>
          <p:spPr>
            <a:xfrm>
              <a:off x="8243743" y="4469104"/>
              <a:ext cx="274320" cy="327660"/>
            </a:xfrm>
            <a:prstGeom prst="rect">
              <a:avLst/>
            </a:prstGeom>
            <a:noFill/>
            <a:ln>
              <a:noFill/>
            </a:ln>
          </p:spPr>
        </p:pic>
        <p:sp>
          <p:nvSpPr>
            <p:cNvPr id="533" name="Google Shape;533;p24"/>
            <p:cNvSpPr/>
            <p:nvPr/>
          </p:nvSpPr>
          <p:spPr>
            <a:xfrm>
              <a:off x="8757278"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4"/>
            <p:cNvSpPr/>
            <p:nvPr/>
          </p:nvSpPr>
          <p:spPr>
            <a:xfrm>
              <a:off x="9421919"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4"/>
            <p:cNvSpPr/>
            <p:nvPr/>
          </p:nvSpPr>
          <p:spPr>
            <a:xfrm>
              <a:off x="10088849" y="4402192"/>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4"/>
            <p:cNvSpPr/>
            <p:nvPr/>
          </p:nvSpPr>
          <p:spPr>
            <a:xfrm>
              <a:off x="10751201"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24"/>
            <p:cNvSpPr/>
            <p:nvPr/>
          </p:nvSpPr>
          <p:spPr>
            <a:xfrm>
              <a:off x="9512065" y="4495774"/>
              <a:ext cx="274320" cy="274320"/>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538" name="Google Shape;538;p24"/>
            <p:cNvPicPr preferRelativeResize="0"/>
            <p:nvPr/>
          </p:nvPicPr>
          <p:blipFill rotWithShape="1">
            <a:blip r:embed="rId7">
              <a:alphaModFix/>
            </a:blip>
            <a:srcRect b="0" l="0" r="0" t="0"/>
            <a:stretch/>
          </p:blipFill>
          <p:spPr>
            <a:xfrm>
              <a:off x="10178995" y="4489823"/>
              <a:ext cx="274320" cy="281939"/>
            </a:xfrm>
            <a:prstGeom prst="rect">
              <a:avLst/>
            </a:prstGeom>
            <a:noFill/>
            <a:ln>
              <a:noFill/>
            </a:ln>
          </p:spPr>
        </p:pic>
        <p:pic>
          <p:nvPicPr>
            <p:cNvPr descr="Icon&#10;&#10;Description automatically generated with medium confidence" id="539" name="Google Shape;539;p24"/>
            <p:cNvPicPr preferRelativeResize="0"/>
            <p:nvPr/>
          </p:nvPicPr>
          <p:blipFill rotWithShape="1">
            <a:blip r:embed="rId8">
              <a:alphaModFix/>
            </a:blip>
            <a:srcRect b="0" l="0" r="0" t="0"/>
            <a:stretch/>
          </p:blipFill>
          <p:spPr>
            <a:xfrm>
              <a:off x="8847424" y="4507203"/>
              <a:ext cx="274320" cy="251462"/>
            </a:xfrm>
            <a:prstGeom prst="rect">
              <a:avLst/>
            </a:prstGeom>
            <a:noFill/>
            <a:ln>
              <a:noFill/>
            </a:ln>
          </p:spPr>
        </p:pic>
        <p:pic>
          <p:nvPicPr>
            <p:cNvPr id="540" name="Google Shape;540;p24"/>
            <p:cNvPicPr preferRelativeResize="0"/>
            <p:nvPr/>
          </p:nvPicPr>
          <p:blipFill rotWithShape="1">
            <a:blip r:embed="rId9">
              <a:alphaModFix/>
            </a:blip>
            <a:srcRect b="0" l="0" r="0" t="0"/>
            <a:stretch/>
          </p:blipFill>
          <p:spPr>
            <a:xfrm>
              <a:off x="10897883" y="4465294"/>
              <a:ext cx="161248" cy="365760"/>
            </a:xfrm>
            <a:prstGeom prst="rect">
              <a:avLst/>
            </a:prstGeom>
            <a:noFill/>
            <a:ln>
              <a:noFill/>
            </a:ln>
          </p:spPr>
        </p:pic>
      </p:grpSp>
      <p:grpSp>
        <p:nvGrpSpPr>
          <p:cNvPr id="541" name="Google Shape;541;p24"/>
          <p:cNvGrpSpPr/>
          <p:nvPr/>
        </p:nvGrpSpPr>
        <p:grpSpPr>
          <a:xfrm>
            <a:off x="8153597" y="3441485"/>
            <a:ext cx="3052216" cy="459342"/>
            <a:chOff x="8153597" y="4402192"/>
            <a:chExt cx="3052216" cy="459342"/>
          </a:xfrm>
        </p:grpSpPr>
        <p:sp>
          <p:nvSpPr>
            <p:cNvPr id="542" name="Google Shape;542;p24"/>
            <p:cNvSpPr/>
            <p:nvPr/>
          </p:nvSpPr>
          <p:spPr>
            <a:xfrm>
              <a:off x="8153597"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543" name="Google Shape;543;p24"/>
            <p:cNvPicPr preferRelativeResize="0"/>
            <p:nvPr/>
          </p:nvPicPr>
          <p:blipFill rotWithShape="1">
            <a:blip r:embed="rId6">
              <a:alphaModFix/>
            </a:blip>
            <a:srcRect b="0" l="0" r="0" t="0"/>
            <a:stretch/>
          </p:blipFill>
          <p:spPr>
            <a:xfrm>
              <a:off x="8243743" y="4469104"/>
              <a:ext cx="274320" cy="327660"/>
            </a:xfrm>
            <a:prstGeom prst="rect">
              <a:avLst/>
            </a:prstGeom>
            <a:noFill/>
            <a:ln>
              <a:noFill/>
            </a:ln>
          </p:spPr>
        </p:pic>
        <p:sp>
          <p:nvSpPr>
            <p:cNvPr id="544" name="Google Shape;544;p24"/>
            <p:cNvSpPr/>
            <p:nvPr/>
          </p:nvSpPr>
          <p:spPr>
            <a:xfrm>
              <a:off x="8757278"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4"/>
            <p:cNvSpPr/>
            <p:nvPr/>
          </p:nvSpPr>
          <p:spPr>
            <a:xfrm>
              <a:off x="9421919"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0088849" y="4402192"/>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0751201"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9512065" y="4495774"/>
              <a:ext cx="274320" cy="274320"/>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549" name="Google Shape;549;p24"/>
            <p:cNvPicPr preferRelativeResize="0"/>
            <p:nvPr/>
          </p:nvPicPr>
          <p:blipFill rotWithShape="1">
            <a:blip r:embed="rId7">
              <a:alphaModFix/>
            </a:blip>
            <a:srcRect b="0" l="0" r="0" t="0"/>
            <a:stretch/>
          </p:blipFill>
          <p:spPr>
            <a:xfrm>
              <a:off x="10178995" y="4489823"/>
              <a:ext cx="274320" cy="281939"/>
            </a:xfrm>
            <a:prstGeom prst="rect">
              <a:avLst/>
            </a:prstGeom>
            <a:noFill/>
            <a:ln>
              <a:noFill/>
            </a:ln>
          </p:spPr>
        </p:pic>
        <p:pic>
          <p:nvPicPr>
            <p:cNvPr descr="Icon&#10;&#10;Description automatically generated with medium confidence" id="550" name="Google Shape;550;p24"/>
            <p:cNvPicPr preferRelativeResize="0"/>
            <p:nvPr/>
          </p:nvPicPr>
          <p:blipFill rotWithShape="1">
            <a:blip r:embed="rId8">
              <a:alphaModFix/>
            </a:blip>
            <a:srcRect b="0" l="0" r="0" t="0"/>
            <a:stretch/>
          </p:blipFill>
          <p:spPr>
            <a:xfrm>
              <a:off x="8847424" y="4507203"/>
              <a:ext cx="274320" cy="251462"/>
            </a:xfrm>
            <a:prstGeom prst="rect">
              <a:avLst/>
            </a:prstGeom>
            <a:noFill/>
            <a:ln>
              <a:noFill/>
            </a:ln>
          </p:spPr>
        </p:pic>
        <p:pic>
          <p:nvPicPr>
            <p:cNvPr id="551" name="Google Shape;551;p24"/>
            <p:cNvPicPr preferRelativeResize="0"/>
            <p:nvPr/>
          </p:nvPicPr>
          <p:blipFill rotWithShape="1">
            <a:blip r:embed="rId9">
              <a:alphaModFix/>
            </a:blip>
            <a:srcRect b="0" l="0" r="0" t="0"/>
            <a:stretch/>
          </p:blipFill>
          <p:spPr>
            <a:xfrm>
              <a:off x="10897883" y="4465294"/>
              <a:ext cx="161248" cy="365760"/>
            </a:xfrm>
            <a:prstGeom prst="rect">
              <a:avLst/>
            </a:prstGeom>
            <a:noFill/>
            <a:ln>
              <a:noFill/>
            </a:ln>
          </p:spPr>
        </p:pic>
      </p:grpSp>
      <p:grpSp>
        <p:nvGrpSpPr>
          <p:cNvPr id="552" name="Google Shape;552;p24"/>
          <p:cNvGrpSpPr/>
          <p:nvPr/>
        </p:nvGrpSpPr>
        <p:grpSpPr>
          <a:xfrm>
            <a:off x="8153597" y="2938230"/>
            <a:ext cx="3052216" cy="459342"/>
            <a:chOff x="8153597" y="4402192"/>
            <a:chExt cx="3052216" cy="459342"/>
          </a:xfrm>
        </p:grpSpPr>
        <p:sp>
          <p:nvSpPr>
            <p:cNvPr id="553" name="Google Shape;553;p24"/>
            <p:cNvSpPr/>
            <p:nvPr/>
          </p:nvSpPr>
          <p:spPr>
            <a:xfrm>
              <a:off x="8153597"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554" name="Google Shape;554;p24"/>
            <p:cNvPicPr preferRelativeResize="0"/>
            <p:nvPr/>
          </p:nvPicPr>
          <p:blipFill rotWithShape="1">
            <a:blip r:embed="rId6">
              <a:alphaModFix/>
            </a:blip>
            <a:srcRect b="0" l="0" r="0" t="0"/>
            <a:stretch/>
          </p:blipFill>
          <p:spPr>
            <a:xfrm>
              <a:off x="8243743" y="4469104"/>
              <a:ext cx="274320" cy="327660"/>
            </a:xfrm>
            <a:prstGeom prst="rect">
              <a:avLst/>
            </a:prstGeom>
            <a:noFill/>
            <a:ln>
              <a:noFill/>
            </a:ln>
          </p:spPr>
        </p:pic>
        <p:sp>
          <p:nvSpPr>
            <p:cNvPr id="555" name="Google Shape;555;p24"/>
            <p:cNvSpPr/>
            <p:nvPr/>
          </p:nvSpPr>
          <p:spPr>
            <a:xfrm>
              <a:off x="8757278"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9421919"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0088849" y="4402192"/>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0751201"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9512065" y="4495774"/>
              <a:ext cx="274320" cy="274320"/>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560" name="Google Shape;560;p24"/>
            <p:cNvPicPr preferRelativeResize="0"/>
            <p:nvPr/>
          </p:nvPicPr>
          <p:blipFill rotWithShape="1">
            <a:blip r:embed="rId7">
              <a:alphaModFix/>
            </a:blip>
            <a:srcRect b="0" l="0" r="0" t="0"/>
            <a:stretch/>
          </p:blipFill>
          <p:spPr>
            <a:xfrm>
              <a:off x="10178995" y="4489823"/>
              <a:ext cx="274320" cy="281939"/>
            </a:xfrm>
            <a:prstGeom prst="rect">
              <a:avLst/>
            </a:prstGeom>
            <a:noFill/>
            <a:ln>
              <a:noFill/>
            </a:ln>
          </p:spPr>
        </p:pic>
        <p:pic>
          <p:nvPicPr>
            <p:cNvPr descr="Icon&#10;&#10;Description automatically generated with medium confidence" id="561" name="Google Shape;561;p24"/>
            <p:cNvPicPr preferRelativeResize="0"/>
            <p:nvPr/>
          </p:nvPicPr>
          <p:blipFill rotWithShape="1">
            <a:blip r:embed="rId8">
              <a:alphaModFix/>
            </a:blip>
            <a:srcRect b="0" l="0" r="0" t="0"/>
            <a:stretch/>
          </p:blipFill>
          <p:spPr>
            <a:xfrm>
              <a:off x="8847424" y="4507203"/>
              <a:ext cx="274320" cy="251462"/>
            </a:xfrm>
            <a:prstGeom prst="rect">
              <a:avLst/>
            </a:prstGeom>
            <a:noFill/>
            <a:ln>
              <a:noFill/>
            </a:ln>
          </p:spPr>
        </p:pic>
        <p:pic>
          <p:nvPicPr>
            <p:cNvPr id="562" name="Google Shape;562;p24"/>
            <p:cNvPicPr preferRelativeResize="0"/>
            <p:nvPr/>
          </p:nvPicPr>
          <p:blipFill rotWithShape="1">
            <a:blip r:embed="rId9">
              <a:alphaModFix/>
            </a:blip>
            <a:srcRect b="0" l="0" r="0" t="0"/>
            <a:stretch/>
          </p:blipFill>
          <p:spPr>
            <a:xfrm>
              <a:off x="10897883" y="4465294"/>
              <a:ext cx="161248" cy="365760"/>
            </a:xfrm>
            <a:prstGeom prst="rect">
              <a:avLst/>
            </a:prstGeom>
            <a:noFill/>
            <a:ln>
              <a:noFill/>
            </a:ln>
          </p:spPr>
        </p:pic>
      </p:grpSp>
      <p:grpSp>
        <p:nvGrpSpPr>
          <p:cNvPr id="563" name="Google Shape;563;p24"/>
          <p:cNvGrpSpPr/>
          <p:nvPr/>
        </p:nvGrpSpPr>
        <p:grpSpPr>
          <a:xfrm>
            <a:off x="8153597" y="2404495"/>
            <a:ext cx="3052216" cy="459342"/>
            <a:chOff x="8153597" y="4402192"/>
            <a:chExt cx="3052216" cy="459342"/>
          </a:xfrm>
        </p:grpSpPr>
        <p:sp>
          <p:nvSpPr>
            <p:cNvPr id="564" name="Google Shape;564;p24"/>
            <p:cNvSpPr/>
            <p:nvPr/>
          </p:nvSpPr>
          <p:spPr>
            <a:xfrm>
              <a:off x="8153597"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565" name="Google Shape;565;p24"/>
            <p:cNvPicPr preferRelativeResize="0"/>
            <p:nvPr/>
          </p:nvPicPr>
          <p:blipFill rotWithShape="1">
            <a:blip r:embed="rId6">
              <a:alphaModFix/>
            </a:blip>
            <a:srcRect b="0" l="0" r="0" t="0"/>
            <a:stretch/>
          </p:blipFill>
          <p:spPr>
            <a:xfrm>
              <a:off x="8243743" y="4469104"/>
              <a:ext cx="274320" cy="327660"/>
            </a:xfrm>
            <a:prstGeom prst="rect">
              <a:avLst/>
            </a:prstGeom>
            <a:noFill/>
            <a:ln>
              <a:noFill/>
            </a:ln>
          </p:spPr>
        </p:pic>
        <p:sp>
          <p:nvSpPr>
            <p:cNvPr id="566" name="Google Shape;566;p24"/>
            <p:cNvSpPr/>
            <p:nvPr/>
          </p:nvSpPr>
          <p:spPr>
            <a:xfrm>
              <a:off x="8757278"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4"/>
            <p:cNvSpPr/>
            <p:nvPr/>
          </p:nvSpPr>
          <p:spPr>
            <a:xfrm>
              <a:off x="9421919"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4"/>
            <p:cNvSpPr/>
            <p:nvPr/>
          </p:nvSpPr>
          <p:spPr>
            <a:xfrm>
              <a:off x="10088849" y="4402192"/>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4"/>
            <p:cNvSpPr/>
            <p:nvPr/>
          </p:nvSpPr>
          <p:spPr>
            <a:xfrm>
              <a:off x="10751201"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p:nvPr/>
          </p:nvSpPr>
          <p:spPr>
            <a:xfrm>
              <a:off x="9512065" y="4495774"/>
              <a:ext cx="274320" cy="274320"/>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571" name="Google Shape;571;p24"/>
            <p:cNvPicPr preferRelativeResize="0"/>
            <p:nvPr/>
          </p:nvPicPr>
          <p:blipFill rotWithShape="1">
            <a:blip r:embed="rId7">
              <a:alphaModFix/>
            </a:blip>
            <a:srcRect b="0" l="0" r="0" t="0"/>
            <a:stretch/>
          </p:blipFill>
          <p:spPr>
            <a:xfrm>
              <a:off x="10178995" y="4489823"/>
              <a:ext cx="274320" cy="281939"/>
            </a:xfrm>
            <a:prstGeom prst="rect">
              <a:avLst/>
            </a:prstGeom>
            <a:noFill/>
            <a:ln>
              <a:noFill/>
            </a:ln>
          </p:spPr>
        </p:pic>
        <p:pic>
          <p:nvPicPr>
            <p:cNvPr descr="Icon&#10;&#10;Description automatically generated with medium confidence" id="572" name="Google Shape;572;p24"/>
            <p:cNvPicPr preferRelativeResize="0"/>
            <p:nvPr/>
          </p:nvPicPr>
          <p:blipFill rotWithShape="1">
            <a:blip r:embed="rId8">
              <a:alphaModFix/>
            </a:blip>
            <a:srcRect b="0" l="0" r="0" t="0"/>
            <a:stretch/>
          </p:blipFill>
          <p:spPr>
            <a:xfrm>
              <a:off x="8847424" y="4507203"/>
              <a:ext cx="274320" cy="251462"/>
            </a:xfrm>
            <a:prstGeom prst="rect">
              <a:avLst/>
            </a:prstGeom>
            <a:noFill/>
            <a:ln>
              <a:noFill/>
            </a:ln>
          </p:spPr>
        </p:pic>
        <p:pic>
          <p:nvPicPr>
            <p:cNvPr id="573" name="Google Shape;573;p24"/>
            <p:cNvPicPr preferRelativeResize="0"/>
            <p:nvPr/>
          </p:nvPicPr>
          <p:blipFill rotWithShape="1">
            <a:blip r:embed="rId9">
              <a:alphaModFix/>
            </a:blip>
            <a:srcRect b="0" l="0" r="0" t="0"/>
            <a:stretch/>
          </p:blipFill>
          <p:spPr>
            <a:xfrm>
              <a:off x="10897883" y="4465294"/>
              <a:ext cx="161248" cy="365760"/>
            </a:xfrm>
            <a:prstGeom prst="rect">
              <a:avLst/>
            </a:prstGeom>
            <a:noFill/>
            <a:ln>
              <a:noFill/>
            </a:ln>
          </p:spPr>
        </p:pic>
      </p:grpSp>
      <p:grpSp>
        <p:nvGrpSpPr>
          <p:cNvPr id="574" name="Google Shape;574;p24"/>
          <p:cNvGrpSpPr/>
          <p:nvPr/>
        </p:nvGrpSpPr>
        <p:grpSpPr>
          <a:xfrm>
            <a:off x="8153597" y="1870760"/>
            <a:ext cx="3052216" cy="459342"/>
            <a:chOff x="8153597" y="4402192"/>
            <a:chExt cx="3052216" cy="459342"/>
          </a:xfrm>
        </p:grpSpPr>
        <p:sp>
          <p:nvSpPr>
            <p:cNvPr id="575" name="Google Shape;575;p24"/>
            <p:cNvSpPr/>
            <p:nvPr/>
          </p:nvSpPr>
          <p:spPr>
            <a:xfrm>
              <a:off x="8153597"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576" name="Google Shape;576;p24"/>
            <p:cNvPicPr preferRelativeResize="0"/>
            <p:nvPr/>
          </p:nvPicPr>
          <p:blipFill rotWithShape="1">
            <a:blip r:embed="rId6">
              <a:alphaModFix/>
            </a:blip>
            <a:srcRect b="0" l="0" r="0" t="0"/>
            <a:stretch/>
          </p:blipFill>
          <p:spPr>
            <a:xfrm>
              <a:off x="8243743" y="4469104"/>
              <a:ext cx="274320" cy="327660"/>
            </a:xfrm>
            <a:prstGeom prst="rect">
              <a:avLst/>
            </a:prstGeom>
            <a:noFill/>
            <a:ln>
              <a:noFill/>
            </a:ln>
          </p:spPr>
        </p:pic>
        <p:sp>
          <p:nvSpPr>
            <p:cNvPr id="577" name="Google Shape;577;p24"/>
            <p:cNvSpPr/>
            <p:nvPr/>
          </p:nvSpPr>
          <p:spPr>
            <a:xfrm>
              <a:off x="8757278"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4"/>
            <p:cNvSpPr/>
            <p:nvPr/>
          </p:nvSpPr>
          <p:spPr>
            <a:xfrm>
              <a:off x="9421919"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24"/>
            <p:cNvSpPr/>
            <p:nvPr/>
          </p:nvSpPr>
          <p:spPr>
            <a:xfrm>
              <a:off x="10088849" y="4402192"/>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24"/>
            <p:cNvSpPr/>
            <p:nvPr/>
          </p:nvSpPr>
          <p:spPr>
            <a:xfrm>
              <a:off x="10751201"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24"/>
            <p:cNvSpPr/>
            <p:nvPr/>
          </p:nvSpPr>
          <p:spPr>
            <a:xfrm>
              <a:off x="9512065" y="4495774"/>
              <a:ext cx="274320" cy="274320"/>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582" name="Google Shape;582;p24"/>
            <p:cNvPicPr preferRelativeResize="0"/>
            <p:nvPr/>
          </p:nvPicPr>
          <p:blipFill rotWithShape="1">
            <a:blip r:embed="rId7">
              <a:alphaModFix/>
            </a:blip>
            <a:srcRect b="0" l="0" r="0" t="0"/>
            <a:stretch/>
          </p:blipFill>
          <p:spPr>
            <a:xfrm>
              <a:off x="10178995" y="4489823"/>
              <a:ext cx="274320" cy="281939"/>
            </a:xfrm>
            <a:prstGeom prst="rect">
              <a:avLst/>
            </a:prstGeom>
            <a:noFill/>
            <a:ln>
              <a:noFill/>
            </a:ln>
          </p:spPr>
        </p:pic>
        <p:pic>
          <p:nvPicPr>
            <p:cNvPr descr="Icon&#10;&#10;Description automatically generated with medium confidence" id="583" name="Google Shape;583;p24"/>
            <p:cNvPicPr preferRelativeResize="0"/>
            <p:nvPr/>
          </p:nvPicPr>
          <p:blipFill rotWithShape="1">
            <a:blip r:embed="rId8">
              <a:alphaModFix/>
            </a:blip>
            <a:srcRect b="0" l="0" r="0" t="0"/>
            <a:stretch/>
          </p:blipFill>
          <p:spPr>
            <a:xfrm>
              <a:off x="8847424" y="4507203"/>
              <a:ext cx="274320" cy="251462"/>
            </a:xfrm>
            <a:prstGeom prst="rect">
              <a:avLst/>
            </a:prstGeom>
            <a:noFill/>
            <a:ln>
              <a:noFill/>
            </a:ln>
          </p:spPr>
        </p:pic>
        <p:pic>
          <p:nvPicPr>
            <p:cNvPr id="584" name="Google Shape;584;p24"/>
            <p:cNvPicPr preferRelativeResize="0"/>
            <p:nvPr/>
          </p:nvPicPr>
          <p:blipFill rotWithShape="1">
            <a:blip r:embed="rId9">
              <a:alphaModFix/>
            </a:blip>
            <a:srcRect b="0" l="0" r="0" t="0"/>
            <a:stretch/>
          </p:blipFill>
          <p:spPr>
            <a:xfrm>
              <a:off x="10897883" y="4465294"/>
              <a:ext cx="161248" cy="365760"/>
            </a:xfrm>
            <a:prstGeom prst="rect">
              <a:avLst/>
            </a:prstGeom>
            <a:noFill/>
            <a:ln>
              <a:noFill/>
            </a:ln>
          </p:spPr>
        </p:pic>
      </p:grpSp>
      <p:grpSp>
        <p:nvGrpSpPr>
          <p:cNvPr id="585" name="Google Shape;585;p24"/>
          <p:cNvGrpSpPr/>
          <p:nvPr/>
        </p:nvGrpSpPr>
        <p:grpSpPr>
          <a:xfrm>
            <a:off x="8153597" y="1337025"/>
            <a:ext cx="3052216" cy="459342"/>
            <a:chOff x="8153597" y="4402192"/>
            <a:chExt cx="3052216" cy="459342"/>
          </a:xfrm>
        </p:grpSpPr>
        <p:sp>
          <p:nvSpPr>
            <p:cNvPr id="586" name="Google Shape;586;p24"/>
            <p:cNvSpPr/>
            <p:nvPr/>
          </p:nvSpPr>
          <p:spPr>
            <a:xfrm>
              <a:off x="8153597"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587" name="Google Shape;587;p24"/>
            <p:cNvPicPr preferRelativeResize="0"/>
            <p:nvPr/>
          </p:nvPicPr>
          <p:blipFill rotWithShape="1">
            <a:blip r:embed="rId6">
              <a:alphaModFix/>
            </a:blip>
            <a:srcRect b="0" l="0" r="0" t="0"/>
            <a:stretch/>
          </p:blipFill>
          <p:spPr>
            <a:xfrm>
              <a:off x="8243743" y="4469104"/>
              <a:ext cx="274320" cy="327660"/>
            </a:xfrm>
            <a:prstGeom prst="rect">
              <a:avLst/>
            </a:prstGeom>
            <a:noFill/>
            <a:ln>
              <a:noFill/>
            </a:ln>
          </p:spPr>
        </p:pic>
        <p:sp>
          <p:nvSpPr>
            <p:cNvPr id="588" name="Google Shape;588;p24"/>
            <p:cNvSpPr/>
            <p:nvPr/>
          </p:nvSpPr>
          <p:spPr>
            <a:xfrm>
              <a:off x="8757278"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4"/>
            <p:cNvSpPr/>
            <p:nvPr/>
          </p:nvSpPr>
          <p:spPr>
            <a:xfrm>
              <a:off x="9421919"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4"/>
            <p:cNvSpPr/>
            <p:nvPr/>
          </p:nvSpPr>
          <p:spPr>
            <a:xfrm>
              <a:off x="10088849" y="4402192"/>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4"/>
            <p:cNvSpPr/>
            <p:nvPr/>
          </p:nvSpPr>
          <p:spPr>
            <a:xfrm>
              <a:off x="10751201"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4"/>
            <p:cNvSpPr/>
            <p:nvPr/>
          </p:nvSpPr>
          <p:spPr>
            <a:xfrm>
              <a:off x="9512065" y="4495774"/>
              <a:ext cx="274320" cy="274320"/>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593" name="Google Shape;593;p24"/>
            <p:cNvPicPr preferRelativeResize="0"/>
            <p:nvPr/>
          </p:nvPicPr>
          <p:blipFill rotWithShape="1">
            <a:blip r:embed="rId7">
              <a:alphaModFix/>
            </a:blip>
            <a:srcRect b="0" l="0" r="0" t="0"/>
            <a:stretch/>
          </p:blipFill>
          <p:spPr>
            <a:xfrm>
              <a:off x="10178995" y="4489823"/>
              <a:ext cx="274320" cy="281939"/>
            </a:xfrm>
            <a:prstGeom prst="rect">
              <a:avLst/>
            </a:prstGeom>
            <a:noFill/>
            <a:ln>
              <a:noFill/>
            </a:ln>
          </p:spPr>
        </p:pic>
        <p:pic>
          <p:nvPicPr>
            <p:cNvPr descr="Icon&#10;&#10;Description automatically generated with medium confidence" id="594" name="Google Shape;594;p24"/>
            <p:cNvPicPr preferRelativeResize="0"/>
            <p:nvPr/>
          </p:nvPicPr>
          <p:blipFill rotWithShape="1">
            <a:blip r:embed="rId8">
              <a:alphaModFix/>
            </a:blip>
            <a:srcRect b="0" l="0" r="0" t="0"/>
            <a:stretch/>
          </p:blipFill>
          <p:spPr>
            <a:xfrm>
              <a:off x="8847424" y="4507203"/>
              <a:ext cx="274320" cy="251462"/>
            </a:xfrm>
            <a:prstGeom prst="rect">
              <a:avLst/>
            </a:prstGeom>
            <a:noFill/>
            <a:ln>
              <a:noFill/>
            </a:ln>
          </p:spPr>
        </p:pic>
        <p:pic>
          <p:nvPicPr>
            <p:cNvPr id="595" name="Google Shape;595;p24"/>
            <p:cNvPicPr preferRelativeResize="0"/>
            <p:nvPr/>
          </p:nvPicPr>
          <p:blipFill rotWithShape="1">
            <a:blip r:embed="rId9">
              <a:alphaModFix/>
            </a:blip>
            <a:srcRect b="0" l="0" r="0" t="0"/>
            <a:stretch/>
          </p:blipFill>
          <p:spPr>
            <a:xfrm>
              <a:off x="10897883" y="4465294"/>
              <a:ext cx="161248" cy="365760"/>
            </a:xfrm>
            <a:prstGeom prst="rect">
              <a:avLst/>
            </a:prstGeom>
            <a:noFill/>
            <a:ln>
              <a:noFill/>
            </a:ln>
          </p:spPr>
        </p:pic>
      </p:grpSp>
      <p:grpSp>
        <p:nvGrpSpPr>
          <p:cNvPr id="596" name="Google Shape;596;p24"/>
          <p:cNvGrpSpPr/>
          <p:nvPr/>
        </p:nvGrpSpPr>
        <p:grpSpPr>
          <a:xfrm>
            <a:off x="8153597" y="833770"/>
            <a:ext cx="3052216" cy="459342"/>
            <a:chOff x="8153597" y="4402192"/>
            <a:chExt cx="3052216" cy="459342"/>
          </a:xfrm>
        </p:grpSpPr>
        <p:sp>
          <p:nvSpPr>
            <p:cNvPr id="597" name="Google Shape;597;p24"/>
            <p:cNvSpPr/>
            <p:nvPr/>
          </p:nvSpPr>
          <p:spPr>
            <a:xfrm>
              <a:off x="8153597"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598" name="Google Shape;598;p24"/>
            <p:cNvPicPr preferRelativeResize="0"/>
            <p:nvPr/>
          </p:nvPicPr>
          <p:blipFill rotWithShape="1">
            <a:blip r:embed="rId6">
              <a:alphaModFix/>
            </a:blip>
            <a:srcRect b="0" l="0" r="0" t="0"/>
            <a:stretch/>
          </p:blipFill>
          <p:spPr>
            <a:xfrm>
              <a:off x="8243743" y="4469104"/>
              <a:ext cx="274320" cy="327660"/>
            </a:xfrm>
            <a:prstGeom prst="rect">
              <a:avLst/>
            </a:prstGeom>
            <a:noFill/>
            <a:ln>
              <a:noFill/>
            </a:ln>
          </p:spPr>
        </p:pic>
        <p:sp>
          <p:nvSpPr>
            <p:cNvPr id="599" name="Google Shape;599;p24"/>
            <p:cNvSpPr/>
            <p:nvPr/>
          </p:nvSpPr>
          <p:spPr>
            <a:xfrm>
              <a:off x="8757278"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4"/>
            <p:cNvSpPr/>
            <p:nvPr/>
          </p:nvSpPr>
          <p:spPr>
            <a:xfrm>
              <a:off x="9421919"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4"/>
            <p:cNvSpPr/>
            <p:nvPr/>
          </p:nvSpPr>
          <p:spPr>
            <a:xfrm>
              <a:off x="10088849" y="4402192"/>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4"/>
            <p:cNvSpPr/>
            <p:nvPr/>
          </p:nvSpPr>
          <p:spPr>
            <a:xfrm>
              <a:off x="10751201"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4"/>
            <p:cNvSpPr/>
            <p:nvPr/>
          </p:nvSpPr>
          <p:spPr>
            <a:xfrm>
              <a:off x="9512065" y="4495774"/>
              <a:ext cx="274320" cy="274320"/>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604" name="Google Shape;604;p24"/>
            <p:cNvPicPr preferRelativeResize="0"/>
            <p:nvPr/>
          </p:nvPicPr>
          <p:blipFill rotWithShape="1">
            <a:blip r:embed="rId7">
              <a:alphaModFix/>
            </a:blip>
            <a:srcRect b="0" l="0" r="0" t="0"/>
            <a:stretch/>
          </p:blipFill>
          <p:spPr>
            <a:xfrm>
              <a:off x="10178995" y="4489823"/>
              <a:ext cx="274320" cy="281939"/>
            </a:xfrm>
            <a:prstGeom prst="rect">
              <a:avLst/>
            </a:prstGeom>
            <a:noFill/>
            <a:ln>
              <a:noFill/>
            </a:ln>
          </p:spPr>
        </p:pic>
        <p:pic>
          <p:nvPicPr>
            <p:cNvPr descr="Icon&#10;&#10;Description automatically generated with medium confidence" id="605" name="Google Shape;605;p24"/>
            <p:cNvPicPr preferRelativeResize="0"/>
            <p:nvPr/>
          </p:nvPicPr>
          <p:blipFill rotWithShape="1">
            <a:blip r:embed="rId8">
              <a:alphaModFix/>
            </a:blip>
            <a:srcRect b="0" l="0" r="0" t="0"/>
            <a:stretch/>
          </p:blipFill>
          <p:spPr>
            <a:xfrm>
              <a:off x="8847424" y="4507203"/>
              <a:ext cx="274320" cy="251462"/>
            </a:xfrm>
            <a:prstGeom prst="rect">
              <a:avLst/>
            </a:prstGeom>
            <a:noFill/>
            <a:ln>
              <a:noFill/>
            </a:ln>
          </p:spPr>
        </p:pic>
        <p:pic>
          <p:nvPicPr>
            <p:cNvPr id="606" name="Google Shape;606;p24"/>
            <p:cNvPicPr preferRelativeResize="0"/>
            <p:nvPr/>
          </p:nvPicPr>
          <p:blipFill rotWithShape="1">
            <a:blip r:embed="rId9">
              <a:alphaModFix/>
            </a:blip>
            <a:srcRect b="0" l="0" r="0" t="0"/>
            <a:stretch/>
          </p:blipFill>
          <p:spPr>
            <a:xfrm>
              <a:off x="10897883" y="4465294"/>
              <a:ext cx="161248" cy="365760"/>
            </a:xfrm>
            <a:prstGeom prst="rect">
              <a:avLst/>
            </a:prstGeom>
            <a:noFill/>
            <a:ln>
              <a:noFill/>
            </a:ln>
          </p:spPr>
        </p:pic>
      </p:grpSp>
      <p:grpSp>
        <p:nvGrpSpPr>
          <p:cNvPr id="607" name="Google Shape;607;p24"/>
          <p:cNvGrpSpPr/>
          <p:nvPr/>
        </p:nvGrpSpPr>
        <p:grpSpPr>
          <a:xfrm>
            <a:off x="8153597" y="4478475"/>
            <a:ext cx="3052216" cy="459342"/>
            <a:chOff x="8153597" y="4402192"/>
            <a:chExt cx="3052216" cy="459342"/>
          </a:xfrm>
        </p:grpSpPr>
        <p:sp>
          <p:nvSpPr>
            <p:cNvPr id="608" name="Google Shape;608;p24"/>
            <p:cNvSpPr/>
            <p:nvPr/>
          </p:nvSpPr>
          <p:spPr>
            <a:xfrm>
              <a:off x="8153597"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609" name="Google Shape;609;p24"/>
            <p:cNvPicPr preferRelativeResize="0"/>
            <p:nvPr/>
          </p:nvPicPr>
          <p:blipFill rotWithShape="1">
            <a:blip r:embed="rId6">
              <a:alphaModFix/>
            </a:blip>
            <a:srcRect b="0" l="0" r="0" t="0"/>
            <a:stretch/>
          </p:blipFill>
          <p:spPr>
            <a:xfrm>
              <a:off x="8243743" y="4469104"/>
              <a:ext cx="274320" cy="327660"/>
            </a:xfrm>
            <a:prstGeom prst="rect">
              <a:avLst/>
            </a:prstGeom>
            <a:noFill/>
            <a:ln>
              <a:noFill/>
            </a:ln>
          </p:spPr>
        </p:pic>
        <p:sp>
          <p:nvSpPr>
            <p:cNvPr id="610" name="Google Shape;610;p24"/>
            <p:cNvSpPr/>
            <p:nvPr/>
          </p:nvSpPr>
          <p:spPr>
            <a:xfrm>
              <a:off x="8757278"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4"/>
            <p:cNvSpPr/>
            <p:nvPr/>
          </p:nvSpPr>
          <p:spPr>
            <a:xfrm>
              <a:off x="9421919"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4"/>
            <p:cNvSpPr/>
            <p:nvPr/>
          </p:nvSpPr>
          <p:spPr>
            <a:xfrm>
              <a:off x="10088849" y="4402192"/>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4"/>
            <p:cNvSpPr/>
            <p:nvPr/>
          </p:nvSpPr>
          <p:spPr>
            <a:xfrm>
              <a:off x="10751201"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4"/>
            <p:cNvSpPr/>
            <p:nvPr/>
          </p:nvSpPr>
          <p:spPr>
            <a:xfrm>
              <a:off x="9512065" y="4495774"/>
              <a:ext cx="274320" cy="274320"/>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615" name="Google Shape;615;p24"/>
            <p:cNvPicPr preferRelativeResize="0"/>
            <p:nvPr/>
          </p:nvPicPr>
          <p:blipFill rotWithShape="1">
            <a:blip r:embed="rId7">
              <a:alphaModFix/>
            </a:blip>
            <a:srcRect b="0" l="0" r="0" t="0"/>
            <a:stretch/>
          </p:blipFill>
          <p:spPr>
            <a:xfrm>
              <a:off x="10178995" y="4489823"/>
              <a:ext cx="274320" cy="281939"/>
            </a:xfrm>
            <a:prstGeom prst="rect">
              <a:avLst/>
            </a:prstGeom>
            <a:noFill/>
            <a:ln>
              <a:noFill/>
            </a:ln>
          </p:spPr>
        </p:pic>
        <p:pic>
          <p:nvPicPr>
            <p:cNvPr descr="Icon&#10;&#10;Description automatically generated with medium confidence" id="616" name="Google Shape;616;p24"/>
            <p:cNvPicPr preferRelativeResize="0"/>
            <p:nvPr/>
          </p:nvPicPr>
          <p:blipFill rotWithShape="1">
            <a:blip r:embed="rId8">
              <a:alphaModFix/>
            </a:blip>
            <a:srcRect b="0" l="0" r="0" t="0"/>
            <a:stretch/>
          </p:blipFill>
          <p:spPr>
            <a:xfrm>
              <a:off x="8847424" y="4507203"/>
              <a:ext cx="274320" cy="251462"/>
            </a:xfrm>
            <a:prstGeom prst="rect">
              <a:avLst/>
            </a:prstGeom>
            <a:noFill/>
            <a:ln>
              <a:noFill/>
            </a:ln>
          </p:spPr>
        </p:pic>
        <p:pic>
          <p:nvPicPr>
            <p:cNvPr id="617" name="Google Shape;617;p24"/>
            <p:cNvPicPr preferRelativeResize="0"/>
            <p:nvPr/>
          </p:nvPicPr>
          <p:blipFill rotWithShape="1">
            <a:blip r:embed="rId9">
              <a:alphaModFix/>
            </a:blip>
            <a:srcRect b="0" l="0" r="0" t="0"/>
            <a:stretch/>
          </p:blipFill>
          <p:spPr>
            <a:xfrm>
              <a:off x="10897883" y="4465294"/>
              <a:ext cx="161248" cy="365760"/>
            </a:xfrm>
            <a:prstGeom prst="rect">
              <a:avLst/>
            </a:prstGeom>
            <a:noFill/>
            <a:ln>
              <a:noFill/>
            </a:ln>
          </p:spPr>
        </p:pic>
      </p:grpSp>
      <p:grpSp>
        <p:nvGrpSpPr>
          <p:cNvPr id="618" name="Google Shape;618;p24"/>
          <p:cNvGrpSpPr/>
          <p:nvPr/>
        </p:nvGrpSpPr>
        <p:grpSpPr>
          <a:xfrm>
            <a:off x="8153597" y="5012207"/>
            <a:ext cx="3052216" cy="459342"/>
            <a:chOff x="8153597" y="4402192"/>
            <a:chExt cx="3052216" cy="459342"/>
          </a:xfrm>
        </p:grpSpPr>
        <p:sp>
          <p:nvSpPr>
            <p:cNvPr id="619" name="Google Shape;619;p24"/>
            <p:cNvSpPr/>
            <p:nvPr/>
          </p:nvSpPr>
          <p:spPr>
            <a:xfrm>
              <a:off x="8153597"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620" name="Google Shape;620;p24"/>
            <p:cNvPicPr preferRelativeResize="0"/>
            <p:nvPr/>
          </p:nvPicPr>
          <p:blipFill rotWithShape="1">
            <a:blip r:embed="rId6">
              <a:alphaModFix/>
            </a:blip>
            <a:srcRect b="0" l="0" r="0" t="0"/>
            <a:stretch/>
          </p:blipFill>
          <p:spPr>
            <a:xfrm>
              <a:off x="8243743" y="4469104"/>
              <a:ext cx="274320" cy="327660"/>
            </a:xfrm>
            <a:prstGeom prst="rect">
              <a:avLst/>
            </a:prstGeom>
            <a:noFill/>
            <a:ln>
              <a:noFill/>
            </a:ln>
          </p:spPr>
        </p:pic>
        <p:sp>
          <p:nvSpPr>
            <p:cNvPr id="621" name="Google Shape;621;p24"/>
            <p:cNvSpPr/>
            <p:nvPr/>
          </p:nvSpPr>
          <p:spPr>
            <a:xfrm>
              <a:off x="8757278"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24"/>
            <p:cNvSpPr/>
            <p:nvPr/>
          </p:nvSpPr>
          <p:spPr>
            <a:xfrm>
              <a:off x="9421919"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3" name="Google Shape;623;p24"/>
            <p:cNvSpPr/>
            <p:nvPr/>
          </p:nvSpPr>
          <p:spPr>
            <a:xfrm>
              <a:off x="10088849" y="4402192"/>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4" name="Google Shape;624;p24"/>
            <p:cNvSpPr/>
            <p:nvPr/>
          </p:nvSpPr>
          <p:spPr>
            <a:xfrm>
              <a:off x="10751201"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p24"/>
            <p:cNvSpPr/>
            <p:nvPr/>
          </p:nvSpPr>
          <p:spPr>
            <a:xfrm>
              <a:off x="9512065" y="4495774"/>
              <a:ext cx="274320" cy="274320"/>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626" name="Google Shape;626;p24"/>
            <p:cNvPicPr preferRelativeResize="0"/>
            <p:nvPr/>
          </p:nvPicPr>
          <p:blipFill rotWithShape="1">
            <a:blip r:embed="rId7">
              <a:alphaModFix/>
            </a:blip>
            <a:srcRect b="0" l="0" r="0" t="0"/>
            <a:stretch/>
          </p:blipFill>
          <p:spPr>
            <a:xfrm>
              <a:off x="10178995" y="4489823"/>
              <a:ext cx="274320" cy="281939"/>
            </a:xfrm>
            <a:prstGeom prst="rect">
              <a:avLst/>
            </a:prstGeom>
            <a:noFill/>
            <a:ln>
              <a:noFill/>
            </a:ln>
          </p:spPr>
        </p:pic>
        <p:pic>
          <p:nvPicPr>
            <p:cNvPr descr="Icon&#10;&#10;Description automatically generated with medium confidence" id="627" name="Google Shape;627;p24"/>
            <p:cNvPicPr preferRelativeResize="0"/>
            <p:nvPr/>
          </p:nvPicPr>
          <p:blipFill rotWithShape="1">
            <a:blip r:embed="rId8">
              <a:alphaModFix/>
            </a:blip>
            <a:srcRect b="0" l="0" r="0" t="0"/>
            <a:stretch/>
          </p:blipFill>
          <p:spPr>
            <a:xfrm>
              <a:off x="8847424" y="4507203"/>
              <a:ext cx="274320" cy="251462"/>
            </a:xfrm>
            <a:prstGeom prst="rect">
              <a:avLst/>
            </a:prstGeom>
            <a:noFill/>
            <a:ln>
              <a:noFill/>
            </a:ln>
          </p:spPr>
        </p:pic>
        <p:pic>
          <p:nvPicPr>
            <p:cNvPr id="628" name="Google Shape;628;p24"/>
            <p:cNvPicPr preferRelativeResize="0"/>
            <p:nvPr/>
          </p:nvPicPr>
          <p:blipFill rotWithShape="1">
            <a:blip r:embed="rId9">
              <a:alphaModFix/>
            </a:blip>
            <a:srcRect b="0" l="0" r="0" t="0"/>
            <a:stretch/>
          </p:blipFill>
          <p:spPr>
            <a:xfrm>
              <a:off x="10897883" y="4465294"/>
              <a:ext cx="161248" cy="365760"/>
            </a:xfrm>
            <a:prstGeom prst="rect">
              <a:avLst/>
            </a:prstGeom>
            <a:noFill/>
            <a:ln>
              <a:noFill/>
            </a:ln>
          </p:spPr>
        </p:pic>
      </p:grpSp>
      <p:grpSp>
        <p:nvGrpSpPr>
          <p:cNvPr id="629" name="Google Shape;629;p24"/>
          <p:cNvGrpSpPr/>
          <p:nvPr/>
        </p:nvGrpSpPr>
        <p:grpSpPr>
          <a:xfrm>
            <a:off x="8153597" y="5572229"/>
            <a:ext cx="3052216" cy="459342"/>
            <a:chOff x="8153597" y="4402192"/>
            <a:chExt cx="3052216" cy="459342"/>
          </a:xfrm>
        </p:grpSpPr>
        <p:sp>
          <p:nvSpPr>
            <p:cNvPr id="630" name="Google Shape;630;p24"/>
            <p:cNvSpPr/>
            <p:nvPr/>
          </p:nvSpPr>
          <p:spPr>
            <a:xfrm>
              <a:off x="8153597"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631" name="Google Shape;631;p24"/>
            <p:cNvPicPr preferRelativeResize="0"/>
            <p:nvPr/>
          </p:nvPicPr>
          <p:blipFill rotWithShape="1">
            <a:blip r:embed="rId6">
              <a:alphaModFix/>
            </a:blip>
            <a:srcRect b="0" l="0" r="0" t="0"/>
            <a:stretch/>
          </p:blipFill>
          <p:spPr>
            <a:xfrm>
              <a:off x="8243743" y="4469104"/>
              <a:ext cx="274320" cy="327660"/>
            </a:xfrm>
            <a:prstGeom prst="rect">
              <a:avLst/>
            </a:prstGeom>
            <a:noFill/>
            <a:ln>
              <a:noFill/>
            </a:ln>
          </p:spPr>
        </p:pic>
        <p:sp>
          <p:nvSpPr>
            <p:cNvPr id="632" name="Google Shape;632;p24"/>
            <p:cNvSpPr/>
            <p:nvPr/>
          </p:nvSpPr>
          <p:spPr>
            <a:xfrm>
              <a:off x="8757278"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3" name="Google Shape;633;p24"/>
            <p:cNvSpPr/>
            <p:nvPr/>
          </p:nvSpPr>
          <p:spPr>
            <a:xfrm>
              <a:off x="9421919"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4" name="Google Shape;634;p24"/>
            <p:cNvSpPr/>
            <p:nvPr/>
          </p:nvSpPr>
          <p:spPr>
            <a:xfrm>
              <a:off x="10088849" y="4402192"/>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24"/>
            <p:cNvSpPr/>
            <p:nvPr/>
          </p:nvSpPr>
          <p:spPr>
            <a:xfrm>
              <a:off x="10751201" y="4404334"/>
              <a:ext cx="454612" cy="457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6" name="Google Shape;636;p24"/>
            <p:cNvSpPr/>
            <p:nvPr/>
          </p:nvSpPr>
          <p:spPr>
            <a:xfrm>
              <a:off x="9512065" y="4495774"/>
              <a:ext cx="274320" cy="274320"/>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637" name="Google Shape;637;p24"/>
            <p:cNvPicPr preferRelativeResize="0"/>
            <p:nvPr/>
          </p:nvPicPr>
          <p:blipFill rotWithShape="1">
            <a:blip r:embed="rId7">
              <a:alphaModFix/>
            </a:blip>
            <a:srcRect b="0" l="0" r="0" t="0"/>
            <a:stretch/>
          </p:blipFill>
          <p:spPr>
            <a:xfrm>
              <a:off x="10178995" y="4489823"/>
              <a:ext cx="274320" cy="281939"/>
            </a:xfrm>
            <a:prstGeom prst="rect">
              <a:avLst/>
            </a:prstGeom>
            <a:noFill/>
            <a:ln>
              <a:noFill/>
            </a:ln>
          </p:spPr>
        </p:pic>
        <p:pic>
          <p:nvPicPr>
            <p:cNvPr descr="Icon&#10;&#10;Description automatically generated with medium confidence" id="638" name="Google Shape;638;p24"/>
            <p:cNvPicPr preferRelativeResize="0"/>
            <p:nvPr/>
          </p:nvPicPr>
          <p:blipFill rotWithShape="1">
            <a:blip r:embed="rId8">
              <a:alphaModFix/>
            </a:blip>
            <a:srcRect b="0" l="0" r="0" t="0"/>
            <a:stretch/>
          </p:blipFill>
          <p:spPr>
            <a:xfrm>
              <a:off x="8847424" y="4507203"/>
              <a:ext cx="274320" cy="251462"/>
            </a:xfrm>
            <a:prstGeom prst="rect">
              <a:avLst/>
            </a:prstGeom>
            <a:noFill/>
            <a:ln>
              <a:noFill/>
            </a:ln>
          </p:spPr>
        </p:pic>
        <p:pic>
          <p:nvPicPr>
            <p:cNvPr id="639" name="Google Shape;639;p24"/>
            <p:cNvPicPr preferRelativeResize="0"/>
            <p:nvPr/>
          </p:nvPicPr>
          <p:blipFill rotWithShape="1">
            <a:blip r:embed="rId9">
              <a:alphaModFix/>
            </a:blip>
            <a:srcRect b="0" l="0" r="0" t="0"/>
            <a:stretch/>
          </p:blipFill>
          <p:spPr>
            <a:xfrm>
              <a:off x="10897883" y="4465294"/>
              <a:ext cx="161248" cy="365760"/>
            </a:xfrm>
            <a:prstGeom prst="rect">
              <a:avLst/>
            </a:prstGeom>
            <a:noFill/>
            <a:ln>
              <a:noFill/>
            </a:ln>
          </p:spPr>
        </p:pic>
      </p:grpSp>
      <p:pic>
        <p:nvPicPr>
          <p:cNvPr descr="Graphical user interface&#10;&#10;Description automatically generated" id="640" name="Google Shape;640;p24"/>
          <p:cNvPicPr preferRelativeResize="0"/>
          <p:nvPr/>
        </p:nvPicPr>
        <p:blipFill rotWithShape="1">
          <a:blip r:embed="rId10">
            <a:alphaModFix/>
          </a:blip>
          <a:srcRect b="0" l="0" r="0" t="0"/>
          <a:stretch/>
        </p:blipFill>
        <p:spPr>
          <a:xfrm>
            <a:off x="5581604" y="244881"/>
            <a:ext cx="4010585" cy="68589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pic>
        <p:nvPicPr>
          <p:cNvPr descr="Text, whiteboard&#10;&#10;Description automatically generated" id="646" name="Google Shape;646;p25"/>
          <p:cNvPicPr preferRelativeResize="0"/>
          <p:nvPr/>
        </p:nvPicPr>
        <p:blipFill rotWithShape="1">
          <a:blip r:embed="rId3">
            <a:alphaModFix/>
          </a:blip>
          <a:srcRect b="0" l="0" r="0" t="0"/>
          <a:stretch/>
        </p:blipFill>
        <p:spPr>
          <a:xfrm>
            <a:off x="3912" y="4284"/>
            <a:ext cx="12184175" cy="6849431"/>
          </a:xfrm>
          <a:prstGeom prst="rect">
            <a:avLst/>
          </a:prstGeom>
          <a:noFill/>
          <a:ln>
            <a:noFill/>
          </a:ln>
        </p:spPr>
      </p:pic>
      <p:pic>
        <p:nvPicPr>
          <p:cNvPr descr="Shape&#10;&#10;Description automatically generated" id="647" name="Google Shape;647;p25"/>
          <p:cNvPicPr preferRelativeResize="0"/>
          <p:nvPr/>
        </p:nvPicPr>
        <p:blipFill rotWithShape="1">
          <a:blip r:embed="rId4">
            <a:alphaModFix/>
          </a:blip>
          <a:srcRect b="0" l="0" r="0" t="0"/>
          <a:stretch/>
        </p:blipFill>
        <p:spPr>
          <a:xfrm>
            <a:off x="0" y="0"/>
            <a:ext cx="2955226" cy="6858000"/>
          </a:xfrm>
          <a:prstGeom prst="rect">
            <a:avLst/>
          </a:prstGeom>
          <a:noFill/>
          <a:ln>
            <a:noFill/>
          </a:ln>
        </p:spPr>
      </p:pic>
      <p:pic>
        <p:nvPicPr>
          <p:cNvPr descr="A picture containing doll, toy, person&#10;&#10;Description automatically generated" id="648" name="Google Shape;648;p25"/>
          <p:cNvPicPr preferRelativeResize="0"/>
          <p:nvPr/>
        </p:nvPicPr>
        <p:blipFill rotWithShape="1">
          <a:blip r:embed="rId5">
            <a:alphaModFix/>
          </a:blip>
          <a:srcRect b="0" l="0" r="0" t="0"/>
          <a:stretch/>
        </p:blipFill>
        <p:spPr>
          <a:xfrm>
            <a:off x="-52983" y="1464773"/>
            <a:ext cx="3658111" cy="6773220"/>
          </a:xfrm>
          <a:prstGeom prst="rect">
            <a:avLst/>
          </a:prstGeom>
          <a:noFill/>
          <a:ln>
            <a:noFill/>
          </a:ln>
        </p:spPr>
      </p:pic>
      <p:pic>
        <p:nvPicPr>
          <p:cNvPr descr="Graphical user interface&#10;&#10;Description automatically generated" id="649" name="Google Shape;649;p25"/>
          <p:cNvPicPr preferRelativeResize="0"/>
          <p:nvPr/>
        </p:nvPicPr>
        <p:blipFill rotWithShape="1">
          <a:blip r:embed="rId6">
            <a:alphaModFix/>
          </a:blip>
          <a:srcRect b="0" l="0" r="0" t="0"/>
          <a:stretch/>
        </p:blipFill>
        <p:spPr>
          <a:xfrm>
            <a:off x="5581604" y="244881"/>
            <a:ext cx="4010585" cy="685896"/>
          </a:xfrm>
          <a:prstGeom prst="rect">
            <a:avLst/>
          </a:prstGeom>
          <a:noFill/>
          <a:ln>
            <a:noFill/>
          </a:ln>
        </p:spPr>
      </p:pic>
      <p:sp>
        <p:nvSpPr>
          <p:cNvPr id="650" name="Google Shape;650;p25"/>
          <p:cNvSpPr txBox="1"/>
          <p:nvPr/>
        </p:nvSpPr>
        <p:spPr>
          <a:xfrm>
            <a:off x="8643156" y="852288"/>
            <a:ext cx="1066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DD5650"/>
                </a:solidFill>
                <a:latin typeface="Catamaran"/>
                <a:ea typeface="Catamaran"/>
                <a:cs typeface="Catamaran"/>
                <a:sym typeface="Catamaran"/>
              </a:rPr>
              <a:t>Squiggle</a:t>
            </a:r>
            <a:endParaRPr/>
          </a:p>
        </p:txBody>
      </p:sp>
      <p:sp>
        <p:nvSpPr>
          <p:cNvPr id="651" name="Google Shape;651;p25"/>
          <p:cNvSpPr txBox="1"/>
          <p:nvPr/>
        </p:nvSpPr>
        <p:spPr>
          <a:xfrm>
            <a:off x="8643156" y="1393864"/>
            <a:ext cx="7425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DD5650"/>
                </a:solidFill>
                <a:latin typeface="Catamaran"/>
                <a:ea typeface="Catamaran"/>
                <a:cs typeface="Catamaran"/>
                <a:sym typeface="Catamaran"/>
              </a:rPr>
              <a:t>Circle</a:t>
            </a:r>
            <a:endParaRPr/>
          </a:p>
        </p:txBody>
      </p:sp>
      <p:sp>
        <p:nvSpPr>
          <p:cNvPr id="652" name="Google Shape;652;p25"/>
          <p:cNvSpPr txBox="1"/>
          <p:nvPr/>
        </p:nvSpPr>
        <p:spPr>
          <a:xfrm>
            <a:off x="8643156" y="1935440"/>
            <a:ext cx="5790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DD5650"/>
                </a:solidFill>
                <a:latin typeface="Catamaran"/>
                <a:ea typeface="Catamaran"/>
                <a:cs typeface="Catamaran"/>
                <a:sym typeface="Catamaran"/>
              </a:rPr>
              <a:t>Box</a:t>
            </a:r>
            <a:endParaRPr/>
          </a:p>
        </p:txBody>
      </p:sp>
      <p:sp>
        <p:nvSpPr>
          <p:cNvPr id="653" name="Google Shape;653;p25"/>
          <p:cNvSpPr txBox="1"/>
          <p:nvPr/>
        </p:nvSpPr>
        <p:spPr>
          <a:xfrm>
            <a:off x="8643156" y="2477016"/>
            <a:ext cx="12009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DD5650"/>
                </a:solidFill>
                <a:latin typeface="Catamaran"/>
                <a:ea typeface="Catamaran"/>
                <a:cs typeface="Catamaran"/>
                <a:sym typeface="Catamaran"/>
              </a:rPr>
              <a:t>Rectangle</a:t>
            </a:r>
            <a:endParaRPr/>
          </a:p>
        </p:txBody>
      </p:sp>
      <p:sp>
        <p:nvSpPr>
          <p:cNvPr id="654" name="Google Shape;654;p25"/>
          <p:cNvSpPr txBox="1"/>
          <p:nvPr/>
        </p:nvSpPr>
        <p:spPr>
          <a:xfrm>
            <a:off x="8643156" y="3018592"/>
            <a:ext cx="5790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DD5650"/>
                </a:solidFill>
                <a:latin typeface="Catamaran"/>
                <a:ea typeface="Catamaran"/>
                <a:cs typeface="Catamaran"/>
                <a:sym typeface="Catamaran"/>
              </a:rPr>
              <a:t>Box</a:t>
            </a:r>
            <a:endParaRPr/>
          </a:p>
        </p:txBody>
      </p:sp>
      <p:sp>
        <p:nvSpPr>
          <p:cNvPr id="655" name="Google Shape;655;p25"/>
          <p:cNvSpPr txBox="1"/>
          <p:nvPr/>
        </p:nvSpPr>
        <p:spPr>
          <a:xfrm>
            <a:off x="8643156" y="3560168"/>
            <a:ext cx="10182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DD5650"/>
                </a:solidFill>
                <a:latin typeface="Catamaran"/>
                <a:ea typeface="Catamaran"/>
                <a:cs typeface="Catamaran"/>
                <a:sym typeface="Catamaran"/>
              </a:rPr>
              <a:t>Triangle</a:t>
            </a:r>
            <a:endParaRPr/>
          </a:p>
        </p:txBody>
      </p:sp>
      <p:sp>
        <p:nvSpPr>
          <p:cNvPr id="656" name="Google Shape;656;p25"/>
          <p:cNvSpPr txBox="1"/>
          <p:nvPr/>
        </p:nvSpPr>
        <p:spPr>
          <a:xfrm>
            <a:off x="8643156" y="4101744"/>
            <a:ext cx="10663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DD5650"/>
                </a:solidFill>
                <a:latin typeface="Catamaran"/>
                <a:ea typeface="Catamaran"/>
                <a:cs typeface="Catamaran"/>
                <a:sym typeface="Catamaran"/>
              </a:rPr>
              <a:t>Squiggle</a:t>
            </a:r>
            <a:endParaRPr/>
          </a:p>
        </p:txBody>
      </p:sp>
      <p:sp>
        <p:nvSpPr>
          <p:cNvPr id="657" name="Google Shape;657;p25"/>
          <p:cNvSpPr txBox="1"/>
          <p:nvPr/>
        </p:nvSpPr>
        <p:spPr>
          <a:xfrm>
            <a:off x="8643156" y="4643320"/>
            <a:ext cx="12009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DD5650"/>
                </a:solidFill>
                <a:latin typeface="Catamaran"/>
                <a:ea typeface="Catamaran"/>
                <a:cs typeface="Catamaran"/>
                <a:sym typeface="Catamaran"/>
              </a:rPr>
              <a:t>Rectangle</a:t>
            </a:r>
            <a:endParaRPr/>
          </a:p>
        </p:txBody>
      </p:sp>
      <p:sp>
        <p:nvSpPr>
          <p:cNvPr id="658" name="Google Shape;658;p25"/>
          <p:cNvSpPr txBox="1"/>
          <p:nvPr/>
        </p:nvSpPr>
        <p:spPr>
          <a:xfrm>
            <a:off x="8643156" y="5184896"/>
            <a:ext cx="7425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DD5650"/>
                </a:solidFill>
                <a:latin typeface="Catamaran"/>
                <a:ea typeface="Catamaran"/>
                <a:cs typeface="Catamaran"/>
                <a:sym typeface="Catamaran"/>
              </a:rPr>
              <a:t>Circle</a:t>
            </a:r>
            <a:endParaRPr/>
          </a:p>
        </p:txBody>
      </p:sp>
      <p:sp>
        <p:nvSpPr>
          <p:cNvPr id="659" name="Google Shape;659;p25"/>
          <p:cNvSpPr txBox="1"/>
          <p:nvPr/>
        </p:nvSpPr>
        <p:spPr>
          <a:xfrm>
            <a:off x="8643156" y="5726469"/>
            <a:ext cx="10182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DD5650"/>
                </a:solidFill>
                <a:latin typeface="Catamaran"/>
                <a:ea typeface="Catamaran"/>
                <a:cs typeface="Catamaran"/>
                <a:sym typeface="Catamaran"/>
              </a:rPr>
              <a:t>Triangle</a:t>
            </a:r>
            <a:endParaRPr/>
          </a:p>
        </p:txBody>
      </p:sp>
      <p:sp>
        <p:nvSpPr>
          <p:cNvPr id="660" name="Google Shape;660;p25"/>
          <p:cNvSpPr txBox="1"/>
          <p:nvPr/>
        </p:nvSpPr>
        <p:spPr>
          <a:xfrm>
            <a:off x="3638898" y="852288"/>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Anything too rigid, structured or routine</a:t>
            </a:r>
            <a:endParaRPr/>
          </a:p>
        </p:txBody>
      </p:sp>
      <p:sp>
        <p:nvSpPr>
          <p:cNvPr id="661" name="Google Shape;661;p25"/>
          <p:cNvSpPr txBox="1"/>
          <p:nvPr/>
        </p:nvSpPr>
        <p:spPr>
          <a:xfrm>
            <a:off x="3638898" y="1386727"/>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Conflict, lack of emotion</a:t>
            </a:r>
            <a:endParaRPr/>
          </a:p>
        </p:txBody>
      </p:sp>
      <p:sp>
        <p:nvSpPr>
          <p:cNvPr id="662" name="Google Shape;662;p25"/>
          <p:cNvSpPr txBox="1"/>
          <p:nvPr/>
        </p:nvSpPr>
        <p:spPr>
          <a:xfrm>
            <a:off x="3638898" y="1921166"/>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No advance notice, no agenda</a:t>
            </a:r>
            <a:endParaRPr/>
          </a:p>
        </p:txBody>
      </p:sp>
      <p:sp>
        <p:nvSpPr>
          <p:cNvPr id="663" name="Google Shape;663;p25"/>
          <p:cNvSpPr txBox="1"/>
          <p:nvPr/>
        </p:nvSpPr>
        <p:spPr>
          <a:xfrm>
            <a:off x="3638898" y="2455605"/>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Concern regarding what people think</a:t>
            </a:r>
            <a:endParaRPr/>
          </a:p>
        </p:txBody>
      </p:sp>
      <p:sp>
        <p:nvSpPr>
          <p:cNvPr id="664" name="Google Shape;664;p25"/>
          <p:cNvSpPr txBox="1"/>
          <p:nvPr/>
        </p:nvSpPr>
        <p:spPr>
          <a:xfrm>
            <a:off x="3638898" y="2990044"/>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Short-cuts that compromise quality</a:t>
            </a:r>
            <a:endParaRPr/>
          </a:p>
        </p:txBody>
      </p:sp>
      <p:sp>
        <p:nvSpPr>
          <p:cNvPr id="665" name="Google Shape;665;p25"/>
          <p:cNvSpPr txBox="1"/>
          <p:nvPr/>
        </p:nvSpPr>
        <p:spPr>
          <a:xfrm>
            <a:off x="3638898" y="3524483"/>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Lack of action, lack of control</a:t>
            </a:r>
            <a:endParaRPr/>
          </a:p>
        </p:txBody>
      </p:sp>
      <p:sp>
        <p:nvSpPr>
          <p:cNvPr id="666" name="Google Shape;666;p25"/>
          <p:cNvSpPr txBox="1"/>
          <p:nvPr/>
        </p:nvSpPr>
        <p:spPr>
          <a:xfrm>
            <a:off x="3638898" y="4058922"/>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Negativity, lack of emotion</a:t>
            </a:r>
            <a:endParaRPr/>
          </a:p>
        </p:txBody>
      </p:sp>
      <p:sp>
        <p:nvSpPr>
          <p:cNvPr id="667" name="Google Shape;667;p25"/>
          <p:cNvSpPr txBox="1"/>
          <p:nvPr/>
        </p:nvSpPr>
        <p:spPr>
          <a:xfrm>
            <a:off x="3638898" y="4593361"/>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Too many choices, too much information</a:t>
            </a:r>
            <a:endParaRPr/>
          </a:p>
        </p:txBody>
      </p:sp>
      <p:sp>
        <p:nvSpPr>
          <p:cNvPr id="668" name="Google Shape;668;p25"/>
          <p:cNvSpPr txBox="1"/>
          <p:nvPr/>
        </p:nvSpPr>
        <p:spPr>
          <a:xfrm>
            <a:off x="3638898" y="5127800"/>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Isolation</a:t>
            </a:r>
            <a:endParaRPr b="1" sz="1800">
              <a:solidFill>
                <a:schemeClr val="dk1"/>
              </a:solidFill>
              <a:latin typeface="Calibri"/>
              <a:ea typeface="Calibri"/>
              <a:cs typeface="Calibri"/>
              <a:sym typeface="Calibri"/>
            </a:endParaRPr>
          </a:p>
        </p:txBody>
      </p:sp>
      <p:sp>
        <p:nvSpPr>
          <p:cNvPr id="669" name="Google Shape;669;p25"/>
          <p:cNvSpPr txBox="1"/>
          <p:nvPr/>
        </p:nvSpPr>
        <p:spPr>
          <a:xfrm>
            <a:off x="3638898" y="5662239"/>
            <a:ext cx="43205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595959"/>
                </a:solidFill>
                <a:latin typeface="Catamaran"/>
                <a:ea typeface="Catamaran"/>
                <a:cs typeface="Catamaran"/>
                <a:sym typeface="Catamaran"/>
              </a:rPr>
              <a:t>Lack of confidence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grpSp>
        <p:nvGrpSpPr>
          <p:cNvPr id="675" name="Google Shape;675;p26"/>
          <p:cNvGrpSpPr/>
          <p:nvPr/>
        </p:nvGrpSpPr>
        <p:grpSpPr>
          <a:xfrm>
            <a:off x="-823450" y="485737"/>
            <a:ext cx="5700400" cy="1152686"/>
            <a:chOff x="3243973" y="485737"/>
            <a:chExt cx="5700400" cy="1152686"/>
          </a:xfrm>
        </p:grpSpPr>
        <p:pic>
          <p:nvPicPr>
            <p:cNvPr descr="Rectangle&#10;&#10;Description automatically generated" id="676" name="Google Shape;676;p26"/>
            <p:cNvPicPr preferRelativeResize="0"/>
            <p:nvPr/>
          </p:nvPicPr>
          <p:blipFill rotWithShape="1">
            <a:blip r:embed="rId3">
              <a:alphaModFix/>
            </a:blip>
            <a:srcRect b="0" l="0" r="0" t="0"/>
            <a:stretch/>
          </p:blipFill>
          <p:spPr>
            <a:xfrm>
              <a:off x="3247628" y="485737"/>
              <a:ext cx="5696745" cy="1152686"/>
            </a:xfrm>
            <a:prstGeom prst="rect">
              <a:avLst/>
            </a:prstGeom>
            <a:noFill/>
            <a:ln>
              <a:noFill/>
            </a:ln>
          </p:spPr>
        </p:pic>
        <p:sp>
          <p:nvSpPr>
            <p:cNvPr id="677" name="Google Shape;677;p26"/>
            <p:cNvSpPr/>
            <p:nvPr/>
          </p:nvSpPr>
          <p:spPr>
            <a:xfrm>
              <a:off x="3243973" y="495116"/>
              <a:ext cx="5623560" cy="1000291"/>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8" name="Google Shape;678;p26"/>
          <p:cNvSpPr/>
          <p:nvPr/>
        </p:nvSpPr>
        <p:spPr>
          <a:xfrm rot="5400000">
            <a:off x="4739790" y="2069878"/>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26"/>
          <p:cNvSpPr/>
          <p:nvPr/>
        </p:nvSpPr>
        <p:spPr>
          <a:xfrm rot="5400000">
            <a:off x="4739790" y="2622830"/>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p26"/>
          <p:cNvSpPr/>
          <p:nvPr/>
        </p:nvSpPr>
        <p:spPr>
          <a:xfrm rot="5400000">
            <a:off x="4739790" y="3175782"/>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26"/>
          <p:cNvSpPr/>
          <p:nvPr/>
        </p:nvSpPr>
        <p:spPr>
          <a:xfrm rot="5400000">
            <a:off x="4739790" y="3728734"/>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26"/>
          <p:cNvSpPr/>
          <p:nvPr/>
        </p:nvSpPr>
        <p:spPr>
          <a:xfrm>
            <a:off x="5077415" y="199292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awareness</a:t>
            </a:r>
            <a:endParaRPr/>
          </a:p>
        </p:txBody>
      </p:sp>
      <p:sp>
        <p:nvSpPr>
          <p:cNvPr id="683" name="Google Shape;683;p26"/>
          <p:cNvSpPr/>
          <p:nvPr/>
        </p:nvSpPr>
        <p:spPr>
          <a:xfrm>
            <a:off x="5077415" y="2548162"/>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knowledge</a:t>
            </a:r>
            <a:endParaRPr/>
          </a:p>
        </p:txBody>
      </p:sp>
      <p:sp>
        <p:nvSpPr>
          <p:cNvPr id="684" name="Google Shape;684;p26"/>
          <p:cNvSpPr/>
          <p:nvPr/>
        </p:nvSpPr>
        <p:spPr>
          <a:xfrm>
            <a:off x="5077415" y="3091856"/>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skill</a:t>
            </a:r>
            <a:endParaRPr/>
          </a:p>
        </p:txBody>
      </p:sp>
      <p:sp>
        <p:nvSpPr>
          <p:cNvPr id="685" name="Google Shape;685;p26"/>
          <p:cNvSpPr/>
          <p:nvPr/>
        </p:nvSpPr>
        <p:spPr>
          <a:xfrm>
            <a:off x="5077415" y="3647091"/>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genuine desire</a:t>
            </a:r>
            <a:endParaRPr/>
          </a:p>
        </p:txBody>
      </p:sp>
      <p:sp>
        <p:nvSpPr>
          <p:cNvPr id="686" name="Google Shape;686;p26"/>
          <p:cNvSpPr/>
          <p:nvPr/>
        </p:nvSpPr>
        <p:spPr>
          <a:xfrm>
            <a:off x="4687312" y="4323276"/>
            <a:ext cx="5834461" cy="86177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You have the power to motivate when you take time to be aware, and you are….</a:t>
            </a:r>
            <a:endParaRPr/>
          </a:p>
        </p:txBody>
      </p:sp>
      <p:sp>
        <p:nvSpPr>
          <p:cNvPr id="687" name="Google Shape;687;p26"/>
          <p:cNvSpPr/>
          <p:nvPr/>
        </p:nvSpPr>
        <p:spPr>
          <a:xfrm>
            <a:off x="370505" y="71038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200">
                <a:solidFill>
                  <a:srgbClr val="595959"/>
                </a:solidFill>
                <a:latin typeface="Questrial"/>
                <a:ea typeface="Questrial"/>
                <a:cs typeface="Questrial"/>
                <a:sym typeface="Questrial"/>
              </a:rPr>
              <a:t>Increasing Motivation</a:t>
            </a:r>
            <a:endParaRPr/>
          </a:p>
        </p:txBody>
      </p:sp>
      <p:pic>
        <p:nvPicPr>
          <p:cNvPr id="688" name="Google Shape;688;p26"/>
          <p:cNvPicPr preferRelativeResize="0"/>
          <p:nvPr/>
        </p:nvPicPr>
        <p:blipFill rotWithShape="1">
          <a:blip r:embed="rId4">
            <a:alphaModFix/>
          </a:blip>
          <a:srcRect b="0" l="0" r="0" t="0"/>
          <a:stretch/>
        </p:blipFill>
        <p:spPr>
          <a:xfrm>
            <a:off x="0" y="5805032"/>
            <a:ext cx="12192000" cy="1047166"/>
          </a:xfrm>
          <a:prstGeom prst="rect">
            <a:avLst/>
          </a:prstGeom>
          <a:noFill/>
          <a:ln>
            <a:noFill/>
          </a:ln>
        </p:spPr>
      </p:pic>
      <p:pic>
        <p:nvPicPr>
          <p:cNvPr id="689" name="Google Shape;689;p26"/>
          <p:cNvPicPr preferRelativeResize="0"/>
          <p:nvPr/>
        </p:nvPicPr>
        <p:blipFill rotWithShape="1">
          <a:blip r:embed="rId5">
            <a:alphaModFix/>
          </a:blip>
          <a:srcRect b="0" l="0" r="0" t="0"/>
          <a:stretch/>
        </p:blipFill>
        <p:spPr>
          <a:xfrm>
            <a:off x="6096000" y="-207851"/>
            <a:ext cx="6182588" cy="5553850"/>
          </a:xfrm>
          <a:prstGeom prst="rect">
            <a:avLst/>
          </a:prstGeom>
          <a:noFill/>
          <a:ln>
            <a:noFill/>
          </a:ln>
        </p:spPr>
      </p:pic>
      <p:pic>
        <p:nvPicPr>
          <p:cNvPr id="690" name="Google Shape;690;p26"/>
          <p:cNvPicPr preferRelativeResize="0"/>
          <p:nvPr/>
        </p:nvPicPr>
        <p:blipFill rotWithShape="1">
          <a:blip r:embed="rId6">
            <a:alphaModFix/>
          </a:blip>
          <a:srcRect b="0" l="0" r="0" t="0"/>
          <a:stretch/>
        </p:blipFill>
        <p:spPr>
          <a:xfrm>
            <a:off x="6710159" y="-216019"/>
            <a:ext cx="5658640" cy="5096586"/>
          </a:xfrm>
          <a:prstGeom prst="rect">
            <a:avLst/>
          </a:prstGeom>
          <a:noFill/>
          <a:ln>
            <a:noFill/>
          </a:ln>
        </p:spPr>
      </p:pic>
      <p:pic>
        <p:nvPicPr>
          <p:cNvPr id="691" name="Google Shape;691;p26"/>
          <p:cNvPicPr preferRelativeResize="0"/>
          <p:nvPr/>
        </p:nvPicPr>
        <p:blipFill rotWithShape="1">
          <a:blip r:embed="rId7">
            <a:alphaModFix/>
          </a:blip>
          <a:srcRect b="0" l="0" r="0" t="0"/>
          <a:stretch/>
        </p:blipFill>
        <p:spPr>
          <a:xfrm>
            <a:off x="1042416" y="6208776"/>
            <a:ext cx="1981477" cy="381053"/>
          </a:xfrm>
          <a:prstGeom prst="rect">
            <a:avLst/>
          </a:prstGeom>
          <a:noFill/>
          <a:ln>
            <a:noFill/>
          </a:ln>
        </p:spPr>
      </p:pic>
      <p:pic>
        <p:nvPicPr>
          <p:cNvPr descr="A mannequin wearing glasses&#10;&#10;Description automatically generated with medium confidence" id="692" name="Google Shape;692;p26"/>
          <p:cNvPicPr preferRelativeResize="0"/>
          <p:nvPr/>
        </p:nvPicPr>
        <p:blipFill rotWithShape="1">
          <a:blip r:embed="rId8">
            <a:alphaModFix/>
          </a:blip>
          <a:srcRect b="0" l="0" r="0" t="0"/>
          <a:stretch/>
        </p:blipFill>
        <p:spPr>
          <a:xfrm>
            <a:off x="1349544" y="1732925"/>
            <a:ext cx="2400635" cy="473458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pic>
        <p:nvPicPr>
          <p:cNvPr id="698" name="Google Shape;698;p27"/>
          <p:cNvPicPr preferRelativeResize="0"/>
          <p:nvPr/>
        </p:nvPicPr>
        <p:blipFill rotWithShape="1">
          <a:blip r:embed="rId3">
            <a:alphaModFix/>
          </a:blip>
          <a:srcRect b="0" l="0" r="0" t="0"/>
          <a:stretch/>
        </p:blipFill>
        <p:spPr>
          <a:xfrm>
            <a:off x="-48624" y="3874164"/>
            <a:ext cx="12514944" cy="3662483"/>
          </a:xfrm>
          <a:prstGeom prst="rect">
            <a:avLst/>
          </a:prstGeom>
          <a:noFill/>
          <a:ln>
            <a:noFill/>
          </a:ln>
        </p:spPr>
      </p:pic>
      <p:pic>
        <p:nvPicPr>
          <p:cNvPr id="699" name="Google Shape;699;p27"/>
          <p:cNvPicPr preferRelativeResize="0"/>
          <p:nvPr/>
        </p:nvPicPr>
        <p:blipFill rotWithShape="1">
          <a:blip r:embed="rId4">
            <a:alphaModFix/>
          </a:blip>
          <a:srcRect b="0" l="0" r="0" t="0"/>
          <a:stretch/>
        </p:blipFill>
        <p:spPr>
          <a:xfrm>
            <a:off x="-2575560" y="-1932036"/>
            <a:ext cx="12192000" cy="5988231"/>
          </a:xfrm>
          <a:prstGeom prst="rect">
            <a:avLst/>
          </a:prstGeom>
          <a:noFill/>
          <a:ln>
            <a:noFill/>
          </a:ln>
        </p:spPr>
      </p:pic>
      <p:pic>
        <p:nvPicPr>
          <p:cNvPr descr="A picture containing doll, toy&#10;&#10;Description automatically generated" id="700" name="Google Shape;700;p27"/>
          <p:cNvPicPr preferRelativeResize="0"/>
          <p:nvPr/>
        </p:nvPicPr>
        <p:blipFill rotWithShape="1">
          <a:blip r:embed="rId5">
            <a:alphaModFix/>
          </a:blip>
          <a:srcRect b="0" l="0" r="0" t="0"/>
          <a:stretch/>
        </p:blipFill>
        <p:spPr>
          <a:xfrm>
            <a:off x="587468" y="2064220"/>
            <a:ext cx="2692601" cy="6858000"/>
          </a:xfrm>
          <a:prstGeom prst="rect">
            <a:avLst/>
          </a:prstGeom>
          <a:noFill/>
          <a:ln>
            <a:noFill/>
          </a:ln>
        </p:spPr>
      </p:pic>
      <p:sp>
        <p:nvSpPr>
          <p:cNvPr id="701" name="Google Shape;701;p27"/>
          <p:cNvSpPr/>
          <p:nvPr/>
        </p:nvSpPr>
        <p:spPr>
          <a:xfrm>
            <a:off x="5296402" y="2527335"/>
            <a:ext cx="5834461" cy="519373"/>
          </a:xfrm>
          <a:prstGeom prst="rect">
            <a:avLst/>
          </a:prstGeom>
          <a:noFill/>
          <a:ln>
            <a:noFill/>
          </a:ln>
        </p:spPr>
        <p:txBody>
          <a:bodyPr anchorCtr="0" anchor="ctr" bIns="45700" lIns="91425" spcFirstLastPara="1" rIns="91425" wrap="square" tIns="45700">
            <a:spAutoFit/>
          </a:bodyPr>
          <a:lstStyle/>
          <a:p>
            <a:pPr indent="0" lvl="0" marL="0" marR="0" rtl="0" algn="l">
              <a:lnSpc>
                <a:spcPct val="83333"/>
              </a:lnSpc>
              <a:spcBef>
                <a:spcPts val="0"/>
              </a:spcBef>
              <a:spcAft>
                <a:spcPts val="0"/>
              </a:spcAft>
              <a:buNone/>
            </a:pPr>
            <a:r>
              <a:rPr b="1" lang="en-US" sz="3600">
                <a:solidFill>
                  <a:srgbClr val="595959"/>
                </a:solidFill>
                <a:latin typeface="Catamaran"/>
                <a:ea typeface="Catamaran"/>
                <a:cs typeface="Catamaran"/>
                <a:sym typeface="Catamaran"/>
              </a:rPr>
              <a:t>What </a:t>
            </a:r>
            <a:r>
              <a:rPr b="1" lang="en-US" sz="3600">
                <a:solidFill>
                  <a:srgbClr val="7FC77B"/>
                </a:solidFill>
                <a:latin typeface="Catamaran"/>
                <a:ea typeface="Catamaran"/>
                <a:cs typeface="Catamaran"/>
                <a:sym typeface="Catamaran"/>
              </a:rPr>
              <a:t>motivates</a:t>
            </a:r>
            <a:r>
              <a:rPr b="1" lang="en-US" sz="3600">
                <a:solidFill>
                  <a:srgbClr val="595959"/>
                </a:solidFill>
                <a:latin typeface="Catamaran"/>
                <a:ea typeface="Catamaran"/>
                <a:cs typeface="Catamaran"/>
                <a:sym typeface="Catamaran"/>
              </a:rPr>
              <a:t> others?</a:t>
            </a:r>
            <a:endParaRPr/>
          </a:p>
        </p:txBody>
      </p:sp>
      <p:grpSp>
        <p:nvGrpSpPr>
          <p:cNvPr id="702" name="Google Shape;702;p27"/>
          <p:cNvGrpSpPr/>
          <p:nvPr/>
        </p:nvGrpSpPr>
        <p:grpSpPr>
          <a:xfrm>
            <a:off x="3243973" y="485737"/>
            <a:ext cx="5700400" cy="1152686"/>
            <a:chOff x="3243973" y="485737"/>
            <a:chExt cx="5700400" cy="1152686"/>
          </a:xfrm>
        </p:grpSpPr>
        <p:pic>
          <p:nvPicPr>
            <p:cNvPr descr="Rectangle&#10;&#10;Description automatically generated" id="703" name="Google Shape;703;p27"/>
            <p:cNvPicPr preferRelativeResize="0"/>
            <p:nvPr/>
          </p:nvPicPr>
          <p:blipFill rotWithShape="1">
            <a:blip r:embed="rId6">
              <a:alphaModFix/>
            </a:blip>
            <a:srcRect b="0" l="0" r="0" t="0"/>
            <a:stretch/>
          </p:blipFill>
          <p:spPr>
            <a:xfrm>
              <a:off x="3247628" y="485737"/>
              <a:ext cx="5696745" cy="1152686"/>
            </a:xfrm>
            <a:prstGeom prst="rect">
              <a:avLst/>
            </a:prstGeom>
            <a:noFill/>
            <a:ln>
              <a:noFill/>
            </a:ln>
          </p:spPr>
        </p:pic>
        <p:sp>
          <p:nvSpPr>
            <p:cNvPr id="704" name="Google Shape;704;p27"/>
            <p:cNvSpPr/>
            <p:nvPr/>
          </p:nvSpPr>
          <p:spPr>
            <a:xfrm>
              <a:off x="3243973" y="495116"/>
              <a:ext cx="5623560" cy="1000291"/>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05" name="Google Shape;705;p27"/>
          <p:cNvSpPr/>
          <p:nvPr/>
        </p:nvSpPr>
        <p:spPr>
          <a:xfrm>
            <a:off x="2019212" y="710388"/>
            <a:ext cx="8153577"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Motivation Application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pic>
        <p:nvPicPr>
          <p:cNvPr id="711" name="Google Shape;711;p28"/>
          <p:cNvPicPr preferRelativeResize="0"/>
          <p:nvPr/>
        </p:nvPicPr>
        <p:blipFill rotWithShape="1">
          <a:blip r:embed="rId3">
            <a:alphaModFix/>
          </a:blip>
          <a:srcRect b="0" l="0" r="0" t="0"/>
          <a:stretch/>
        </p:blipFill>
        <p:spPr>
          <a:xfrm>
            <a:off x="-2575560" y="-1932036"/>
            <a:ext cx="12192000" cy="5988231"/>
          </a:xfrm>
          <a:prstGeom prst="rect">
            <a:avLst/>
          </a:prstGeom>
          <a:noFill/>
          <a:ln>
            <a:noFill/>
          </a:ln>
        </p:spPr>
      </p:pic>
      <p:pic>
        <p:nvPicPr>
          <p:cNvPr id="712" name="Google Shape;712;p28"/>
          <p:cNvPicPr preferRelativeResize="0"/>
          <p:nvPr/>
        </p:nvPicPr>
        <p:blipFill rotWithShape="1">
          <a:blip r:embed="rId4">
            <a:alphaModFix/>
          </a:blip>
          <a:srcRect b="0" l="0" r="0" t="0"/>
          <a:stretch/>
        </p:blipFill>
        <p:spPr>
          <a:xfrm>
            <a:off x="-48624" y="3874164"/>
            <a:ext cx="12514944" cy="3662483"/>
          </a:xfrm>
          <a:prstGeom prst="rect">
            <a:avLst/>
          </a:prstGeom>
          <a:noFill/>
          <a:ln>
            <a:noFill/>
          </a:ln>
        </p:spPr>
      </p:pic>
      <p:sp>
        <p:nvSpPr>
          <p:cNvPr id="713" name="Google Shape;713;p28"/>
          <p:cNvSpPr/>
          <p:nvPr/>
        </p:nvSpPr>
        <p:spPr>
          <a:xfrm>
            <a:off x="5296402" y="2233986"/>
            <a:ext cx="5834461" cy="1106072"/>
          </a:xfrm>
          <a:prstGeom prst="rect">
            <a:avLst/>
          </a:prstGeom>
          <a:noFill/>
          <a:ln>
            <a:noFill/>
          </a:ln>
        </p:spPr>
        <p:txBody>
          <a:bodyPr anchorCtr="0" anchor="ctr" bIns="45700" lIns="91425" spcFirstLastPara="1" rIns="91425" wrap="square" tIns="45700">
            <a:spAutoFit/>
          </a:bodyPr>
          <a:lstStyle/>
          <a:p>
            <a:pPr indent="0" lvl="0" marL="0" marR="0" rtl="0" algn="ctr">
              <a:lnSpc>
                <a:spcPct val="108333"/>
              </a:lnSpc>
              <a:spcBef>
                <a:spcPts val="0"/>
              </a:spcBef>
              <a:spcAft>
                <a:spcPts val="0"/>
              </a:spcAft>
              <a:buNone/>
            </a:pPr>
            <a:r>
              <a:rPr b="1" lang="en-US" sz="3600">
                <a:solidFill>
                  <a:srgbClr val="595959"/>
                </a:solidFill>
                <a:latin typeface="Catamaran"/>
                <a:ea typeface="Catamaran"/>
                <a:cs typeface="Catamaran"/>
                <a:sym typeface="Catamaran"/>
              </a:rPr>
              <a:t>Convince them to consider your points</a:t>
            </a:r>
            <a:endParaRPr/>
          </a:p>
        </p:txBody>
      </p:sp>
      <p:pic>
        <p:nvPicPr>
          <p:cNvPr id="714" name="Google Shape;714;p28"/>
          <p:cNvPicPr preferRelativeResize="0"/>
          <p:nvPr/>
        </p:nvPicPr>
        <p:blipFill rotWithShape="1">
          <a:blip r:embed="rId5">
            <a:alphaModFix/>
          </a:blip>
          <a:srcRect b="0" l="0" r="0" t="0"/>
          <a:stretch/>
        </p:blipFill>
        <p:spPr>
          <a:xfrm>
            <a:off x="687501" y="2132349"/>
            <a:ext cx="4517787" cy="6858000"/>
          </a:xfrm>
          <a:prstGeom prst="rect">
            <a:avLst/>
          </a:prstGeom>
          <a:noFill/>
          <a:ln>
            <a:noFill/>
          </a:ln>
        </p:spPr>
      </p:pic>
      <p:grpSp>
        <p:nvGrpSpPr>
          <p:cNvPr id="715" name="Google Shape;715;p28"/>
          <p:cNvGrpSpPr/>
          <p:nvPr/>
        </p:nvGrpSpPr>
        <p:grpSpPr>
          <a:xfrm>
            <a:off x="2019212" y="485737"/>
            <a:ext cx="8153577" cy="1152686"/>
            <a:chOff x="2019212" y="485737"/>
            <a:chExt cx="8153577" cy="1152686"/>
          </a:xfrm>
        </p:grpSpPr>
        <p:pic>
          <p:nvPicPr>
            <p:cNvPr descr="Rectangle&#10;&#10;Description automatically generated" id="716" name="Google Shape;716;p28"/>
            <p:cNvPicPr preferRelativeResize="0"/>
            <p:nvPr/>
          </p:nvPicPr>
          <p:blipFill rotWithShape="1">
            <a:blip r:embed="rId6">
              <a:alphaModFix/>
            </a:blip>
            <a:srcRect b="0" l="0" r="0" t="0"/>
            <a:stretch/>
          </p:blipFill>
          <p:spPr>
            <a:xfrm>
              <a:off x="3247628" y="485737"/>
              <a:ext cx="5696745" cy="1152686"/>
            </a:xfrm>
            <a:prstGeom prst="rect">
              <a:avLst/>
            </a:prstGeom>
            <a:noFill/>
            <a:ln>
              <a:noFill/>
            </a:ln>
          </p:spPr>
        </p:pic>
        <p:sp>
          <p:nvSpPr>
            <p:cNvPr id="717" name="Google Shape;717;p28"/>
            <p:cNvSpPr/>
            <p:nvPr/>
          </p:nvSpPr>
          <p:spPr>
            <a:xfrm>
              <a:off x="2019212" y="710388"/>
              <a:ext cx="8153577"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Motivation Application</a:t>
              </a:r>
              <a:endParaRPr/>
            </a:p>
          </p:txBody>
        </p:sp>
        <p:sp>
          <p:nvSpPr>
            <p:cNvPr id="718" name="Google Shape;718;p28"/>
            <p:cNvSpPr/>
            <p:nvPr/>
          </p:nvSpPr>
          <p:spPr>
            <a:xfrm>
              <a:off x="3243973" y="495116"/>
              <a:ext cx="5623560" cy="1000291"/>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pic>
        <p:nvPicPr>
          <p:cNvPr id="724" name="Google Shape;724;p29"/>
          <p:cNvPicPr preferRelativeResize="0"/>
          <p:nvPr/>
        </p:nvPicPr>
        <p:blipFill rotWithShape="1">
          <a:blip r:embed="rId3">
            <a:alphaModFix/>
          </a:blip>
          <a:srcRect b="0" l="0" r="0" t="0"/>
          <a:stretch/>
        </p:blipFill>
        <p:spPr>
          <a:xfrm>
            <a:off x="-2575560" y="-1932036"/>
            <a:ext cx="12192000" cy="5988231"/>
          </a:xfrm>
          <a:prstGeom prst="rect">
            <a:avLst/>
          </a:prstGeom>
          <a:noFill/>
          <a:ln>
            <a:noFill/>
          </a:ln>
        </p:spPr>
      </p:pic>
      <p:pic>
        <p:nvPicPr>
          <p:cNvPr id="725" name="Google Shape;725;p29"/>
          <p:cNvPicPr preferRelativeResize="0"/>
          <p:nvPr/>
        </p:nvPicPr>
        <p:blipFill rotWithShape="1">
          <a:blip r:embed="rId4">
            <a:alphaModFix/>
          </a:blip>
          <a:srcRect b="0" l="0" r="0" t="0"/>
          <a:stretch/>
        </p:blipFill>
        <p:spPr>
          <a:xfrm>
            <a:off x="807714" y="2147589"/>
            <a:ext cx="3135344" cy="6858000"/>
          </a:xfrm>
          <a:prstGeom prst="rect">
            <a:avLst/>
          </a:prstGeom>
          <a:noFill/>
          <a:ln>
            <a:noFill/>
          </a:ln>
        </p:spPr>
      </p:pic>
      <p:sp>
        <p:nvSpPr>
          <p:cNvPr id="726" name="Google Shape;726;p29"/>
          <p:cNvSpPr/>
          <p:nvPr/>
        </p:nvSpPr>
        <p:spPr>
          <a:xfrm rot="5400000">
            <a:off x="5029350" y="2628059"/>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7" name="Google Shape;727;p29"/>
          <p:cNvSpPr/>
          <p:nvPr/>
        </p:nvSpPr>
        <p:spPr>
          <a:xfrm rot="5400000">
            <a:off x="5029350" y="3127031"/>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8" name="Google Shape;728;p29"/>
          <p:cNvSpPr/>
          <p:nvPr/>
        </p:nvSpPr>
        <p:spPr>
          <a:xfrm rot="5400000">
            <a:off x="5029350" y="3626003"/>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9" name="Google Shape;729;p29"/>
          <p:cNvSpPr/>
          <p:nvPr/>
        </p:nvSpPr>
        <p:spPr>
          <a:xfrm rot="5400000">
            <a:off x="5029350" y="4124974"/>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0" name="Google Shape;730;p29"/>
          <p:cNvSpPr/>
          <p:nvPr/>
        </p:nvSpPr>
        <p:spPr>
          <a:xfrm>
            <a:off x="5366975" y="2502003"/>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ask</a:t>
            </a:r>
            <a:endParaRPr/>
          </a:p>
        </p:txBody>
      </p:sp>
      <p:sp>
        <p:nvSpPr>
          <p:cNvPr id="731" name="Google Shape;731;p29"/>
          <p:cNvSpPr/>
          <p:nvPr/>
        </p:nvSpPr>
        <p:spPr>
          <a:xfrm>
            <a:off x="5366975" y="3011034"/>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consider</a:t>
            </a:r>
            <a:endParaRPr/>
          </a:p>
        </p:txBody>
      </p:sp>
      <p:sp>
        <p:nvSpPr>
          <p:cNvPr id="732" name="Google Shape;732;p29"/>
          <p:cNvSpPr/>
          <p:nvPr/>
        </p:nvSpPr>
        <p:spPr>
          <a:xfrm>
            <a:off x="5366975" y="3543384"/>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include</a:t>
            </a:r>
            <a:endParaRPr/>
          </a:p>
        </p:txBody>
      </p:sp>
      <p:sp>
        <p:nvSpPr>
          <p:cNvPr id="733" name="Google Shape;733;p29"/>
          <p:cNvSpPr/>
          <p:nvPr/>
        </p:nvSpPr>
        <p:spPr>
          <a:xfrm>
            <a:off x="5366975" y="4043331"/>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share</a:t>
            </a:r>
            <a:endParaRPr/>
          </a:p>
        </p:txBody>
      </p:sp>
      <p:sp>
        <p:nvSpPr>
          <p:cNvPr id="734" name="Google Shape;734;p29"/>
          <p:cNvSpPr/>
          <p:nvPr/>
        </p:nvSpPr>
        <p:spPr>
          <a:xfrm>
            <a:off x="8985390" y="2762050"/>
            <a:ext cx="2176126" cy="1488869"/>
          </a:xfrm>
          <a:prstGeom prst="rect">
            <a:avLst/>
          </a:prstGeom>
          <a:noFill/>
          <a:ln>
            <a:noFill/>
          </a:ln>
        </p:spPr>
        <p:txBody>
          <a:bodyPr anchorCtr="0" anchor="ctr" bIns="45700" lIns="91425" spcFirstLastPara="1" rIns="91425" wrap="square" tIns="45700">
            <a:spAutoFit/>
          </a:bodyPr>
          <a:lstStyle/>
          <a:p>
            <a:pPr indent="0" lvl="0" marL="0" marR="0" rtl="0" algn="ctr">
              <a:lnSpc>
                <a:spcPct val="93750"/>
              </a:lnSpc>
              <a:spcBef>
                <a:spcPts val="0"/>
              </a:spcBef>
              <a:spcAft>
                <a:spcPts val="0"/>
              </a:spcAft>
              <a:buNone/>
            </a:pPr>
            <a:r>
              <a:rPr b="1" lang="en-US" sz="3200">
                <a:solidFill>
                  <a:srgbClr val="595959"/>
                </a:solidFill>
                <a:latin typeface="Catamaran"/>
                <a:ea typeface="Catamaran"/>
                <a:cs typeface="Catamaran"/>
                <a:sym typeface="Catamaran"/>
              </a:rPr>
              <a:t>You be </a:t>
            </a:r>
            <a:endParaRPr/>
          </a:p>
          <a:p>
            <a:pPr indent="0" lvl="0" marL="0" marR="0" rtl="0" algn="ctr">
              <a:lnSpc>
                <a:spcPct val="166666"/>
              </a:lnSpc>
              <a:spcBef>
                <a:spcPts val="600"/>
              </a:spcBef>
              <a:spcAft>
                <a:spcPts val="0"/>
              </a:spcAft>
              <a:buNone/>
            </a:pPr>
            <a:r>
              <a:t/>
            </a:r>
            <a:endParaRPr b="1" sz="1800">
              <a:solidFill>
                <a:srgbClr val="595959"/>
              </a:solidFill>
              <a:latin typeface="Catamaran"/>
              <a:ea typeface="Catamaran"/>
              <a:cs typeface="Catamaran"/>
              <a:sym typeface="Catamaran"/>
            </a:endParaRPr>
          </a:p>
          <a:p>
            <a:pPr indent="0" lvl="0" marL="0" marR="0" rtl="0" algn="ctr">
              <a:lnSpc>
                <a:spcPct val="62500"/>
              </a:lnSpc>
              <a:spcBef>
                <a:spcPts val="600"/>
              </a:spcBef>
              <a:spcAft>
                <a:spcPts val="0"/>
              </a:spcAft>
              <a:buNone/>
            </a:pPr>
            <a:r>
              <a:rPr b="1" lang="en-US" sz="4800">
                <a:solidFill>
                  <a:srgbClr val="DD5650"/>
                </a:solidFill>
                <a:latin typeface="Catamaran"/>
                <a:ea typeface="Catamaran"/>
                <a:cs typeface="Catamaran"/>
                <a:sym typeface="Catamaran"/>
              </a:rPr>
              <a:t>YOU</a:t>
            </a:r>
            <a:r>
              <a:rPr b="1" lang="en-US" sz="3200">
                <a:solidFill>
                  <a:srgbClr val="595959"/>
                </a:solidFill>
                <a:latin typeface="Catamaran"/>
                <a:ea typeface="Catamaran"/>
                <a:cs typeface="Catamaran"/>
                <a:sym typeface="Catamaran"/>
              </a:rPr>
              <a:t>.</a:t>
            </a:r>
            <a:endParaRPr/>
          </a:p>
        </p:txBody>
      </p:sp>
      <p:sp>
        <p:nvSpPr>
          <p:cNvPr id="735" name="Google Shape;735;p29"/>
          <p:cNvSpPr/>
          <p:nvPr/>
        </p:nvSpPr>
        <p:spPr>
          <a:xfrm rot="5400000">
            <a:off x="5029350" y="4657793"/>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p29"/>
          <p:cNvSpPr/>
          <p:nvPr/>
        </p:nvSpPr>
        <p:spPr>
          <a:xfrm rot="5400000">
            <a:off x="5029350" y="5156765"/>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7" name="Google Shape;737;p29"/>
          <p:cNvSpPr/>
          <p:nvPr/>
        </p:nvSpPr>
        <p:spPr>
          <a:xfrm rot="5400000">
            <a:off x="5029350" y="5655737"/>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p29"/>
          <p:cNvSpPr/>
          <p:nvPr/>
        </p:nvSpPr>
        <p:spPr>
          <a:xfrm>
            <a:off x="5366975" y="453173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inform</a:t>
            </a:r>
            <a:endParaRPr/>
          </a:p>
        </p:txBody>
      </p:sp>
      <p:sp>
        <p:nvSpPr>
          <p:cNvPr id="739" name="Google Shape;739;p29"/>
          <p:cNvSpPr/>
          <p:nvPr/>
        </p:nvSpPr>
        <p:spPr>
          <a:xfrm>
            <a:off x="5366975" y="5040768"/>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brainstorm</a:t>
            </a:r>
            <a:endParaRPr/>
          </a:p>
        </p:txBody>
      </p:sp>
      <p:sp>
        <p:nvSpPr>
          <p:cNvPr id="740" name="Google Shape;740;p29"/>
          <p:cNvSpPr/>
          <p:nvPr/>
        </p:nvSpPr>
        <p:spPr>
          <a:xfrm>
            <a:off x="5366975" y="5573118"/>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connect behavior to results</a:t>
            </a:r>
            <a:endParaRPr/>
          </a:p>
        </p:txBody>
      </p:sp>
      <p:grpSp>
        <p:nvGrpSpPr>
          <p:cNvPr id="741" name="Google Shape;741;p29"/>
          <p:cNvGrpSpPr/>
          <p:nvPr/>
        </p:nvGrpSpPr>
        <p:grpSpPr>
          <a:xfrm>
            <a:off x="2019212" y="485737"/>
            <a:ext cx="8153577" cy="1152686"/>
            <a:chOff x="2019212" y="485737"/>
            <a:chExt cx="8153577" cy="1152686"/>
          </a:xfrm>
        </p:grpSpPr>
        <p:pic>
          <p:nvPicPr>
            <p:cNvPr descr="Rectangle&#10;&#10;Description automatically generated" id="742" name="Google Shape;742;p29"/>
            <p:cNvPicPr preferRelativeResize="0"/>
            <p:nvPr/>
          </p:nvPicPr>
          <p:blipFill rotWithShape="1">
            <a:blip r:embed="rId5">
              <a:alphaModFix/>
            </a:blip>
            <a:srcRect b="0" l="0" r="0" t="0"/>
            <a:stretch/>
          </p:blipFill>
          <p:spPr>
            <a:xfrm>
              <a:off x="3247628" y="485737"/>
              <a:ext cx="5696745" cy="1152686"/>
            </a:xfrm>
            <a:prstGeom prst="rect">
              <a:avLst/>
            </a:prstGeom>
            <a:noFill/>
            <a:ln>
              <a:noFill/>
            </a:ln>
          </p:spPr>
        </p:pic>
        <p:sp>
          <p:nvSpPr>
            <p:cNvPr id="743" name="Google Shape;743;p29"/>
            <p:cNvSpPr/>
            <p:nvPr/>
          </p:nvSpPr>
          <p:spPr>
            <a:xfrm>
              <a:off x="2019212" y="710388"/>
              <a:ext cx="8153577"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Motivation Application</a:t>
              </a:r>
              <a:endParaRPr/>
            </a:p>
          </p:txBody>
        </p:sp>
        <p:sp>
          <p:nvSpPr>
            <p:cNvPr id="744" name="Google Shape;744;p29"/>
            <p:cNvSpPr/>
            <p:nvPr/>
          </p:nvSpPr>
          <p:spPr>
            <a:xfrm>
              <a:off x="3243973" y="495116"/>
              <a:ext cx="5623560" cy="1000291"/>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descr="A picture containing text, businesscard, envelope, picture frame&#10;&#10;Description automatically generated" id="70" name="Google Shape;70;p3"/>
          <p:cNvPicPr preferRelativeResize="0"/>
          <p:nvPr/>
        </p:nvPicPr>
        <p:blipFill rotWithShape="1">
          <a:blip r:embed="rId3">
            <a:alphaModFix/>
          </a:blip>
          <a:srcRect b="0" l="0" r="0" t="0"/>
          <a:stretch/>
        </p:blipFill>
        <p:spPr>
          <a:xfrm>
            <a:off x="-2919663" y="-2422368"/>
            <a:ext cx="12192000" cy="5988231"/>
          </a:xfrm>
          <a:prstGeom prst="rect">
            <a:avLst/>
          </a:prstGeom>
          <a:noFill/>
          <a:ln>
            <a:noFill/>
          </a:ln>
        </p:spPr>
      </p:pic>
      <p:sp>
        <p:nvSpPr>
          <p:cNvPr id="71" name="Google Shape;71;p3"/>
          <p:cNvSpPr/>
          <p:nvPr/>
        </p:nvSpPr>
        <p:spPr>
          <a:xfrm>
            <a:off x="5406563" y="2156917"/>
            <a:ext cx="5605811"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7F7F7F"/>
                </a:solidFill>
                <a:latin typeface="Catamaran"/>
                <a:ea typeface="Catamaran"/>
                <a:cs typeface="Catamaran"/>
                <a:sym typeface="Catamaran"/>
              </a:rPr>
              <a:t>Understand the terms motivation and demotivation and how they relate to the </a:t>
            </a:r>
            <a:r>
              <a:rPr b="1" lang="en-US" sz="2000">
                <a:solidFill>
                  <a:srgbClr val="7F7F7F"/>
                </a:solidFill>
                <a:latin typeface="Catamaran"/>
                <a:ea typeface="Catamaran"/>
                <a:cs typeface="Catamaran"/>
                <a:sym typeface="Catamaran"/>
              </a:rPr>
              <a:t>five geometric shapes</a:t>
            </a:r>
            <a:endParaRPr b="1" sz="2000" strike="sngStrike">
              <a:solidFill>
                <a:srgbClr val="595959"/>
              </a:solidFill>
              <a:latin typeface="Catamaran"/>
              <a:ea typeface="Catamaran"/>
              <a:cs typeface="Catamaran"/>
              <a:sym typeface="Catamaran"/>
            </a:endParaRPr>
          </a:p>
        </p:txBody>
      </p:sp>
      <p:sp>
        <p:nvSpPr>
          <p:cNvPr id="72" name="Google Shape;72;p3"/>
          <p:cNvSpPr/>
          <p:nvPr/>
        </p:nvSpPr>
        <p:spPr>
          <a:xfrm>
            <a:off x="5406564" y="3089121"/>
            <a:ext cx="6376368"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7F7F7F"/>
                </a:solidFill>
                <a:latin typeface="Catamaran"/>
                <a:ea typeface="Catamaran"/>
                <a:cs typeface="Catamaran"/>
                <a:sym typeface="Catamaran"/>
              </a:rPr>
              <a:t>Understand the possible motivators and demotivators of </a:t>
            </a:r>
            <a:r>
              <a:rPr b="1" lang="en-US" sz="2000">
                <a:solidFill>
                  <a:srgbClr val="7F7F7F"/>
                </a:solidFill>
                <a:latin typeface="Catamaran"/>
                <a:ea typeface="Catamaran"/>
                <a:cs typeface="Catamaran"/>
                <a:sym typeface="Catamaran"/>
              </a:rPr>
              <a:t>your personal shapes and communication style</a:t>
            </a:r>
            <a:endParaRPr sz="2000">
              <a:solidFill>
                <a:srgbClr val="7F7F7F"/>
              </a:solidFill>
              <a:latin typeface="Catamaran"/>
              <a:ea typeface="Catamaran"/>
              <a:cs typeface="Catamaran"/>
              <a:sym typeface="Catamaran"/>
            </a:endParaRPr>
          </a:p>
        </p:txBody>
      </p:sp>
      <p:sp>
        <p:nvSpPr>
          <p:cNvPr id="73" name="Google Shape;73;p3"/>
          <p:cNvSpPr/>
          <p:nvPr/>
        </p:nvSpPr>
        <p:spPr>
          <a:xfrm>
            <a:off x="5406564" y="4037368"/>
            <a:ext cx="5992956"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7F7F7F"/>
                </a:solidFill>
                <a:latin typeface="Catamaran"/>
                <a:ea typeface="Catamaran"/>
                <a:cs typeface="Catamaran"/>
                <a:sym typeface="Catamaran"/>
              </a:rPr>
              <a:t>Understand how you can motivate or demotivate </a:t>
            </a:r>
            <a:r>
              <a:rPr b="1" lang="en-US" sz="2000">
                <a:solidFill>
                  <a:srgbClr val="7F7F7F"/>
                </a:solidFill>
                <a:latin typeface="Catamaran"/>
                <a:ea typeface="Catamaran"/>
                <a:cs typeface="Catamaran"/>
                <a:sym typeface="Catamaran"/>
              </a:rPr>
              <a:t>others</a:t>
            </a:r>
            <a:endParaRPr sz="2000">
              <a:solidFill>
                <a:srgbClr val="7F7F7F"/>
              </a:solidFill>
              <a:latin typeface="Catamaran"/>
              <a:ea typeface="Catamaran"/>
              <a:cs typeface="Catamaran"/>
              <a:sym typeface="Catamaran"/>
            </a:endParaRPr>
          </a:p>
        </p:txBody>
      </p:sp>
      <p:sp>
        <p:nvSpPr>
          <p:cNvPr id="74" name="Google Shape;74;p3"/>
          <p:cNvSpPr/>
          <p:nvPr/>
        </p:nvSpPr>
        <p:spPr>
          <a:xfrm>
            <a:off x="5406564" y="4985616"/>
            <a:ext cx="6200220"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Catamaran"/>
                <a:ea typeface="Catamaran"/>
                <a:cs typeface="Catamaran"/>
                <a:sym typeface="Catamaran"/>
              </a:rPr>
              <a:t>Understand how to decide </a:t>
            </a:r>
            <a:r>
              <a:rPr lang="en-US" sz="2000">
                <a:solidFill>
                  <a:srgbClr val="7F7F7F"/>
                </a:solidFill>
                <a:latin typeface="Catamaran"/>
                <a:ea typeface="Catamaran"/>
                <a:cs typeface="Catamaran"/>
                <a:sym typeface="Catamaran"/>
              </a:rPr>
              <a:t>what you may want to change</a:t>
            </a:r>
            <a:endParaRPr b="1" sz="2000">
              <a:solidFill>
                <a:srgbClr val="7F7F7F"/>
              </a:solidFill>
              <a:latin typeface="Catamaran"/>
              <a:ea typeface="Catamaran"/>
              <a:cs typeface="Catamaran"/>
              <a:sym typeface="Catamaran"/>
            </a:endParaRPr>
          </a:p>
        </p:txBody>
      </p:sp>
      <p:sp>
        <p:nvSpPr>
          <p:cNvPr id="75" name="Google Shape;75;p3"/>
          <p:cNvSpPr/>
          <p:nvPr/>
        </p:nvSpPr>
        <p:spPr>
          <a:xfrm>
            <a:off x="4280282" y="1537756"/>
            <a:ext cx="4992055"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595959"/>
                </a:solidFill>
                <a:latin typeface="Catamaran"/>
                <a:ea typeface="Catamaran"/>
                <a:cs typeface="Catamaran"/>
                <a:sym typeface="Catamaran"/>
              </a:rPr>
              <a:t>By the </a:t>
            </a:r>
            <a:r>
              <a:rPr b="1" lang="en-US" sz="2400">
                <a:solidFill>
                  <a:srgbClr val="596468"/>
                </a:solidFill>
                <a:latin typeface="Catamaran"/>
                <a:ea typeface="Catamaran"/>
                <a:cs typeface="Catamaran"/>
                <a:sym typeface="Catamaran"/>
              </a:rPr>
              <a:t>end</a:t>
            </a:r>
            <a:r>
              <a:rPr b="1" lang="en-US" sz="2400">
                <a:solidFill>
                  <a:srgbClr val="595959"/>
                </a:solidFill>
                <a:latin typeface="Catamaran"/>
                <a:ea typeface="Catamaran"/>
                <a:cs typeface="Catamaran"/>
                <a:sym typeface="Catamaran"/>
              </a:rPr>
              <a:t> of this training, you will:</a:t>
            </a:r>
            <a:endParaRPr/>
          </a:p>
        </p:txBody>
      </p:sp>
      <p:pic>
        <p:nvPicPr>
          <p:cNvPr id="76" name="Google Shape;76;p3"/>
          <p:cNvPicPr preferRelativeResize="0"/>
          <p:nvPr/>
        </p:nvPicPr>
        <p:blipFill rotWithShape="1">
          <a:blip r:embed="rId4">
            <a:alphaModFix/>
          </a:blip>
          <a:srcRect b="0" l="0" r="0" t="0"/>
          <a:stretch/>
        </p:blipFill>
        <p:spPr>
          <a:xfrm>
            <a:off x="0" y="5805032"/>
            <a:ext cx="12192000" cy="1047166"/>
          </a:xfrm>
          <a:prstGeom prst="rect">
            <a:avLst/>
          </a:prstGeom>
          <a:noFill/>
          <a:ln>
            <a:noFill/>
          </a:ln>
        </p:spPr>
      </p:pic>
      <p:pic>
        <p:nvPicPr>
          <p:cNvPr id="77" name="Google Shape;77;p3"/>
          <p:cNvPicPr preferRelativeResize="0"/>
          <p:nvPr/>
        </p:nvPicPr>
        <p:blipFill rotWithShape="1">
          <a:blip r:embed="rId5">
            <a:alphaModFix/>
          </a:blip>
          <a:srcRect b="0" l="0" r="0" t="0"/>
          <a:stretch/>
        </p:blipFill>
        <p:spPr>
          <a:xfrm>
            <a:off x="645370" y="6136584"/>
            <a:ext cx="1981477" cy="381053"/>
          </a:xfrm>
          <a:prstGeom prst="rect">
            <a:avLst/>
          </a:prstGeom>
          <a:noFill/>
          <a:ln>
            <a:noFill/>
          </a:ln>
        </p:spPr>
      </p:pic>
      <p:grpSp>
        <p:nvGrpSpPr>
          <p:cNvPr id="78" name="Google Shape;78;p3"/>
          <p:cNvGrpSpPr/>
          <p:nvPr/>
        </p:nvGrpSpPr>
        <p:grpSpPr>
          <a:xfrm>
            <a:off x="3247628" y="394016"/>
            <a:ext cx="5696745" cy="1152686"/>
            <a:chOff x="4762680" y="578794"/>
            <a:chExt cx="5696745" cy="1152686"/>
          </a:xfrm>
        </p:grpSpPr>
        <p:pic>
          <p:nvPicPr>
            <p:cNvPr descr="Rectangle&#10;&#10;Description automatically generated" id="79" name="Google Shape;79;p3"/>
            <p:cNvPicPr preferRelativeResize="0"/>
            <p:nvPr/>
          </p:nvPicPr>
          <p:blipFill rotWithShape="1">
            <a:blip r:embed="rId6">
              <a:alphaModFix/>
            </a:blip>
            <a:srcRect b="0" l="0" r="0" t="0"/>
            <a:stretch/>
          </p:blipFill>
          <p:spPr>
            <a:xfrm>
              <a:off x="4762680" y="578794"/>
              <a:ext cx="5696745" cy="1152686"/>
            </a:xfrm>
            <a:prstGeom prst="rect">
              <a:avLst/>
            </a:prstGeom>
            <a:noFill/>
            <a:ln>
              <a:noFill/>
            </a:ln>
          </p:spPr>
        </p:pic>
        <p:sp>
          <p:nvSpPr>
            <p:cNvPr id="80" name="Google Shape;80;p3"/>
            <p:cNvSpPr/>
            <p:nvPr/>
          </p:nvSpPr>
          <p:spPr>
            <a:xfrm>
              <a:off x="4798774" y="596441"/>
              <a:ext cx="5577840" cy="1000291"/>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81" name="Google Shape;81;p3"/>
          <p:cNvPicPr preferRelativeResize="0"/>
          <p:nvPr/>
        </p:nvPicPr>
        <p:blipFill rotWithShape="1">
          <a:blip r:embed="rId7">
            <a:alphaModFix/>
          </a:blip>
          <a:srcRect b="0" l="0" r="0" t="0"/>
          <a:stretch/>
        </p:blipFill>
        <p:spPr>
          <a:xfrm>
            <a:off x="737336" y="1609943"/>
            <a:ext cx="3153215" cy="4791744"/>
          </a:xfrm>
          <a:prstGeom prst="rect">
            <a:avLst/>
          </a:prstGeom>
          <a:noFill/>
          <a:ln>
            <a:noFill/>
          </a:ln>
        </p:spPr>
      </p:pic>
      <p:sp>
        <p:nvSpPr>
          <p:cNvPr id="82" name="Google Shape;82;p3"/>
          <p:cNvSpPr/>
          <p:nvPr/>
        </p:nvSpPr>
        <p:spPr>
          <a:xfrm>
            <a:off x="2019212" y="618667"/>
            <a:ext cx="8153577"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Course Objectives</a:t>
            </a:r>
            <a:endParaRPr/>
          </a:p>
        </p:txBody>
      </p:sp>
      <p:grpSp>
        <p:nvGrpSpPr>
          <p:cNvPr id="83" name="Google Shape;83;p3"/>
          <p:cNvGrpSpPr/>
          <p:nvPr/>
        </p:nvGrpSpPr>
        <p:grpSpPr>
          <a:xfrm>
            <a:off x="4558030" y="2156917"/>
            <a:ext cx="737416" cy="3521623"/>
            <a:chOff x="643617" y="2777047"/>
            <a:chExt cx="737416" cy="3521623"/>
          </a:xfrm>
        </p:grpSpPr>
        <p:grpSp>
          <p:nvGrpSpPr>
            <p:cNvPr id="84" name="Google Shape;84;p3"/>
            <p:cNvGrpSpPr/>
            <p:nvPr/>
          </p:nvGrpSpPr>
          <p:grpSpPr>
            <a:xfrm>
              <a:off x="677648" y="2777047"/>
              <a:ext cx="703385" cy="703385"/>
              <a:chOff x="-1447693" y="2725615"/>
              <a:chExt cx="703385" cy="703385"/>
            </a:xfrm>
          </p:grpSpPr>
          <p:sp>
            <p:nvSpPr>
              <p:cNvPr id="85" name="Google Shape;85;p3"/>
              <p:cNvSpPr/>
              <p:nvPr/>
            </p:nvSpPr>
            <p:spPr>
              <a:xfrm>
                <a:off x="-1447693" y="2725615"/>
                <a:ext cx="703385" cy="703385"/>
              </a:xfrm>
              <a:prstGeom prst="ellipse">
                <a:avLst/>
              </a:prstGeom>
              <a:solidFill>
                <a:srgbClr val="6D9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6" name="Google Shape;86;p3"/>
              <p:cNvCxnSpPr/>
              <p:nvPr/>
            </p:nvCxnSpPr>
            <p:spPr>
              <a:xfrm>
                <a:off x="-1096001" y="2802987"/>
                <a:ext cx="0" cy="548640"/>
              </a:xfrm>
              <a:prstGeom prst="straightConnector1">
                <a:avLst/>
              </a:prstGeom>
              <a:noFill/>
              <a:ln cap="flat" cmpd="sng" w="9525">
                <a:solidFill>
                  <a:schemeClr val="lt1"/>
                </a:solidFill>
                <a:prstDash val="solid"/>
                <a:miter lim="800000"/>
                <a:headEnd len="sm" w="sm" type="none"/>
                <a:tailEnd len="sm" w="sm" type="none"/>
              </a:ln>
            </p:spPr>
          </p:cxnSp>
          <p:cxnSp>
            <p:nvCxnSpPr>
              <p:cNvPr id="87" name="Google Shape;87;p3"/>
              <p:cNvCxnSpPr/>
              <p:nvPr/>
            </p:nvCxnSpPr>
            <p:spPr>
              <a:xfrm>
                <a:off x="-1096001" y="2802987"/>
                <a:ext cx="0" cy="548640"/>
              </a:xfrm>
              <a:prstGeom prst="straightConnector1">
                <a:avLst/>
              </a:prstGeom>
              <a:noFill/>
              <a:ln cap="flat" cmpd="sng" w="9525">
                <a:solidFill>
                  <a:schemeClr val="lt1"/>
                </a:solidFill>
                <a:prstDash val="solid"/>
                <a:miter lim="800000"/>
                <a:headEnd len="sm" w="sm" type="none"/>
                <a:tailEnd len="sm" w="sm" type="none"/>
              </a:ln>
            </p:spPr>
          </p:cxnSp>
          <p:sp>
            <p:nvSpPr>
              <p:cNvPr id="88" name="Google Shape;88;p3"/>
              <p:cNvSpPr/>
              <p:nvPr/>
            </p:nvSpPr>
            <p:spPr>
              <a:xfrm>
                <a:off x="-1300655" y="2876434"/>
                <a:ext cx="137160" cy="1371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3"/>
              <p:cNvSpPr/>
              <p:nvPr/>
            </p:nvSpPr>
            <p:spPr>
              <a:xfrm>
                <a:off x="-1056229" y="2876434"/>
                <a:ext cx="137160" cy="13716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3"/>
              <p:cNvSpPr/>
              <p:nvPr/>
            </p:nvSpPr>
            <p:spPr>
              <a:xfrm>
                <a:off x="-1284830" y="3140899"/>
                <a:ext cx="137160" cy="1371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91" name="Google Shape;91;p3"/>
              <p:cNvPicPr preferRelativeResize="0"/>
              <p:nvPr/>
            </p:nvPicPr>
            <p:blipFill rotWithShape="1">
              <a:blip r:embed="rId8">
                <a:alphaModFix/>
              </a:blip>
              <a:srcRect b="0" l="0" r="0" t="0"/>
              <a:stretch/>
            </p:blipFill>
            <p:spPr>
              <a:xfrm>
                <a:off x="-1041572" y="3138856"/>
                <a:ext cx="137160" cy="163831"/>
              </a:xfrm>
              <a:prstGeom prst="rect">
                <a:avLst/>
              </a:prstGeom>
              <a:noFill/>
              <a:ln>
                <a:noFill/>
              </a:ln>
            </p:spPr>
          </p:pic>
        </p:grpSp>
        <p:grpSp>
          <p:nvGrpSpPr>
            <p:cNvPr id="92" name="Google Shape;92;p3"/>
            <p:cNvGrpSpPr/>
            <p:nvPr/>
          </p:nvGrpSpPr>
          <p:grpSpPr>
            <a:xfrm>
              <a:off x="643617" y="3705984"/>
              <a:ext cx="703385" cy="703385"/>
              <a:chOff x="-1447693" y="3561171"/>
              <a:chExt cx="703385" cy="703385"/>
            </a:xfrm>
          </p:grpSpPr>
          <p:sp>
            <p:nvSpPr>
              <p:cNvPr id="93" name="Google Shape;93;p3"/>
              <p:cNvSpPr/>
              <p:nvPr/>
            </p:nvSpPr>
            <p:spPr>
              <a:xfrm>
                <a:off x="-1447693" y="3561171"/>
                <a:ext cx="703385" cy="703385"/>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3"/>
              <p:cNvSpPr/>
              <p:nvPr/>
            </p:nvSpPr>
            <p:spPr>
              <a:xfrm flipH="1">
                <a:off x="-1295401" y="3709251"/>
                <a:ext cx="261257" cy="198720"/>
              </a:xfrm>
              <a:prstGeom prst="wedgeRoundRectCallout">
                <a:avLst>
                  <a:gd fmla="val 50000" name="adj1"/>
                  <a:gd fmla="val 95367" name="adj2"/>
                  <a:gd fmla="val 16667" name="adj3"/>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3"/>
              <p:cNvSpPr/>
              <p:nvPr/>
            </p:nvSpPr>
            <p:spPr>
              <a:xfrm>
                <a:off x="-1153887" y="3886199"/>
                <a:ext cx="261257" cy="198720"/>
              </a:xfrm>
              <a:prstGeom prst="wedgeRoundRectCallout">
                <a:avLst>
                  <a:gd fmla="val 50000" name="adj1"/>
                  <a:gd fmla="val 95367" name="adj2"/>
                  <a:gd fmla="val 16667" name="adj3"/>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6" name="Google Shape;96;p3"/>
            <p:cNvGrpSpPr/>
            <p:nvPr/>
          </p:nvGrpSpPr>
          <p:grpSpPr>
            <a:xfrm>
              <a:off x="659044" y="4671809"/>
              <a:ext cx="703385" cy="703385"/>
              <a:chOff x="-1447693" y="4396727"/>
              <a:chExt cx="703385" cy="703385"/>
            </a:xfrm>
          </p:grpSpPr>
          <p:sp>
            <p:nvSpPr>
              <p:cNvPr id="97" name="Google Shape;97;p3"/>
              <p:cNvSpPr/>
              <p:nvPr/>
            </p:nvSpPr>
            <p:spPr>
              <a:xfrm>
                <a:off x="-1447693" y="4396727"/>
                <a:ext cx="703385" cy="703385"/>
              </a:xfrm>
              <a:prstGeom prst="ellipse">
                <a:avLst/>
              </a:prstGeom>
              <a:solidFill>
                <a:srgbClr val="DD56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User with solid fill" id="98" name="Google Shape;98;p3"/>
              <p:cNvPicPr preferRelativeResize="0"/>
              <p:nvPr/>
            </p:nvPicPr>
            <p:blipFill rotWithShape="1">
              <a:blip r:embed="rId9">
                <a:alphaModFix/>
              </a:blip>
              <a:srcRect b="0" l="0" r="0" t="0"/>
              <a:stretch/>
            </p:blipFill>
            <p:spPr>
              <a:xfrm>
                <a:off x="-1434607" y="4585546"/>
                <a:ext cx="300568" cy="300568"/>
              </a:xfrm>
              <a:prstGeom prst="rect">
                <a:avLst/>
              </a:prstGeom>
              <a:noFill/>
              <a:ln>
                <a:noFill/>
              </a:ln>
            </p:spPr>
          </p:pic>
          <p:pic>
            <p:nvPicPr>
              <p:cNvPr descr="Male profile with solid fill" id="99" name="Google Shape;99;p3"/>
              <p:cNvPicPr preferRelativeResize="0"/>
              <p:nvPr/>
            </p:nvPicPr>
            <p:blipFill rotWithShape="1">
              <a:blip r:embed="rId10">
                <a:alphaModFix/>
              </a:blip>
              <a:srcRect b="0" l="0" r="0" t="0"/>
              <a:stretch/>
            </p:blipFill>
            <p:spPr>
              <a:xfrm>
                <a:off x="-1037043" y="4657498"/>
                <a:ext cx="274320" cy="274320"/>
              </a:xfrm>
              <a:prstGeom prst="rect">
                <a:avLst/>
              </a:prstGeom>
              <a:noFill/>
              <a:ln>
                <a:noFill/>
              </a:ln>
            </p:spPr>
          </p:pic>
          <p:cxnSp>
            <p:nvCxnSpPr>
              <p:cNvPr id="100" name="Google Shape;100;p3"/>
              <p:cNvCxnSpPr/>
              <p:nvPr/>
            </p:nvCxnSpPr>
            <p:spPr>
              <a:xfrm>
                <a:off x="-1202255" y="4708735"/>
                <a:ext cx="228600" cy="0"/>
              </a:xfrm>
              <a:prstGeom prst="straightConnector1">
                <a:avLst/>
              </a:prstGeom>
              <a:noFill/>
              <a:ln cap="flat" cmpd="sng" w="9525">
                <a:solidFill>
                  <a:schemeClr val="lt1"/>
                </a:solidFill>
                <a:prstDash val="solid"/>
                <a:miter lim="800000"/>
                <a:headEnd len="med" w="med" type="triangle"/>
                <a:tailEnd len="med" w="med" type="triangle"/>
              </a:ln>
            </p:spPr>
          </p:cxnSp>
        </p:grpSp>
        <p:grpSp>
          <p:nvGrpSpPr>
            <p:cNvPr id="101" name="Google Shape;101;p3"/>
            <p:cNvGrpSpPr/>
            <p:nvPr/>
          </p:nvGrpSpPr>
          <p:grpSpPr>
            <a:xfrm>
              <a:off x="667089" y="5595285"/>
              <a:ext cx="703385" cy="703385"/>
              <a:chOff x="-1447693" y="5232283"/>
              <a:chExt cx="703385" cy="703385"/>
            </a:xfrm>
          </p:grpSpPr>
          <p:sp>
            <p:nvSpPr>
              <p:cNvPr id="102" name="Google Shape;102;p3"/>
              <p:cNvSpPr/>
              <p:nvPr/>
            </p:nvSpPr>
            <p:spPr>
              <a:xfrm>
                <a:off x="-1447693" y="5232283"/>
                <a:ext cx="703385" cy="703385"/>
              </a:xfrm>
              <a:prstGeom prst="ellipse">
                <a:avLst/>
              </a:prstGeom>
              <a:solidFill>
                <a:srgbClr val="EFD6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ead with gears with solid fill" id="103" name="Google Shape;103;p3"/>
              <p:cNvPicPr preferRelativeResize="0"/>
              <p:nvPr/>
            </p:nvPicPr>
            <p:blipFill rotWithShape="1">
              <a:blip r:embed="rId11">
                <a:alphaModFix/>
              </a:blip>
              <a:srcRect b="0" l="0" r="0" t="0"/>
              <a:stretch/>
            </p:blipFill>
            <p:spPr>
              <a:xfrm flipH="1">
                <a:off x="-1324601" y="5355375"/>
                <a:ext cx="457200" cy="457200"/>
              </a:xfrm>
              <a:prstGeom prst="rect">
                <a:avLst/>
              </a:prstGeom>
              <a:noFill/>
              <a:ln>
                <a:noFill/>
              </a:ln>
            </p:spPr>
          </p:pic>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pic>
        <p:nvPicPr>
          <p:cNvPr id="750" name="Google Shape;750;p30"/>
          <p:cNvPicPr preferRelativeResize="0"/>
          <p:nvPr/>
        </p:nvPicPr>
        <p:blipFill rotWithShape="1">
          <a:blip r:embed="rId3">
            <a:alphaModFix/>
          </a:blip>
          <a:srcRect b="0" l="0" r="0" t="0"/>
          <a:stretch/>
        </p:blipFill>
        <p:spPr>
          <a:xfrm>
            <a:off x="-2575560" y="-1932036"/>
            <a:ext cx="12192000" cy="5988231"/>
          </a:xfrm>
          <a:prstGeom prst="rect">
            <a:avLst/>
          </a:prstGeom>
          <a:noFill/>
          <a:ln>
            <a:noFill/>
          </a:ln>
        </p:spPr>
      </p:pic>
      <p:sp>
        <p:nvSpPr>
          <p:cNvPr id="751" name="Google Shape;751;p30"/>
          <p:cNvSpPr/>
          <p:nvPr/>
        </p:nvSpPr>
        <p:spPr>
          <a:xfrm>
            <a:off x="4435314" y="2347213"/>
            <a:ext cx="7507237" cy="2760371"/>
          </a:xfrm>
          <a:prstGeom prst="rect">
            <a:avLst/>
          </a:prstGeom>
          <a:noFill/>
          <a:ln>
            <a:noFill/>
          </a:ln>
        </p:spPr>
        <p:txBody>
          <a:bodyPr anchorCtr="0" anchor="ctr" bIns="45700" lIns="91425" spcFirstLastPara="1" rIns="91425" wrap="square" tIns="45700">
            <a:spAutoFit/>
          </a:bodyPr>
          <a:lstStyle/>
          <a:p>
            <a:pPr indent="0" lvl="0" marL="0" marR="0" rtl="0" algn="ctr">
              <a:lnSpc>
                <a:spcPct val="108333"/>
              </a:lnSpc>
              <a:spcBef>
                <a:spcPts val="0"/>
              </a:spcBef>
              <a:spcAft>
                <a:spcPts val="0"/>
              </a:spcAft>
              <a:buNone/>
            </a:pPr>
            <a:r>
              <a:rPr b="1" lang="en-US" sz="3600">
                <a:solidFill>
                  <a:srgbClr val="595959"/>
                </a:solidFill>
                <a:latin typeface="Catamaran"/>
                <a:ea typeface="Catamaran"/>
                <a:cs typeface="Catamaran"/>
                <a:sym typeface="Catamaran"/>
              </a:rPr>
              <a:t>You can still be you and say what needs to be said,</a:t>
            </a:r>
            <a:endParaRPr/>
          </a:p>
          <a:p>
            <a:pPr indent="0" lvl="0" marL="0" marR="0" rtl="0" algn="ctr">
              <a:lnSpc>
                <a:spcPct val="108333"/>
              </a:lnSpc>
              <a:spcBef>
                <a:spcPts val="600"/>
              </a:spcBef>
              <a:spcAft>
                <a:spcPts val="0"/>
              </a:spcAft>
              <a:buNone/>
            </a:pPr>
            <a:r>
              <a:rPr b="1" lang="en-US" sz="3600">
                <a:solidFill>
                  <a:srgbClr val="595959"/>
                </a:solidFill>
                <a:latin typeface="Catamaran"/>
                <a:ea typeface="Catamaran"/>
                <a:cs typeface="Catamaran"/>
                <a:sym typeface="Catamaran"/>
              </a:rPr>
              <a:t>but what you say and how you say it</a:t>
            </a:r>
            <a:endParaRPr/>
          </a:p>
          <a:p>
            <a:pPr indent="0" lvl="0" marL="0" marR="0" rtl="0" algn="ctr">
              <a:lnSpc>
                <a:spcPct val="108333"/>
              </a:lnSpc>
              <a:spcBef>
                <a:spcPts val="600"/>
              </a:spcBef>
              <a:spcAft>
                <a:spcPts val="0"/>
              </a:spcAft>
              <a:buNone/>
            </a:pPr>
            <a:r>
              <a:rPr b="1" lang="en-US" sz="3600">
                <a:solidFill>
                  <a:srgbClr val="595959"/>
                </a:solidFill>
                <a:latin typeface="Catamaran"/>
                <a:ea typeface="Catamaran"/>
                <a:cs typeface="Catamaran"/>
                <a:sym typeface="Catamaran"/>
              </a:rPr>
              <a:t>is the key to effective communication.</a:t>
            </a:r>
            <a:endParaRPr/>
          </a:p>
        </p:txBody>
      </p:sp>
      <p:pic>
        <p:nvPicPr>
          <p:cNvPr id="752" name="Google Shape;752;p30"/>
          <p:cNvPicPr preferRelativeResize="0"/>
          <p:nvPr/>
        </p:nvPicPr>
        <p:blipFill rotWithShape="1">
          <a:blip r:embed="rId4">
            <a:alphaModFix/>
          </a:blip>
          <a:srcRect b="0" l="0" r="0" t="0"/>
          <a:stretch/>
        </p:blipFill>
        <p:spPr>
          <a:xfrm>
            <a:off x="-249448" y="2166479"/>
            <a:ext cx="5249668" cy="6858000"/>
          </a:xfrm>
          <a:prstGeom prst="rect">
            <a:avLst/>
          </a:prstGeom>
          <a:noFill/>
          <a:ln>
            <a:noFill/>
          </a:ln>
        </p:spPr>
      </p:pic>
      <p:grpSp>
        <p:nvGrpSpPr>
          <p:cNvPr id="753" name="Google Shape;753;p30"/>
          <p:cNvGrpSpPr/>
          <p:nvPr/>
        </p:nvGrpSpPr>
        <p:grpSpPr>
          <a:xfrm>
            <a:off x="2019212" y="485737"/>
            <a:ext cx="8153577" cy="1152686"/>
            <a:chOff x="2019212" y="485737"/>
            <a:chExt cx="8153577" cy="1152686"/>
          </a:xfrm>
        </p:grpSpPr>
        <p:pic>
          <p:nvPicPr>
            <p:cNvPr descr="Rectangle&#10;&#10;Description automatically generated" id="754" name="Google Shape;754;p30"/>
            <p:cNvPicPr preferRelativeResize="0"/>
            <p:nvPr/>
          </p:nvPicPr>
          <p:blipFill rotWithShape="1">
            <a:blip r:embed="rId5">
              <a:alphaModFix/>
            </a:blip>
            <a:srcRect b="0" l="0" r="0" t="0"/>
            <a:stretch/>
          </p:blipFill>
          <p:spPr>
            <a:xfrm>
              <a:off x="3247628" y="485737"/>
              <a:ext cx="5696745" cy="1152686"/>
            </a:xfrm>
            <a:prstGeom prst="rect">
              <a:avLst/>
            </a:prstGeom>
            <a:noFill/>
            <a:ln>
              <a:noFill/>
            </a:ln>
          </p:spPr>
        </p:pic>
        <p:sp>
          <p:nvSpPr>
            <p:cNvPr id="755" name="Google Shape;755;p30"/>
            <p:cNvSpPr/>
            <p:nvPr/>
          </p:nvSpPr>
          <p:spPr>
            <a:xfrm>
              <a:off x="2019212" y="710388"/>
              <a:ext cx="8153577"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Motivation Application</a:t>
              </a:r>
              <a:endParaRPr/>
            </a:p>
          </p:txBody>
        </p:sp>
        <p:sp>
          <p:nvSpPr>
            <p:cNvPr id="756" name="Google Shape;756;p30"/>
            <p:cNvSpPr/>
            <p:nvPr/>
          </p:nvSpPr>
          <p:spPr>
            <a:xfrm>
              <a:off x="3243973" y="495116"/>
              <a:ext cx="5623560" cy="1000291"/>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id="762" name="Google Shape;762;p31"/>
          <p:cNvPicPr preferRelativeResize="0"/>
          <p:nvPr/>
        </p:nvPicPr>
        <p:blipFill rotWithShape="1">
          <a:blip r:embed="rId3">
            <a:alphaModFix/>
          </a:blip>
          <a:srcRect b="0" l="0" r="0" t="0"/>
          <a:stretch/>
        </p:blipFill>
        <p:spPr>
          <a:xfrm>
            <a:off x="-2575560" y="-1932036"/>
            <a:ext cx="12192000" cy="5988231"/>
          </a:xfrm>
          <a:prstGeom prst="rect">
            <a:avLst/>
          </a:prstGeom>
          <a:noFill/>
          <a:ln>
            <a:noFill/>
          </a:ln>
        </p:spPr>
      </p:pic>
      <p:pic>
        <p:nvPicPr>
          <p:cNvPr descr="A picture containing person, toy, posing, doll&#10;&#10;Description automatically generated" id="763" name="Google Shape;763;p31"/>
          <p:cNvPicPr preferRelativeResize="0"/>
          <p:nvPr/>
        </p:nvPicPr>
        <p:blipFill rotWithShape="1">
          <a:blip r:embed="rId4">
            <a:alphaModFix/>
          </a:blip>
          <a:srcRect b="0" l="0" r="0" t="0"/>
          <a:stretch/>
        </p:blipFill>
        <p:spPr>
          <a:xfrm>
            <a:off x="807714" y="2166479"/>
            <a:ext cx="3135344" cy="6858000"/>
          </a:xfrm>
          <a:prstGeom prst="rect">
            <a:avLst/>
          </a:prstGeom>
          <a:noFill/>
          <a:ln>
            <a:noFill/>
          </a:ln>
        </p:spPr>
      </p:pic>
      <p:sp>
        <p:nvSpPr>
          <p:cNvPr id="764" name="Google Shape;764;p31"/>
          <p:cNvSpPr/>
          <p:nvPr/>
        </p:nvSpPr>
        <p:spPr>
          <a:xfrm>
            <a:off x="4379963" y="4919775"/>
            <a:ext cx="6318517" cy="1106072"/>
          </a:xfrm>
          <a:prstGeom prst="rect">
            <a:avLst/>
          </a:prstGeom>
          <a:noFill/>
          <a:ln>
            <a:noFill/>
          </a:ln>
        </p:spPr>
        <p:txBody>
          <a:bodyPr anchorCtr="0" anchor="ctr" bIns="45700" lIns="91425" spcFirstLastPara="1" rIns="91425" wrap="square" tIns="45700">
            <a:spAutoFit/>
          </a:bodyPr>
          <a:lstStyle/>
          <a:p>
            <a:pPr indent="0" lvl="0" marL="0" marR="0" rtl="0" algn="ctr">
              <a:lnSpc>
                <a:spcPct val="108333"/>
              </a:lnSpc>
              <a:spcBef>
                <a:spcPts val="0"/>
              </a:spcBef>
              <a:spcAft>
                <a:spcPts val="0"/>
              </a:spcAft>
              <a:buNone/>
            </a:pPr>
            <a:r>
              <a:rPr b="1" lang="en-US" sz="3600">
                <a:solidFill>
                  <a:srgbClr val="595959"/>
                </a:solidFill>
                <a:latin typeface="Catamaran"/>
                <a:ea typeface="Catamaran"/>
                <a:cs typeface="Catamaran"/>
                <a:sym typeface="Catamaran"/>
              </a:rPr>
              <a:t>when team members are motivated to participate</a:t>
            </a:r>
            <a:endParaRPr/>
          </a:p>
        </p:txBody>
      </p:sp>
      <p:sp>
        <p:nvSpPr>
          <p:cNvPr id="765" name="Google Shape;765;p31"/>
          <p:cNvSpPr/>
          <p:nvPr/>
        </p:nvSpPr>
        <p:spPr>
          <a:xfrm rot="5400000">
            <a:off x="5029350" y="2628059"/>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6" name="Google Shape;766;p31"/>
          <p:cNvSpPr/>
          <p:nvPr/>
        </p:nvSpPr>
        <p:spPr>
          <a:xfrm rot="5400000">
            <a:off x="5029350" y="3127031"/>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7" name="Google Shape;767;p31"/>
          <p:cNvSpPr/>
          <p:nvPr/>
        </p:nvSpPr>
        <p:spPr>
          <a:xfrm rot="5400000">
            <a:off x="5029350" y="3626003"/>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8" name="Google Shape;768;p31"/>
          <p:cNvSpPr/>
          <p:nvPr/>
        </p:nvSpPr>
        <p:spPr>
          <a:xfrm>
            <a:off x="5366975" y="2502003"/>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efficient</a:t>
            </a:r>
            <a:endParaRPr/>
          </a:p>
        </p:txBody>
      </p:sp>
      <p:sp>
        <p:nvSpPr>
          <p:cNvPr id="769" name="Google Shape;769;p31"/>
          <p:cNvSpPr/>
          <p:nvPr/>
        </p:nvSpPr>
        <p:spPr>
          <a:xfrm>
            <a:off x="5366975" y="3011034"/>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productive</a:t>
            </a:r>
            <a:endParaRPr/>
          </a:p>
        </p:txBody>
      </p:sp>
      <p:sp>
        <p:nvSpPr>
          <p:cNvPr id="770" name="Google Shape;770;p31"/>
          <p:cNvSpPr/>
          <p:nvPr/>
        </p:nvSpPr>
        <p:spPr>
          <a:xfrm>
            <a:off x="5366975" y="3543384"/>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satisfying</a:t>
            </a:r>
            <a:endParaRPr/>
          </a:p>
        </p:txBody>
      </p:sp>
      <p:grpSp>
        <p:nvGrpSpPr>
          <p:cNvPr id="771" name="Google Shape;771;p31"/>
          <p:cNvGrpSpPr/>
          <p:nvPr/>
        </p:nvGrpSpPr>
        <p:grpSpPr>
          <a:xfrm>
            <a:off x="2019212" y="485737"/>
            <a:ext cx="8153577" cy="1152686"/>
            <a:chOff x="2019212" y="485737"/>
            <a:chExt cx="8153577" cy="1152686"/>
          </a:xfrm>
        </p:grpSpPr>
        <p:pic>
          <p:nvPicPr>
            <p:cNvPr descr="Rectangle&#10;&#10;Description automatically generated" id="772" name="Google Shape;772;p31"/>
            <p:cNvPicPr preferRelativeResize="0"/>
            <p:nvPr/>
          </p:nvPicPr>
          <p:blipFill rotWithShape="1">
            <a:blip r:embed="rId5">
              <a:alphaModFix/>
            </a:blip>
            <a:srcRect b="0" l="0" r="0" t="0"/>
            <a:stretch/>
          </p:blipFill>
          <p:spPr>
            <a:xfrm>
              <a:off x="3247628" y="485737"/>
              <a:ext cx="5696745" cy="1152686"/>
            </a:xfrm>
            <a:prstGeom prst="rect">
              <a:avLst/>
            </a:prstGeom>
            <a:noFill/>
            <a:ln>
              <a:noFill/>
            </a:ln>
          </p:spPr>
        </p:pic>
        <p:sp>
          <p:nvSpPr>
            <p:cNvPr id="773" name="Google Shape;773;p31"/>
            <p:cNvSpPr/>
            <p:nvPr/>
          </p:nvSpPr>
          <p:spPr>
            <a:xfrm>
              <a:off x="2019212" y="710388"/>
              <a:ext cx="8153577"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Motivation Application</a:t>
              </a:r>
              <a:endParaRPr/>
            </a:p>
          </p:txBody>
        </p:sp>
        <p:sp>
          <p:nvSpPr>
            <p:cNvPr id="774" name="Google Shape;774;p31"/>
            <p:cNvSpPr/>
            <p:nvPr/>
          </p:nvSpPr>
          <p:spPr>
            <a:xfrm>
              <a:off x="3243973" y="495116"/>
              <a:ext cx="5623560" cy="1000291"/>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32"/>
          <p:cNvSpPr/>
          <p:nvPr/>
        </p:nvSpPr>
        <p:spPr>
          <a:xfrm rot="5400000">
            <a:off x="1477500" y="3035029"/>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1" name="Google Shape;781;p32"/>
          <p:cNvSpPr/>
          <p:nvPr/>
        </p:nvSpPr>
        <p:spPr>
          <a:xfrm rot="5400000">
            <a:off x="1477500" y="3524428"/>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2" name="Google Shape;782;p32"/>
          <p:cNvSpPr/>
          <p:nvPr/>
        </p:nvSpPr>
        <p:spPr>
          <a:xfrm rot="5400000">
            <a:off x="1477500" y="4021606"/>
            <a:ext cx="274320" cy="236483"/>
          </a:xfrm>
          <a:prstGeom prst="triangle">
            <a:avLst>
              <a:gd fmla="val 50000" name="adj"/>
            </a:avLst>
          </a:prstGeom>
          <a:solidFill>
            <a:srgbClr val="DD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3" name="Google Shape;783;p32"/>
          <p:cNvSpPr/>
          <p:nvPr/>
        </p:nvSpPr>
        <p:spPr>
          <a:xfrm>
            <a:off x="2655602" y="133037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Applying what you’ve learned</a:t>
            </a:r>
            <a:endParaRPr/>
          </a:p>
        </p:txBody>
      </p:sp>
      <p:sp>
        <p:nvSpPr>
          <p:cNvPr id="784" name="Google Shape;784;p32"/>
          <p:cNvSpPr/>
          <p:nvPr/>
        </p:nvSpPr>
        <p:spPr>
          <a:xfrm>
            <a:off x="928402" y="2376767"/>
            <a:ext cx="5167598"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5000"/>
              </a:lnSpc>
              <a:spcBef>
                <a:spcPts val="0"/>
              </a:spcBef>
              <a:spcAft>
                <a:spcPts val="0"/>
              </a:spcAft>
              <a:buNone/>
            </a:pPr>
            <a:r>
              <a:rPr b="1" lang="en-US" sz="2400">
                <a:solidFill>
                  <a:srgbClr val="595959"/>
                </a:solidFill>
                <a:latin typeface="Catamaran"/>
                <a:ea typeface="Catamaran"/>
                <a:cs typeface="Catamaran"/>
                <a:sym typeface="Catamaran"/>
              </a:rPr>
              <a:t>You can do this activity now or with:</a:t>
            </a:r>
            <a:endParaRPr/>
          </a:p>
        </p:txBody>
      </p:sp>
      <p:sp>
        <p:nvSpPr>
          <p:cNvPr id="785" name="Google Shape;785;p32"/>
          <p:cNvSpPr/>
          <p:nvPr/>
        </p:nvSpPr>
        <p:spPr>
          <a:xfrm>
            <a:off x="1815125" y="2942838"/>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lang="en-US" sz="2500">
                <a:solidFill>
                  <a:srgbClr val="595959"/>
                </a:solidFill>
                <a:latin typeface="Catamaran"/>
                <a:ea typeface="Catamaran"/>
                <a:cs typeface="Catamaran"/>
                <a:sym typeface="Catamaran"/>
              </a:rPr>
              <a:t>your work team</a:t>
            </a:r>
            <a:endParaRPr/>
          </a:p>
        </p:txBody>
      </p:sp>
      <p:sp>
        <p:nvSpPr>
          <p:cNvPr id="786" name="Google Shape;786;p32"/>
          <p:cNvSpPr/>
          <p:nvPr/>
        </p:nvSpPr>
        <p:spPr>
          <a:xfrm>
            <a:off x="1815125" y="3442785"/>
            <a:ext cx="6462640" cy="477054"/>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lang="en-US" sz="2500">
                <a:solidFill>
                  <a:srgbClr val="595959"/>
                </a:solidFill>
                <a:latin typeface="Catamaran"/>
                <a:ea typeface="Catamaran"/>
                <a:cs typeface="Catamaran"/>
                <a:sym typeface="Catamaran"/>
              </a:rPr>
              <a:t>your business or life partner</a:t>
            </a:r>
            <a:endParaRPr/>
          </a:p>
        </p:txBody>
      </p:sp>
      <p:sp>
        <p:nvSpPr>
          <p:cNvPr id="787" name="Google Shape;787;p32"/>
          <p:cNvSpPr/>
          <p:nvPr/>
        </p:nvSpPr>
        <p:spPr>
          <a:xfrm>
            <a:off x="1815125" y="3929415"/>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lang="en-US" sz="2500">
                <a:solidFill>
                  <a:srgbClr val="595959"/>
                </a:solidFill>
                <a:latin typeface="Catamaran"/>
                <a:ea typeface="Catamaran"/>
                <a:cs typeface="Catamaran"/>
                <a:sym typeface="Catamaran"/>
              </a:rPr>
              <a:t>your family or friends</a:t>
            </a:r>
            <a:endParaRPr/>
          </a:p>
        </p:txBody>
      </p:sp>
      <p:sp>
        <p:nvSpPr>
          <p:cNvPr id="788" name="Google Shape;788;p32"/>
          <p:cNvSpPr/>
          <p:nvPr/>
        </p:nvSpPr>
        <p:spPr>
          <a:xfrm>
            <a:off x="2470233"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200">
                <a:solidFill>
                  <a:srgbClr val="595959"/>
                </a:solidFill>
                <a:latin typeface="Questrial"/>
                <a:ea typeface="Questrial"/>
                <a:cs typeface="Questrial"/>
                <a:sym typeface="Questrial"/>
              </a:rPr>
              <a:t>Takeaway Activity</a:t>
            </a:r>
            <a:endParaRPr/>
          </a:p>
        </p:txBody>
      </p:sp>
      <p:pic>
        <p:nvPicPr>
          <p:cNvPr descr="Document with solid fill" id="789" name="Google Shape;789;p32"/>
          <p:cNvPicPr preferRelativeResize="0"/>
          <p:nvPr/>
        </p:nvPicPr>
        <p:blipFill rotWithShape="1">
          <a:blip r:embed="rId3">
            <a:alphaModFix/>
          </a:blip>
          <a:srcRect b="0" l="0" r="0" t="0"/>
          <a:stretch/>
        </p:blipFill>
        <p:spPr>
          <a:xfrm>
            <a:off x="824804" y="6131228"/>
            <a:ext cx="704495" cy="704495"/>
          </a:xfrm>
          <a:prstGeom prst="rect">
            <a:avLst/>
          </a:prstGeom>
          <a:noFill/>
          <a:ln>
            <a:noFill/>
          </a:ln>
        </p:spPr>
      </p:pic>
      <p:sp>
        <p:nvSpPr>
          <p:cNvPr id="790" name="Google Shape;790;p32"/>
          <p:cNvSpPr txBox="1"/>
          <p:nvPr/>
        </p:nvSpPr>
        <p:spPr>
          <a:xfrm>
            <a:off x="1403991" y="6344633"/>
            <a:ext cx="22660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lt1"/>
                </a:solidFill>
                <a:latin typeface="Catamaran"/>
                <a:ea typeface="Catamaran"/>
                <a:cs typeface="Catamaran"/>
                <a:sym typeface="Catamaran"/>
              </a:rPr>
              <a:t>Download this activity</a:t>
            </a:r>
            <a:endParaRPr/>
          </a:p>
        </p:txBody>
      </p:sp>
      <p:pic>
        <p:nvPicPr>
          <p:cNvPr id="791" name="Google Shape;791;p32"/>
          <p:cNvPicPr preferRelativeResize="0"/>
          <p:nvPr/>
        </p:nvPicPr>
        <p:blipFill rotWithShape="1">
          <a:blip r:embed="rId4">
            <a:alphaModFix/>
          </a:blip>
          <a:srcRect b="0" l="0" r="0" t="0"/>
          <a:stretch/>
        </p:blipFill>
        <p:spPr>
          <a:xfrm>
            <a:off x="0" y="5805032"/>
            <a:ext cx="12192000" cy="1047166"/>
          </a:xfrm>
          <a:prstGeom prst="rect">
            <a:avLst/>
          </a:prstGeom>
          <a:noFill/>
          <a:ln>
            <a:noFill/>
          </a:ln>
        </p:spPr>
      </p:pic>
      <p:pic>
        <p:nvPicPr>
          <p:cNvPr descr="A mannequin wearing glasses&#10;&#10;Description automatically generated with low confidence" id="792" name="Google Shape;792;p32"/>
          <p:cNvPicPr preferRelativeResize="0"/>
          <p:nvPr/>
        </p:nvPicPr>
        <p:blipFill rotWithShape="1">
          <a:blip r:embed="rId5">
            <a:alphaModFix/>
          </a:blip>
          <a:srcRect b="0" l="0" r="0" t="0"/>
          <a:stretch/>
        </p:blipFill>
        <p:spPr>
          <a:xfrm>
            <a:off x="8521941" y="1012550"/>
            <a:ext cx="3101228" cy="6858000"/>
          </a:xfrm>
          <a:prstGeom prst="rect">
            <a:avLst/>
          </a:prstGeom>
          <a:noFill/>
          <a:ln>
            <a:noFill/>
          </a:ln>
        </p:spPr>
      </p:pic>
      <p:pic>
        <p:nvPicPr>
          <p:cNvPr id="793" name="Google Shape;793;p32"/>
          <p:cNvPicPr preferRelativeResize="0"/>
          <p:nvPr/>
        </p:nvPicPr>
        <p:blipFill rotWithShape="1">
          <a:blip r:embed="rId6">
            <a:alphaModFix/>
          </a:blip>
          <a:srcRect b="0" l="0" r="0" t="0"/>
          <a:stretch/>
        </p:blipFill>
        <p:spPr>
          <a:xfrm>
            <a:off x="389972" y="353255"/>
            <a:ext cx="2105319" cy="1400370"/>
          </a:xfrm>
          <a:prstGeom prst="rect">
            <a:avLst/>
          </a:prstGeom>
          <a:noFill/>
          <a:ln>
            <a:noFill/>
          </a:ln>
        </p:spPr>
      </p:pic>
      <p:sp>
        <p:nvSpPr>
          <p:cNvPr id="794" name="Google Shape;794;p32"/>
          <p:cNvSpPr/>
          <p:nvPr/>
        </p:nvSpPr>
        <p:spPr>
          <a:xfrm>
            <a:off x="557640" y="534492"/>
            <a:ext cx="1005840" cy="1005840"/>
          </a:xfrm>
          <a:prstGeom prst="ellipse">
            <a:avLst/>
          </a:prstGeom>
          <a:noFill/>
          <a:ln cap="flat" cmpd="sng" w="571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33"/>
          <p:cNvSpPr/>
          <p:nvPr/>
        </p:nvSpPr>
        <p:spPr>
          <a:xfrm>
            <a:off x="2655602" y="133037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Applying what you’ve learned</a:t>
            </a:r>
            <a:endParaRPr/>
          </a:p>
        </p:txBody>
      </p:sp>
      <p:sp>
        <p:nvSpPr>
          <p:cNvPr id="801" name="Google Shape;801;p33"/>
          <p:cNvSpPr/>
          <p:nvPr/>
        </p:nvSpPr>
        <p:spPr>
          <a:xfrm>
            <a:off x="1975603" y="2215375"/>
            <a:ext cx="9184029" cy="1604285"/>
          </a:xfrm>
          <a:prstGeom prst="rect">
            <a:avLst/>
          </a:prstGeom>
          <a:noFill/>
          <a:ln>
            <a:noFill/>
          </a:ln>
        </p:spPr>
        <p:txBody>
          <a:bodyPr anchorCtr="0" anchor="ctr" bIns="45700" lIns="91425" spcFirstLastPara="1" rIns="91425" wrap="square" tIns="45700">
            <a:spAutoFit/>
          </a:bodyPr>
          <a:lstStyle/>
          <a:p>
            <a:pPr indent="0" lvl="0" marL="0" marR="0" rtl="0" algn="l">
              <a:lnSpc>
                <a:spcPct val="166666"/>
              </a:lnSpc>
              <a:spcBef>
                <a:spcPts val="0"/>
              </a:spcBef>
              <a:spcAft>
                <a:spcPts val="0"/>
              </a:spcAft>
              <a:buNone/>
            </a:pPr>
            <a:r>
              <a:rPr b="1" lang="en-US" sz="1800">
                <a:solidFill>
                  <a:srgbClr val="595959"/>
                </a:solidFill>
                <a:latin typeface="Catamaran"/>
                <a:ea typeface="Catamaran"/>
                <a:cs typeface="Catamaran"/>
                <a:sym typeface="Catamaran"/>
              </a:rPr>
              <a:t>You’ve been asked to communicate an accountability</a:t>
            </a:r>
            <a:r>
              <a:rPr b="1" i="1" lang="en-US" sz="1800">
                <a:solidFill>
                  <a:srgbClr val="595959"/>
                </a:solidFill>
                <a:latin typeface="Catamaran"/>
                <a:ea typeface="Catamaran"/>
                <a:cs typeface="Catamaran"/>
                <a:sym typeface="Catamaran"/>
              </a:rPr>
              <a:t> </a:t>
            </a:r>
            <a:r>
              <a:rPr b="1" lang="en-US" sz="1800">
                <a:solidFill>
                  <a:srgbClr val="595959"/>
                </a:solidFill>
                <a:latin typeface="Catamaran"/>
                <a:ea typeface="Catamaran"/>
                <a:cs typeface="Catamaran"/>
                <a:sym typeface="Catamaran"/>
              </a:rPr>
              <a:t>team meeting is being scheduled on a weekly basis, same day, same time. </a:t>
            </a:r>
            <a:endParaRPr/>
          </a:p>
          <a:p>
            <a:pPr indent="0" lvl="0" marL="0" marR="0" rtl="0" algn="l">
              <a:lnSpc>
                <a:spcPct val="166666"/>
              </a:lnSpc>
              <a:spcBef>
                <a:spcPts val="0"/>
              </a:spcBef>
              <a:spcAft>
                <a:spcPts val="0"/>
              </a:spcAft>
              <a:buNone/>
            </a:pPr>
            <a:r>
              <a:rPr lang="en-US" sz="1800">
                <a:solidFill>
                  <a:srgbClr val="595959"/>
                </a:solidFill>
                <a:latin typeface="Catamaran"/>
                <a:ea typeface="Catamaran"/>
                <a:cs typeface="Catamaran"/>
                <a:sym typeface="Catamaran"/>
              </a:rPr>
              <a:t>Before you deliver the message, consider how each of the shapes may receive the message. </a:t>
            </a:r>
            <a:endParaRPr/>
          </a:p>
          <a:p>
            <a:pPr indent="0" lvl="0" marL="0" marR="0" rtl="0" algn="l">
              <a:lnSpc>
                <a:spcPct val="166666"/>
              </a:lnSpc>
              <a:spcBef>
                <a:spcPts val="0"/>
              </a:spcBef>
              <a:spcAft>
                <a:spcPts val="0"/>
              </a:spcAft>
              <a:buNone/>
            </a:pPr>
            <a:r>
              <a:rPr lang="en-US" sz="1800">
                <a:solidFill>
                  <a:srgbClr val="595959"/>
                </a:solidFill>
                <a:latin typeface="Catamaran"/>
                <a:ea typeface="Catamaran"/>
                <a:cs typeface="Catamaran"/>
                <a:sym typeface="Catamaran"/>
              </a:rPr>
              <a:t>Who do you think will look forward to this new meeting or who do you think will dread it?</a:t>
            </a:r>
            <a:endParaRPr/>
          </a:p>
        </p:txBody>
      </p:sp>
      <p:sp>
        <p:nvSpPr>
          <p:cNvPr id="802" name="Google Shape;802;p33"/>
          <p:cNvSpPr/>
          <p:nvPr/>
        </p:nvSpPr>
        <p:spPr>
          <a:xfrm>
            <a:off x="2470233"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200">
                <a:solidFill>
                  <a:srgbClr val="595959"/>
                </a:solidFill>
                <a:latin typeface="Questrial"/>
                <a:ea typeface="Questrial"/>
                <a:cs typeface="Questrial"/>
                <a:sym typeface="Questrial"/>
              </a:rPr>
              <a:t>Takeaway Activity</a:t>
            </a:r>
            <a:endParaRPr/>
          </a:p>
        </p:txBody>
      </p:sp>
      <p:sp>
        <p:nvSpPr>
          <p:cNvPr id="803" name="Google Shape;803;p33"/>
          <p:cNvSpPr txBox="1"/>
          <p:nvPr/>
        </p:nvSpPr>
        <p:spPr>
          <a:xfrm>
            <a:off x="0" y="6150114"/>
            <a:ext cx="12216446" cy="707886"/>
          </a:xfrm>
          <a:prstGeom prst="rect">
            <a:avLst/>
          </a:prstGeom>
          <a:solidFill>
            <a:srgbClr val="6E94E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Awareness is </a:t>
            </a:r>
            <a:r>
              <a:rPr b="1" lang="en-US" sz="2000">
                <a:solidFill>
                  <a:schemeClr val="lt1"/>
                </a:solidFill>
                <a:latin typeface="Calibri"/>
                <a:ea typeface="Calibri"/>
                <a:cs typeface="Calibri"/>
                <a:sym typeface="Calibri"/>
              </a:rPr>
              <a:t>Key</a:t>
            </a:r>
            <a:r>
              <a:rPr lang="en-US" sz="2000">
                <a:solidFill>
                  <a:schemeClr val="lt1"/>
                </a:solidFill>
                <a:latin typeface="Calibri"/>
                <a:ea typeface="Calibri"/>
                <a:cs typeface="Calibri"/>
                <a:sym typeface="Calibri"/>
              </a:rPr>
              <a:t>. Time to reflect is </a:t>
            </a:r>
            <a:r>
              <a:rPr b="1" lang="en-US" sz="2000">
                <a:solidFill>
                  <a:schemeClr val="lt1"/>
                </a:solidFill>
                <a:latin typeface="Calibri"/>
                <a:ea typeface="Calibri"/>
                <a:cs typeface="Calibri"/>
                <a:sym typeface="Calibri"/>
              </a:rPr>
              <a:t>important</a:t>
            </a:r>
            <a:r>
              <a:rPr lang="en-US" sz="20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2000">
                <a:solidFill>
                  <a:schemeClr val="lt1"/>
                </a:solidFill>
                <a:latin typeface="Calibri"/>
                <a:ea typeface="Calibri"/>
                <a:cs typeface="Calibri"/>
                <a:sym typeface="Calibri"/>
              </a:rPr>
              <a:t>Your communication approach is </a:t>
            </a:r>
            <a:r>
              <a:rPr b="1" lang="en-US" sz="2000">
                <a:solidFill>
                  <a:schemeClr val="lt1"/>
                </a:solidFill>
                <a:latin typeface="Calibri"/>
                <a:ea typeface="Calibri"/>
                <a:cs typeface="Calibri"/>
                <a:sym typeface="Calibri"/>
              </a:rPr>
              <a:t>critical</a:t>
            </a:r>
            <a:r>
              <a:rPr lang="en-US" sz="2000">
                <a:solidFill>
                  <a:schemeClr val="lt1"/>
                </a:solidFill>
                <a:latin typeface="Calibri"/>
                <a:ea typeface="Calibri"/>
                <a:cs typeface="Calibri"/>
                <a:sym typeface="Calibri"/>
              </a:rPr>
              <a:t> when it comes to keeping yourself motivated and motivating others.</a:t>
            </a:r>
            <a:endParaRPr/>
          </a:p>
        </p:txBody>
      </p:sp>
      <p:pic>
        <p:nvPicPr>
          <p:cNvPr id="804" name="Google Shape;804;p33"/>
          <p:cNvPicPr preferRelativeResize="0"/>
          <p:nvPr/>
        </p:nvPicPr>
        <p:blipFill rotWithShape="1">
          <a:blip r:embed="rId3">
            <a:alphaModFix/>
          </a:blip>
          <a:srcRect b="0" l="0" r="0" t="0"/>
          <a:stretch/>
        </p:blipFill>
        <p:spPr>
          <a:xfrm>
            <a:off x="389972" y="353255"/>
            <a:ext cx="2105319" cy="1400370"/>
          </a:xfrm>
          <a:prstGeom prst="rect">
            <a:avLst/>
          </a:prstGeom>
          <a:noFill/>
          <a:ln>
            <a:noFill/>
          </a:ln>
        </p:spPr>
      </p:pic>
      <p:pic>
        <p:nvPicPr>
          <p:cNvPr descr="Text&#10;&#10;Description automatically generated" id="805" name="Google Shape;805;p33"/>
          <p:cNvPicPr preferRelativeResize="0"/>
          <p:nvPr/>
        </p:nvPicPr>
        <p:blipFill rotWithShape="1">
          <a:blip r:embed="rId4">
            <a:alphaModFix/>
          </a:blip>
          <a:srcRect b="0" l="0" r="0" t="0"/>
          <a:stretch/>
        </p:blipFill>
        <p:spPr>
          <a:xfrm>
            <a:off x="1265158" y="4060899"/>
            <a:ext cx="10240804" cy="1933845"/>
          </a:xfrm>
          <a:prstGeom prst="rect">
            <a:avLst/>
          </a:prstGeom>
          <a:noFill/>
          <a:ln>
            <a:noFill/>
          </a:ln>
        </p:spPr>
      </p:pic>
      <p:sp>
        <p:nvSpPr>
          <p:cNvPr id="806" name="Google Shape;806;p33"/>
          <p:cNvSpPr/>
          <p:nvPr/>
        </p:nvSpPr>
        <p:spPr>
          <a:xfrm>
            <a:off x="557640" y="534492"/>
            <a:ext cx="1005840" cy="1005840"/>
          </a:xfrm>
          <a:prstGeom prst="ellipse">
            <a:avLst/>
          </a:prstGeom>
          <a:noFill/>
          <a:ln cap="flat" cmpd="sng" w="571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34"/>
          <p:cNvSpPr/>
          <p:nvPr/>
        </p:nvSpPr>
        <p:spPr>
          <a:xfrm>
            <a:off x="2655602" y="1330377"/>
            <a:ext cx="4379841" cy="488595"/>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0"/>
              </a:spcBef>
              <a:spcAft>
                <a:spcPts val="0"/>
              </a:spcAft>
              <a:buNone/>
            </a:pPr>
            <a:r>
              <a:rPr b="1" lang="en-US" sz="2500">
                <a:solidFill>
                  <a:srgbClr val="595959"/>
                </a:solidFill>
                <a:latin typeface="Catamaran"/>
                <a:ea typeface="Catamaran"/>
                <a:cs typeface="Catamaran"/>
                <a:sym typeface="Catamaran"/>
              </a:rPr>
              <a:t>Applying what you’ve learned</a:t>
            </a:r>
            <a:endParaRPr/>
          </a:p>
        </p:txBody>
      </p:sp>
      <p:sp>
        <p:nvSpPr>
          <p:cNvPr id="813" name="Google Shape;813;p34"/>
          <p:cNvSpPr/>
          <p:nvPr/>
        </p:nvSpPr>
        <p:spPr>
          <a:xfrm>
            <a:off x="1975104" y="2044424"/>
            <a:ext cx="9530858" cy="1219565"/>
          </a:xfrm>
          <a:prstGeom prst="rect">
            <a:avLst/>
          </a:prstGeom>
          <a:noFill/>
          <a:ln>
            <a:noFill/>
          </a:ln>
        </p:spPr>
        <p:txBody>
          <a:bodyPr anchorCtr="0" anchor="ctr" bIns="45700" lIns="91425" spcFirstLastPara="1" rIns="91425" wrap="square" tIns="45700">
            <a:spAutoFit/>
          </a:bodyPr>
          <a:lstStyle/>
          <a:p>
            <a:pPr indent="0" lvl="0" marL="0" marR="0" rtl="0" algn="l">
              <a:lnSpc>
                <a:spcPct val="166666"/>
              </a:lnSpc>
              <a:spcBef>
                <a:spcPts val="0"/>
              </a:spcBef>
              <a:spcAft>
                <a:spcPts val="0"/>
              </a:spcAft>
              <a:buNone/>
            </a:pPr>
            <a:r>
              <a:rPr b="1" lang="en-US" sz="1800">
                <a:solidFill>
                  <a:srgbClr val="595959"/>
                </a:solidFill>
                <a:latin typeface="Catamaran"/>
                <a:ea typeface="Catamaran"/>
                <a:cs typeface="Catamaran"/>
                <a:sym typeface="Catamaran"/>
              </a:rPr>
              <a:t>How could dreading or looking forward to a meeting impact: </a:t>
            </a:r>
            <a:endParaRPr/>
          </a:p>
          <a:p>
            <a:pPr indent="0" lvl="0" marL="0" marR="0" rtl="0" algn="l">
              <a:lnSpc>
                <a:spcPct val="166666"/>
              </a:lnSpc>
              <a:spcBef>
                <a:spcPts val="0"/>
              </a:spcBef>
              <a:spcAft>
                <a:spcPts val="0"/>
              </a:spcAft>
              <a:buNone/>
            </a:pPr>
            <a:r>
              <a:rPr b="1" lang="en-US" sz="1800">
                <a:solidFill>
                  <a:srgbClr val="595959"/>
                </a:solidFill>
                <a:latin typeface="Catamaran"/>
                <a:ea typeface="Catamaran"/>
                <a:cs typeface="Catamaran"/>
                <a:sym typeface="Catamaran"/>
              </a:rPr>
              <a:t>Turnover, morale, open-mindedness, engagement, collaboration, creativity or productivity? </a:t>
            </a:r>
            <a:endParaRPr/>
          </a:p>
          <a:p>
            <a:pPr indent="0" lvl="0" marL="0" marR="0" rtl="0" algn="l">
              <a:lnSpc>
                <a:spcPct val="166666"/>
              </a:lnSpc>
              <a:spcBef>
                <a:spcPts val="0"/>
              </a:spcBef>
              <a:spcAft>
                <a:spcPts val="0"/>
              </a:spcAft>
              <a:buNone/>
            </a:pPr>
            <a:r>
              <a:rPr lang="en-US" sz="1800">
                <a:solidFill>
                  <a:srgbClr val="595959"/>
                </a:solidFill>
                <a:latin typeface="Catamaran"/>
                <a:ea typeface="Catamaran"/>
                <a:cs typeface="Catamaran"/>
                <a:sym typeface="Catamaran"/>
              </a:rPr>
              <a:t>Choose one or more to reflect upon or discuss with your partner.</a:t>
            </a:r>
            <a:endParaRPr/>
          </a:p>
        </p:txBody>
      </p:sp>
      <p:sp>
        <p:nvSpPr>
          <p:cNvPr id="814" name="Google Shape;814;p34"/>
          <p:cNvSpPr/>
          <p:nvPr/>
        </p:nvSpPr>
        <p:spPr>
          <a:xfrm>
            <a:off x="2470233" y="660858"/>
            <a:ext cx="6862965"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200">
                <a:solidFill>
                  <a:srgbClr val="595959"/>
                </a:solidFill>
                <a:latin typeface="Questrial"/>
                <a:ea typeface="Questrial"/>
                <a:cs typeface="Questrial"/>
                <a:sym typeface="Questrial"/>
              </a:rPr>
              <a:t>Takeaway Activity</a:t>
            </a:r>
            <a:endParaRPr/>
          </a:p>
        </p:txBody>
      </p:sp>
      <p:pic>
        <p:nvPicPr>
          <p:cNvPr id="815" name="Google Shape;815;p34"/>
          <p:cNvPicPr preferRelativeResize="0"/>
          <p:nvPr/>
        </p:nvPicPr>
        <p:blipFill rotWithShape="1">
          <a:blip r:embed="rId3">
            <a:alphaModFix/>
          </a:blip>
          <a:srcRect b="0" l="0" r="0" t="0"/>
          <a:stretch/>
        </p:blipFill>
        <p:spPr>
          <a:xfrm>
            <a:off x="389972" y="353255"/>
            <a:ext cx="2105319" cy="1400370"/>
          </a:xfrm>
          <a:prstGeom prst="rect">
            <a:avLst/>
          </a:prstGeom>
          <a:noFill/>
          <a:ln>
            <a:noFill/>
          </a:ln>
        </p:spPr>
      </p:pic>
      <p:pic>
        <p:nvPicPr>
          <p:cNvPr descr="Text&#10;&#10;Description automatically generated" id="816" name="Google Shape;816;p34"/>
          <p:cNvPicPr preferRelativeResize="0"/>
          <p:nvPr/>
        </p:nvPicPr>
        <p:blipFill rotWithShape="1">
          <a:blip r:embed="rId4">
            <a:alphaModFix/>
          </a:blip>
          <a:srcRect b="0" l="0" r="0" t="0"/>
          <a:stretch/>
        </p:blipFill>
        <p:spPr>
          <a:xfrm>
            <a:off x="1265158" y="4060899"/>
            <a:ext cx="10240804" cy="1933845"/>
          </a:xfrm>
          <a:prstGeom prst="rect">
            <a:avLst/>
          </a:prstGeom>
          <a:noFill/>
          <a:ln>
            <a:noFill/>
          </a:ln>
        </p:spPr>
      </p:pic>
      <p:sp>
        <p:nvSpPr>
          <p:cNvPr id="817" name="Google Shape;817;p34"/>
          <p:cNvSpPr txBox="1"/>
          <p:nvPr/>
        </p:nvSpPr>
        <p:spPr>
          <a:xfrm>
            <a:off x="0" y="6150114"/>
            <a:ext cx="12216446" cy="707886"/>
          </a:xfrm>
          <a:prstGeom prst="rect">
            <a:avLst/>
          </a:prstGeom>
          <a:solidFill>
            <a:srgbClr val="6E94E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Awareness is </a:t>
            </a:r>
            <a:r>
              <a:rPr b="1" lang="en-US" sz="2000">
                <a:solidFill>
                  <a:schemeClr val="lt1"/>
                </a:solidFill>
                <a:latin typeface="Calibri"/>
                <a:ea typeface="Calibri"/>
                <a:cs typeface="Calibri"/>
                <a:sym typeface="Calibri"/>
              </a:rPr>
              <a:t>Key</a:t>
            </a:r>
            <a:r>
              <a:rPr lang="en-US" sz="2000">
                <a:solidFill>
                  <a:schemeClr val="lt1"/>
                </a:solidFill>
                <a:latin typeface="Calibri"/>
                <a:ea typeface="Calibri"/>
                <a:cs typeface="Calibri"/>
                <a:sym typeface="Calibri"/>
              </a:rPr>
              <a:t>. Time to reflect is </a:t>
            </a:r>
            <a:r>
              <a:rPr b="1" lang="en-US" sz="2000">
                <a:solidFill>
                  <a:schemeClr val="lt1"/>
                </a:solidFill>
                <a:latin typeface="Calibri"/>
                <a:ea typeface="Calibri"/>
                <a:cs typeface="Calibri"/>
                <a:sym typeface="Calibri"/>
              </a:rPr>
              <a:t>important</a:t>
            </a:r>
            <a:r>
              <a:rPr lang="en-US" sz="20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2000">
                <a:solidFill>
                  <a:schemeClr val="lt1"/>
                </a:solidFill>
                <a:latin typeface="Calibri"/>
                <a:ea typeface="Calibri"/>
                <a:cs typeface="Calibri"/>
                <a:sym typeface="Calibri"/>
              </a:rPr>
              <a:t>Your communication approach is </a:t>
            </a:r>
            <a:r>
              <a:rPr b="1" lang="en-US" sz="2000">
                <a:solidFill>
                  <a:schemeClr val="lt1"/>
                </a:solidFill>
                <a:latin typeface="Calibri"/>
                <a:ea typeface="Calibri"/>
                <a:cs typeface="Calibri"/>
                <a:sym typeface="Calibri"/>
              </a:rPr>
              <a:t>critical</a:t>
            </a:r>
            <a:r>
              <a:rPr lang="en-US" sz="2000">
                <a:solidFill>
                  <a:schemeClr val="lt1"/>
                </a:solidFill>
                <a:latin typeface="Calibri"/>
                <a:ea typeface="Calibri"/>
                <a:cs typeface="Calibri"/>
                <a:sym typeface="Calibri"/>
              </a:rPr>
              <a:t> when it comes to keeping yourself motivated and motivating others.</a:t>
            </a:r>
            <a:endParaRPr/>
          </a:p>
        </p:txBody>
      </p:sp>
      <p:sp>
        <p:nvSpPr>
          <p:cNvPr id="818" name="Google Shape;818;p34"/>
          <p:cNvSpPr/>
          <p:nvPr/>
        </p:nvSpPr>
        <p:spPr>
          <a:xfrm>
            <a:off x="557640" y="534492"/>
            <a:ext cx="1005840" cy="1005840"/>
          </a:xfrm>
          <a:prstGeom prst="ellipse">
            <a:avLst/>
          </a:prstGeom>
          <a:noFill/>
          <a:ln cap="flat" cmpd="sng" w="5715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grpSp>
        <p:nvGrpSpPr>
          <p:cNvPr id="824" name="Google Shape;824;p35"/>
          <p:cNvGrpSpPr/>
          <p:nvPr/>
        </p:nvGrpSpPr>
        <p:grpSpPr>
          <a:xfrm>
            <a:off x="-441482" y="485737"/>
            <a:ext cx="5711975" cy="1152686"/>
            <a:chOff x="3243973" y="485737"/>
            <a:chExt cx="5711975" cy="1152686"/>
          </a:xfrm>
        </p:grpSpPr>
        <p:pic>
          <p:nvPicPr>
            <p:cNvPr descr="Rectangle&#10;&#10;Description automatically generated" id="825" name="Google Shape;825;p35"/>
            <p:cNvPicPr preferRelativeResize="0"/>
            <p:nvPr/>
          </p:nvPicPr>
          <p:blipFill rotWithShape="1">
            <a:blip r:embed="rId3">
              <a:alphaModFix/>
            </a:blip>
            <a:srcRect b="0" l="0" r="0" t="0"/>
            <a:stretch/>
          </p:blipFill>
          <p:spPr>
            <a:xfrm>
              <a:off x="3259203" y="485737"/>
              <a:ext cx="5696745" cy="1152686"/>
            </a:xfrm>
            <a:prstGeom prst="rect">
              <a:avLst/>
            </a:prstGeom>
            <a:noFill/>
            <a:ln>
              <a:noFill/>
            </a:ln>
          </p:spPr>
        </p:pic>
        <p:sp>
          <p:nvSpPr>
            <p:cNvPr id="826" name="Google Shape;826;p35"/>
            <p:cNvSpPr/>
            <p:nvPr/>
          </p:nvSpPr>
          <p:spPr>
            <a:xfrm>
              <a:off x="3243973" y="495116"/>
              <a:ext cx="5623560" cy="1000291"/>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27" name="Google Shape;827;p35"/>
          <p:cNvSpPr/>
          <p:nvPr/>
        </p:nvSpPr>
        <p:spPr>
          <a:xfrm>
            <a:off x="253363" y="1820522"/>
            <a:ext cx="6732093"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rgbClr val="595959"/>
                </a:solidFill>
                <a:latin typeface="Catamaran"/>
                <a:ea typeface="Catamaran"/>
                <a:cs typeface="Catamaran"/>
                <a:sym typeface="Catamaran"/>
              </a:rPr>
              <a:t>Now that you have completed this Shape Motivation module, you should:</a:t>
            </a:r>
            <a:endParaRPr/>
          </a:p>
        </p:txBody>
      </p:sp>
      <p:sp>
        <p:nvSpPr>
          <p:cNvPr id="828" name="Google Shape;828;p35"/>
          <p:cNvSpPr/>
          <p:nvPr/>
        </p:nvSpPr>
        <p:spPr>
          <a:xfrm>
            <a:off x="1825163" y="2777047"/>
            <a:ext cx="5605811"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7F7F7F"/>
                </a:solidFill>
                <a:latin typeface="Catamaran"/>
                <a:ea typeface="Catamaran"/>
                <a:cs typeface="Catamaran"/>
                <a:sym typeface="Catamaran"/>
              </a:rPr>
              <a:t>Understand the terms motivation and demotivation and how they relate to the </a:t>
            </a:r>
            <a:r>
              <a:rPr b="1" lang="en-US" sz="2000">
                <a:solidFill>
                  <a:srgbClr val="7F7F7F"/>
                </a:solidFill>
                <a:latin typeface="Catamaran"/>
                <a:ea typeface="Catamaran"/>
                <a:cs typeface="Catamaran"/>
                <a:sym typeface="Catamaran"/>
              </a:rPr>
              <a:t>five geometric shapes</a:t>
            </a:r>
            <a:endParaRPr b="1" sz="2000" strike="sngStrike">
              <a:solidFill>
                <a:srgbClr val="595959"/>
              </a:solidFill>
              <a:latin typeface="Catamaran"/>
              <a:ea typeface="Catamaran"/>
              <a:cs typeface="Catamaran"/>
              <a:sym typeface="Catamaran"/>
            </a:endParaRPr>
          </a:p>
        </p:txBody>
      </p:sp>
      <p:sp>
        <p:nvSpPr>
          <p:cNvPr id="829" name="Google Shape;829;p35"/>
          <p:cNvSpPr/>
          <p:nvPr/>
        </p:nvSpPr>
        <p:spPr>
          <a:xfrm>
            <a:off x="1825164" y="3709251"/>
            <a:ext cx="6376368"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7F7F7F"/>
                </a:solidFill>
                <a:latin typeface="Catamaran"/>
                <a:ea typeface="Catamaran"/>
                <a:cs typeface="Catamaran"/>
                <a:sym typeface="Catamaran"/>
              </a:rPr>
              <a:t>Understand the possible motivators and demotivators of </a:t>
            </a:r>
            <a:r>
              <a:rPr b="1" lang="en-US" sz="2000">
                <a:solidFill>
                  <a:srgbClr val="7F7F7F"/>
                </a:solidFill>
                <a:latin typeface="Catamaran"/>
                <a:ea typeface="Catamaran"/>
                <a:cs typeface="Catamaran"/>
                <a:sym typeface="Catamaran"/>
              </a:rPr>
              <a:t>your personal shapes and communication style</a:t>
            </a:r>
            <a:endParaRPr sz="2000">
              <a:solidFill>
                <a:srgbClr val="7F7F7F"/>
              </a:solidFill>
              <a:latin typeface="Catamaran"/>
              <a:ea typeface="Catamaran"/>
              <a:cs typeface="Catamaran"/>
              <a:sym typeface="Catamaran"/>
            </a:endParaRPr>
          </a:p>
        </p:txBody>
      </p:sp>
      <p:sp>
        <p:nvSpPr>
          <p:cNvPr id="830" name="Google Shape;830;p35"/>
          <p:cNvSpPr/>
          <p:nvPr/>
        </p:nvSpPr>
        <p:spPr>
          <a:xfrm>
            <a:off x="1825164" y="4657498"/>
            <a:ext cx="6160596"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000">
                <a:solidFill>
                  <a:srgbClr val="7F7F7F"/>
                </a:solidFill>
                <a:latin typeface="Catamaran"/>
                <a:ea typeface="Catamaran"/>
                <a:cs typeface="Catamaran"/>
                <a:sym typeface="Catamaran"/>
              </a:rPr>
              <a:t>Understand how you can motivate or demotivate </a:t>
            </a:r>
            <a:r>
              <a:rPr b="1" lang="en-US" sz="2000">
                <a:solidFill>
                  <a:srgbClr val="7F7F7F"/>
                </a:solidFill>
                <a:latin typeface="Catamaran"/>
                <a:ea typeface="Catamaran"/>
                <a:cs typeface="Catamaran"/>
                <a:sym typeface="Catamaran"/>
              </a:rPr>
              <a:t>others</a:t>
            </a:r>
            <a:endParaRPr sz="2000">
              <a:solidFill>
                <a:srgbClr val="7F7F7F"/>
              </a:solidFill>
              <a:latin typeface="Catamaran"/>
              <a:ea typeface="Catamaran"/>
              <a:cs typeface="Catamaran"/>
              <a:sym typeface="Catamaran"/>
            </a:endParaRPr>
          </a:p>
        </p:txBody>
      </p:sp>
      <p:sp>
        <p:nvSpPr>
          <p:cNvPr id="831" name="Google Shape;831;p35"/>
          <p:cNvSpPr/>
          <p:nvPr/>
        </p:nvSpPr>
        <p:spPr>
          <a:xfrm>
            <a:off x="1825164" y="5605746"/>
            <a:ext cx="6376368"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7F7F7F"/>
                </a:solidFill>
                <a:latin typeface="Catamaran"/>
                <a:ea typeface="Catamaran"/>
                <a:cs typeface="Catamaran"/>
                <a:sym typeface="Catamaran"/>
              </a:rPr>
              <a:t>Understand how to decide </a:t>
            </a:r>
            <a:r>
              <a:rPr lang="en-US" sz="2000">
                <a:solidFill>
                  <a:srgbClr val="7F7F7F"/>
                </a:solidFill>
                <a:latin typeface="Catamaran"/>
                <a:ea typeface="Catamaran"/>
                <a:cs typeface="Catamaran"/>
                <a:sym typeface="Catamaran"/>
              </a:rPr>
              <a:t>what you may want to change</a:t>
            </a:r>
            <a:endParaRPr b="1" sz="2000">
              <a:solidFill>
                <a:srgbClr val="7F7F7F"/>
              </a:solidFill>
              <a:latin typeface="Catamaran"/>
              <a:ea typeface="Catamaran"/>
              <a:cs typeface="Catamaran"/>
              <a:sym typeface="Catamaran"/>
            </a:endParaRPr>
          </a:p>
        </p:txBody>
      </p:sp>
      <p:sp>
        <p:nvSpPr>
          <p:cNvPr id="832" name="Google Shape;832;p35"/>
          <p:cNvSpPr/>
          <p:nvPr/>
        </p:nvSpPr>
        <p:spPr>
          <a:xfrm>
            <a:off x="1589706" y="639347"/>
            <a:ext cx="4059408"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200">
                <a:solidFill>
                  <a:srgbClr val="595959"/>
                </a:solidFill>
                <a:latin typeface="Questrial"/>
                <a:ea typeface="Questrial"/>
                <a:cs typeface="Questrial"/>
                <a:sym typeface="Questrial"/>
              </a:rPr>
              <a:t>Course Summary</a:t>
            </a:r>
            <a:endParaRPr/>
          </a:p>
        </p:txBody>
      </p:sp>
      <p:pic>
        <p:nvPicPr>
          <p:cNvPr id="833" name="Google Shape;833;p35"/>
          <p:cNvPicPr preferRelativeResize="0"/>
          <p:nvPr/>
        </p:nvPicPr>
        <p:blipFill rotWithShape="1">
          <a:blip r:embed="rId4">
            <a:alphaModFix/>
          </a:blip>
          <a:srcRect b="0" l="0" r="0" t="0"/>
          <a:stretch/>
        </p:blipFill>
        <p:spPr>
          <a:xfrm>
            <a:off x="380862" y="482461"/>
            <a:ext cx="1228896" cy="905001"/>
          </a:xfrm>
          <a:prstGeom prst="rect">
            <a:avLst/>
          </a:prstGeom>
          <a:noFill/>
          <a:ln>
            <a:noFill/>
          </a:ln>
        </p:spPr>
      </p:pic>
      <p:pic>
        <p:nvPicPr>
          <p:cNvPr id="834" name="Google Shape;834;p35"/>
          <p:cNvPicPr preferRelativeResize="0"/>
          <p:nvPr/>
        </p:nvPicPr>
        <p:blipFill rotWithShape="1">
          <a:blip r:embed="rId5">
            <a:alphaModFix/>
          </a:blip>
          <a:srcRect b="0" l="0" r="0" t="0"/>
          <a:stretch/>
        </p:blipFill>
        <p:spPr>
          <a:xfrm>
            <a:off x="8671149" y="1273635"/>
            <a:ext cx="3391373" cy="5591955"/>
          </a:xfrm>
          <a:prstGeom prst="rect">
            <a:avLst/>
          </a:prstGeom>
          <a:noFill/>
          <a:ln>
            <a:noFill/>
          </a:ln>
        </p:spPr>
      </p:pic>
      <p:sp>
        <p:nvSpPr>
          <p:cNvPr id="835" name="Google Shape;835;p35"/>
          <p:cNvSpPr/>
          <p:nvPr/>
        </p:nvSpPr>
        <p:spPr>
          <a:xfrm>
            <a:off x="10526130" y="3674012"/>
            <a:ext cx="899160" cy="1335178"/>
          </a:xfrm>
          <a:prstGeom prst="downArrow">
            <a:avLst>
              <a:gd fmla="val 50000" name="adj1"/>
              <a:gd fmla="val 50000" name="adj2"/>
            </a:avLst>
          </a:prstGeom>
          <a:solidFill>
            <a:srgbClr val="DD56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6" name="Google Shape;836;p35"/>
          <p:cNvSpPr/>
          <p:nvPr/>
        </p:nvSpPr>
        <p:spPr>
          <a:xfrm>
            <a:off x="9374273" y="3674012"/>
            <a:ext cx="899160" cy="1335178"/>
          </a:xfrm>
          <a:prstGeom prst="downArrow">
            <a:avLst>
              <a:gd fmla="val 50000" name="adj1"/>
              <a:gd fmla="val 50000" name="adj2"/>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37" name="Google Shape;837;p35"/>
          <p:cNvGrpSpPr/>
          <p:nvPr/>
        </p:nvGrpSpPr>
        <p:grpSpPr>
          <a:xfrm>
            <a:off x="643617" y="2777047"/>
            <a:ext cx="737416" cy="3521623"/>
            <a:chOff x="643617" y="2777047"/>
            <a:chExt cx="737416" cy="3521623"/>
          </a:xfrm>
        </p:grpSpPr>
        <p:grpSp>
          <p:nvGrpSpPr>
            <p:cNvPr id="838" name="Google Shape;838;p35"/>
            <p:cNvGrpSpPr/>
            <p:nvPr/>
          </p:nvGrpSpPr>
          <p:grpSpPr>
            <a:xfrm>
              <a:off x="677648" y="2777047"/>
              <a:ext cx="703385" cy="703385"/>
              <a:chOff x="-1447693" y="2725615"/>
              <a:chExt cx="703385" cy="703385"/>
            </a:xfrm>
          </p:grpSpPr>
          <p:sp>
            <p:nvSpPr>
              <p:cNvPr id="839" name="Google Shape;839;p35"/>
              <p:cNvSpPr/>
              <p:nvPr/>
            </p:nvSpPr>
            <p:spPr>
              <a:xfrm>
                <a:off x="-1447693" y="2725615"/>
                <a:ext cx="703385" cy="703385"/>
              </a:xfrm>
              <a:prstGeom prst="ellipse">
                <a:avLst/>
              </a:prstGeom>
              <a:solidFill>
                <a:srgbClr val="6D9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40" name="Google Shape;840;p35"/>
              <p:cNvCxnSpPr/>
              <p:nvPr/>
            </p:nvCxnSpPr>
            <p:spPr>
              <a:xfrm>
                <a:off x="-1096001" y="2802987"/>
                <a:ext cx="0" cy="548640"/>
              </a:xfrm>
              <a:prstGeom prst="straightConnector1">
                <a:avLst/>
              </a:prstGeom>
              <a:noFill/>
              <a:ln cap="flat" cmpd="sng" w="9525">
                <a:solidFill>
                  <a:schemeClr val="lt1"/>
                </a:solidFill>
                <a:prstDash val="solid"/>
                <a:miter lim="800000"/>
                <a:headEnd len="sm" w="sm" type="none"/>
                <a:tailEnd len="sm" w="sm" type="none"/>
              </a:ln>
            </p:spPr>
          </p:cxnSp>
          <p:cxnSp>
            <p:nvCxnSpPr>
              <p:cNvPr id="841" name="Google Shape;841;p35"/>
              <p:cNvCxnSpPr/>
              <p:nvPr/>
            </p:nvCxnSpPr>
            <p:spPr>
              <a:xfrm>
                <a:off x="-1096001" y="2802987"/>
                <a:ext cx="0" cy="548640"/>
              </a:xfrm>
              <a:prstGeom prst="straightConnector1">
                <a:avLst/>
              </a:prstGeom>
              <a:noFill/>
              <a:ln cap="flat" cmpd="sng" w="9525">
                <a:solidFill>
                  <a:schemeClr val="lt1"/>
                </a:solidFill>
                <a:prstDash val="solid"/>
                <a:miter lim="800000"/>
                <a:headEnd len="sm" w="sm" type="none"/>
                <a:tailEnd len="sm" w="sm" type="none"/>
              </a:ln>
            </p:spPr>
          </p:cxnSp>
          <p:sp>
            <p:nvSpPr>
              <p:cNvPr id="842" name="Google Shape;842;p35"/>
              <p:cNvSpPr/>
              <p:nvPr/>
            </p:nvSpPr>
            <p:spPr>
              <a:xfrm>
                <a:off x="-1300655" y="2876434"/>
                <a:ext cx="137160" cy="1371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3" name="Google Shape;843;p35"/>
              <p:cNvSpPr/>
              <p:nvPr/>
            </p:nvSpPr>
            <p:spPr>
              <a:xfrm>
                <a:off x="-1056229" y="2876434"/>
                <a:ext cx="137160" cy="13716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4" name="Google Shape;844;p35"/>
              <p:cNvSpPr/>
              <p:nvPr/>
            </p:nvSpPr>
            <p:spPr>
              <a:xfrm>
                <a:off x="-1284830" y="3140899"/>
                <a:ext cx="137160" cy="1371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tableware, dishware, clipart&#10;&#10;Description automatically generated" id="845" name="Google Shape;845;p35"/>
              <p:cNvPicPr preferRelativeResize="0"/>
              <p:nvPr/>
            </p:nvPicPr>
            <p:blipFill rotWithShape="1">
              <a:blip r:embed="rId6">
                <a:alphaModFix/>
              </a:blip>
              <a:srcRect b="0" l="0" r="0" t="0"/>
              <a:stretch/>
            </p:blipFill>
            <p:spPr>
              <a:xfrm>
                <a:off x="-1041572" y="3138856"/>
                <a:ext cx="137160" cy="163831"/>
              </a:xfrm>
              <a:prstGeom prst="rect">
                <a:avLst/>
              </a:prstGeom>
              <a:noFill/>
              <a:ln>
                <a:noFill/>
              </a:ln>
            </p:spPr>
          </p:pic>
        </p:grpSp>
        <p:grpSp>
          <p:nvGrpSpPr>
            <p:cNvPr id="846" name="Google Shape;846;p35"/>
            <p:cNvGrpSpPr/>
            <p:nvPr/>
          </p:nvGrpSpPr>
          <p:grpSpPr>
            <a:xfrm>
              <a:off x="643617" y="3705984"/>
              <a:ext cx="703385" cy="703385"/>
              <a:chOff x="-1447693" y="3561171"/>
              <a:chExt cx="703385" cy="703385"/>
            </a:xfrm>
          </p:grpSpPr>
          <p:sp>
            <p:nvSpPr>
              <p:cNvPr id="847" name="Google Shape;847;p35"/>
              <p:cNvSpPr/>
              <p:nvPr/>
            </p:nvSpPr>
            <p:spPr>
              <a:xfrm>
                <a:off x="-1447693" y="3561171"/>
                <a:ext cx="703385" cy="703385"/>
              </a:xfrm>
              <a:prstGeom prst="ellipse">
                <a:avLst/>
              </a:prstGeom>
              <a:solidFill>
                <a:srgbClr val="7FC7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8" name="Google Shape;848;p35"/>
              <p:cNvSpPr/>
              <p:nvPr/>
            </p:nvSpPr>
            <p:spPr>
              <a:xfrm flipH="1">
                <a:off x="-1295401" y="3709251"/>
                <a:ext cx="261257" cy="198720"/>
              </a:xfrm>
              <a:prstGeom prst="wedgeRoundRectCallout">
                <a:avLst>
                  <a:gd fmla="val 50000" name="adj1"/>
                  <a:gd fmla="val 95367" name="adj2"/>
                  <a:gd fmla="val 16667" name="adj3"/>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9" name="Google Shape;849;p35"/>
              <p:cNvSpPr/>
              <p:nvPr/>
            </p:nvSpPr>
            <p:spPr>
              <a:xfrm>
                <a:off x="-1153887" y="3886199"/>
                <a:ext cx="261257" cy="198720"/>
              </a:xfrm>
              <a:prstGeom prst="wedgeRoundRectCallout">
                <a:avLst>
                  <a:gd fmla="val 50000" name="adj1"/>
                  <a:gd fmla="val 95367" name="adj2"/>
                  <a:gd fmla="val 16667" name="adj3"/>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50" name="Google Shape;850;p35"/>
            <p:cNvGrpSpPr/>
            <p:nvPr/>
          </p:nvGrpSpPr>
          <p:grpSpPr>
            <a:xfrm>
              <a:off x="659044" y="4671809"/>
              <a:ext cx="703385" cy="703385"/>
              <a:chOff x="-1447693" y="4396727"/>
              <a:chExt cx="703385" cy="703385"/>
            </a:xfrm>
          </p:grpSpPr>
          <p:sp>
            <p:nvSpPr>
              <p:cNvPr id="851" name="Google Shape;851;p35"/>
              <p:cNvSpPr/>
              <p:nvPr/>
            </p:nvSpPr>
            <p:spPr>
              <a:xfrm>
                <a:off x="-1447693" y="4396727"/>
                <a:ext cx="703385" cy="703385"/>
              </a:xfrm>
              <a:prstGeom prst="ellipse">
                <a:avLst/>
              </a:prstGeom>
              <a:solidFill>
                <a:srgbClr val="DD56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User with solid fill" id="852" name="Google Shape;852;p35"/>
              <p:cNvPicPr preferRelativeResize="0"/>
              <p:nvPr/>
            </p:nvPicPr>
            <p:blipFill rotWithShape="1">
              <a:blip r:embed="rId7">
                <a:alphaModFix/>
              </a:blip>
              <a:srcRect b="0" l="0" r="0" t="0"/>
              <a:stretch/>
            </p:blipFill>
            <p:spPr>
              <a:xfrm>
                <a:off x="-1434607" y="4585546"/>
                <a:ext cx="300568" cy="300568"/>
              </a:xfrm>
              <a:prstGeom prst="rect">
                <a:avLst/>
              </a:prstGeom>
              <a:noFill/>
              <a:ln>
                <a:noFill/>
              </a:ln>
            </p:spPr>
          </p:pic>
          <p:pic>
            <p:nvPicPr>
              <p:cNvPr descr="Male profile with solid fill" id="853" name="Google Shape;853;p35"/>
              <p:cNvPicPr preferRelativeResize="0"/>
              <p:nvPr/>
            </p:nvPicPr>
            <p:blipFill rotWithShape="1">
              <a:blip r:embed="rId8">
                <a:alphaModFix/>
              </a:blip>
              <a:srcRect b="0" l="0" r="0" t="0"/>
              <a:stretch/>
            </p:blipFill>
            <p:spPr>
              <a:xfrm>
                <a:off x="-1037043" y="4657498"/>
                <a:ext cx="274320" cy="274320"/>
              </a:xfrm>
              <a:prstGeom prst="rect">
                <a:avLst/>
              </a:prstGeom>
              <a:noFill/>
              <a:ln>
                <a:noFill/>
              </a:ln>
            </p:spPr>
          </p:pic>
          <p:cxnSp>
            <p:nvCxnSpPr>
              <p:cNvPr id="854" name="Google Shape;854;p35"/>
              <p:cNvCxnSpPr/>
              <p:nvPr/>
            </p:nvCxnSpPr>
            <p:spPr>
              <a:xfrm>
                <a:off x="-1202255" y="4708735"/>
                <a:ext cx="228600" cy="0"/>
              </a:xfrm>
              <a:prstGeom prst="straightConnector1">
                <a:avLst/>
              </a:prstGeom>
              <a:noFill/>
              <a:ln cap="flat" cmpd="sng" w="9525">
                <a:solidFill>
                  <a:schemeClr val="lt1"/>
                </a:solidFill>
                <a:prstDash val="solid"/>
                <a:miter lim="800000"/>
                <a:headEnd len="med" w="med" type="triangle"/>
                <a:tailEnd len="med" w="med" type="triangle"/>
              </a:ln>
            </p:spPr>
          </p:cxnSp>
        </p:grpSp>
        <p:grpSp>
          <p:nvGrpSpPr>
            <p:cNvPr id="855" name="Google Shape;855;p35"/>
            <p:cNvGrpSpPr/>
            <p:nvPr/>
          </p:nvGrpSpPr>
          <p:grpSpPr>
            <a:xfrm>
              <a:off x="667089" y="5595285"/>
              <a:ext cx="703385" cy="703385"/>
              <a:chOff x="-1447693" y="5232283"/>
              <a:chExt cx="703385" cy="703385"/>
            </a:xfrm>
          </p:grpSpPr>
          <p:sp>
            <p:nvSpPr>
              <p:cNvPr id="856" name="Google Shape;856;p35"/>
              <p:cNvSpPr/>
              <p:nvPr/>
            </p:nvSpPr>
            <p:spPr>
              <a:xfrm>
                <a:off x="-1447693" y="5232283"/>
                <a:ext cx="703385" cy="703385"/>
              </a:xfrm>
              <a:prstGeom prst="ellipse">
                <a:avLst/>
              </a:prstGeom>
              <a:solidFill>
                <a:srgbClr val="EFD6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ead with gears with solid fill" id="857" name="Google Shape;857;p35"/>
              <p:cNvPicPr preferRelativeResize="0"/>
              <p:nvPr/>
            </p:nvPicPr>
            <p:blipFill rotWithShape="1">
              <a:blip r:embed="rId9">
                <a:alphaModFix/>
              </a:blip>
              <a:srcRect b="0" l="0" r="0" t="0"/>
              <a:stretch/>
            </p:blipFill>
            <p:spPr>
              <a:xfrm flipH="1">
                <a:off x="-1324601" y="5355375"/>
                <a:ext cx="457200" cy="457200"/>
              </a:xfrm>
              <a:prstGeom prst="rect">
                <a:avLst/>
              </a:prstGeom>
              <a:noFill/>
              <a:ln>
                <a:noFill/>
              </a:ln>
            </p:spPr>
          </p:pic>
        </p:gr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pic>
        <p:nvPicPr>
          <p:cNvPr descr="A picture containing text, businesscard&#10;&#10;Description automatically generated" id="863" name="Google Shape;863;p36"/>
          <p:cNvPicPr preferRelativeResize="0"/>
          <p:nvPr/>
        </p:nvPicPr>
        <p:blipFill rotWithShape="1">
          <a:blip r:embed="rId3">
            <a:alphaModFix/>
          </a:blip>
          <a:srcRect b="0" l="0" r="0" t="0"/>
          <a:stretch/>
        </p:blipFill>
        <p:spPr>
          <a:xfrm>
            <a:off x="-264699" y="1021838"/>
            <a:ext cx="12645192" cy="4814324"/>
          </a:xfrm>
          <a:prstGeom prst="rect">
            <a:avLst/>
          </a:prstGeom>
          <a:noFill/>
          <a:ln>
            <a:noFill/>
          </a:ln>
        </p:spPr>
      </p:pic>
      <p:sp>
        <p:nvSpPr>
          <p:cNvPr id="864" name="Google Shape;864;p36"/>
          <p:cNvSpPr/>
          <p:nvPr/>
        </p:nvSpPr>
        <p:spPr>
          <a:xfrm>
            <a:off x="345843" y="5832908"/>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4">
                  <a:extLst>
                    <a:ext uri="{A12FA001-AC4F-418D-AE19-62706E023703}">
                      <ahyp:hlinkClr val="tx"/>
                    </a:ext>
                  </a:extLst>
                </a:hlinkClick>
              </a:rPr>
              <a:t>Website</a:t>
            </a:r>
            <a:endParaRPr b="1" sz="1959">
              <a:solidFill>
                <a:srgbClr val="556268"/>
              </a:solidFill>
              <a:latin typeface="Catamaran"/>
              <a:ea typeface="Catamaran"/>
              <a:cs typeface="Catamaran"/>
              <a:sym typeface="Catamaran"/>
            </a:endParaRPr>
          </a:p>
        </p:txBody>
      </p:sp>
      <p:sp>
        <p:nvSpPr>
          <p:cNvPr id="865" name="Google Shape;865;p36">
            <a:hlinkClick r:id="rId5"/>
          </p:cNvPr>
          <p:cNvSpPr/>
          <p:nvPr/>
        </p:nvSpPr>
        <p:spPr>
          <a:xfrm>
            <a:off x="1767649" y="5832908"/>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6">
                  <a:extLst>
                    <a:ext uri="{A12FA001-AC4F-418D-AE19-62706E023703}">
                      <ahyp:hlinkClr val="tx"/>
                    </a:ext>
                  </a:extLst>
                </a:hlinkClick>
              </a:rPr>
              <a:t>Susan’s</a:t>
            </a:r>
            <a:endParaRPr/>
          </a:p>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7">
                  <a:extLst>
                    <a:ext uri="{A12FA001-AC4F-418D-AE19-62706E023703}">
                      <ahyp:hlinkClr val="tx"/>
                    </a:ext>
                  </a:extLst>
                </a:hlinkClick>
              </a:rPr>
              <a:t>Bio</a:t>
            </a:r>
            <a:endParaRPr b="1" sz="1959">
              <a:solidFill>
                <a:srgbClr val="556268"/>
              </a:solidFill>
              <a:latin typeface="Catamaran"/>
              <a:ea typeface="Catamaran"/>
              <a:cs typeface="Catamaran"/>
              <a:sym typeface="Catamaran"/>
            </a:endParaRPr>
          </a:p>
        </p:txBody>
      </p:sp>
      <p:sp>
        <p:nvSpPr>
          <p:cNvPr id="866" name="Google Shape;866;p36">
            <a:hlinkClick r:id="rId8"/>
          </p:cNvPr>
          <p:cNvSpPr/>
          <p:nvPr/>
        </p:nvSpPr>
        <p:spPr>
          <a:xfrm>
            <a:off x="3189455" y="5832908"/>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959" u="sng">
                <a:solidFill>
                  <a:srgbClr val="556268"/>
                </a:solidFill>
                <a:latin typeface="Catamaran"/>
                <a:ea typeface="Catamaran"/>
                <a:cs typeface="Catamaran"/>
                <a:sym typeface="Catamaran"/>
                <a:hlinkClick r:id="rId9">
                  <a:extLst>
                    <a:ext uri="{A12FA001-AC4F-418D-AE19-62706E023703}">
                      <ahyp:hlinkClr val="tx"/>
                    </a:ext>
                  </a:extLst>
                </a:hlinkClick>
              </a:rPr>
              <a:t>Shapes</a:t>
            </a:r>
            <a:endParaRPr/>
          </a:p>
          <a:p>
            <a:pPr indent="0" lvl="0" marL="0" marR="0" rtl="0" algn="ctr">
              <a:spcBef>
                <a:spcPts val="0"/>
              </a:spcBef>
              <a:spcAft>
                <a:spcPts val="0"/>
              </a:spcAft>
              <a:buNone/>
            </a:pPr>
            <a:r>
              <a:rPr b="1" i="1" lang="en-US" sz="1959" u="sng">
                <a:solidFill>
                  <a:srgbClr val="556268"/>
                </a:solidFill>
                <a:latin typeface="Catamaran"/>
                <a:ea typeface="Catamaran"/>
                <a:cs typeface="Catamaran"/>
                <a:sym typeface="Catamaran"/>
                <a:hlinkClick r:id="rId10">
                  <a:extLst>
                    <a:ext uri="{A12FA001-AC4F-418D-AE19-62706E023703}">
                      <ahyp:hlinkClr val="tx"/>
                    </a:ext>
                  </a:extLst>
                </a:hlinkClick>
              </a:rPr>
              <a:t>For Work</a:t>
            </a:r>
            <a:endParaRPr b="1" i="1" sz="1959">
              <a:solidFill>
                <a:srgbClr val="556268"/>
              </a:solidFill>
              <a:latin typeface="Catamaran"/>
              <a:ea typeface="Catamaran"/>
              <a:cs typeface="Catamaran"/>
              <a:sym typeface="Catamaran"/>
            </a:endParaRPr>
          </a:p>
        </p:txBody>
      </p:sp>
      <p:sp>
        <p:nvSpPr>
          <p:cNvPr id="867" name="Google Shape;867;p36"/>
          <p:cNvSpPr/>
          <p:nvPr/>
        </p:nvSpPr>
        <p:spPr>
          <a:xfrm>
            <a:off x="4611261" y="5832908"/>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1">
                  <a:extLst>
                    <a:ext uri="{A12FA001-AC4F-418D-AE19-62706E023703}">
                      <ahyp:hlinkClr val="tx"/>
                    </a:ext>
                  </a:extLst>
                </a:hlinkClick>
              </a:rPr>
              <a:t>Additional</a:t>
            </a:r>
            <a:endParaRPr/>
          </a:p>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2">
                  <a:extLst>
                    <a:ext uri="{A12FA001-AC4F-418D-AE19-62706E023703}">
                      <ahyp:hlinkClr val="tx"/>
                    </a:ext>
                  </a:extLst>
                </a:hlinkClick>
              </a:rPr>
              <a:t>Courses</a:t>
            </a:r>
            <a:endParaRPr b="1" sz="1959">
              <a:solidFill>
                <a:srgbClr val="556268"/>
              </a:solidFill>
              <a:latin typeface="Catamaran"/>
              <a:ea typeface="Catamaran"/>
              <a:cs typeface="Catamaran"/>
              <a:sym typeface="Catamaran"/>
            </a:endParaRPr>
          </a:p>
        </p:txBody>
      </p:sp>
      <p:sp>
        <p:nvSpPr>
          <p:cNvPr id="868" name="Google Shape;868;p36"/>
          <p:cNvSpPr/>
          <p:nvPr/>
        </p:nvSpPr>
        <p:spPr>
          <a:xfrm>
            <a:off x="6033067" y="5832908"/>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3">
                  <a:extLst>
                    <a:ext uri="{A12FA001-AC4F-418D-AE19-62706E023703}">
                      <ahyp:hlinkClr val="tx"/>
                    </a:ext>
                  </a:extLst>
                </a:hlinkClick>
              </a:rPr>
              <a:t>Facebook</a:t>
            </a:r>
            <a:endParaRPr b="1" sz="1959">
              <a:solidFill>
                <a:srgbClr val="556268"/>
              </a:solidFill>
              <a:latin typeface="Catamaran"/>
              <a:ea typeface="Catamaran"/>
              <a:cs typeface="Catamaran"/>
              <a:sym typeface="Catamaran"/>
            </a:endParaRPr>
          </a:p>
        </p:txBody>
      </p:sp>
      <p:sp>
        <p:nvSpPr>
          <p:cNvPr id="869" name="Google Shape;869;p36"/>
          <p:cNvSpPr/>
          <p:nvPr/>
        </p:nvSpPr>
        <p:spPr>
          <a:xfrm>
            <a:off x="7454873" y="5832908"/>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4">
                  <a:extLst>
                    <a:ext uri="{A12FA001-AC4F-418D-AE19-62706E023703}">
                      <ahyp:hlinkClr val="tx"/>
                    </a:ext>
                  </a:extLst>
                </a:hlinkClick>
              </a:rPr>
              <a:t>Twitter</a:t>
            </a:r>
            <a:endParaRPr b="1" sz="1959">
              <a:solidFill>
                <a:srgbClr val="556268"/>
              </a:solidFill>
              <a:latin typeface="Catamaran"/>
              <a:ea typeface="Catamaran"/>
              <a:cs typeface="Catamaran"/>
              <a:sym typeface="Catamaran"/>
            </a:endParaRPr>
          </a:p>
        </p:txBody>
      </p:sp>
      <p:sp>
        <p:nvSpPr>
          <p:cNvPr id="870" name="Google Shape;870;p36"/>
          <p:cNvSpPr/>
          <p:nvPr/>
        </p:nvSpPr>
        <p:spPr>
          <a:xfrm>
            <a:off x="8865267" y="5832908"/>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5">
                  <a:extLst>
                    <a:ext uri="{A12FA001-AC4F-418D-AE19-62706E023703}">
                      <ahyp:hlinkClr val="tx"/>
                    </a:ext>
                  </a:extLst>
                </a:hlinkClick>
              </a:rPr>
              <a:t>Instagram</a:t>
            </a:r>
            <a:endParaRPr b="1" sz="1959">
              <a:solidFill>
                <a:srgbClr val="556268"/>
              </a:solidFill>
              <a:latin typeface="Catamaran"/>
              <a:ea typeface="Catamaran"/>
              <a:cs typeface="Catamaran"/>
              <a:sym typeface="Catamaran"/>
            </a:endParaRPr>
          </a:p>
        </p:txBody>
      </p:sp>
      <p:grpSp>
        <p:nvGrpSpPr>
          <p:cNvPr id="871" name="Google Shape;871;p36"/>
          <p:cNvGrpSpPr/>
          <p:nvPr/>
        </p:nvGrpSpPr>
        <p:grpSpPr>
          <a:xfrm>
            <a:off x="4829177" y="2093091"/>
            <a:ext cx="2848373" cy="1162212"/>
            <a:chOff x="4671814" y="4337435"/>
            <a:chExt cx="2848373" cy="1162212"/>
          </a:xfrm>
        </p:grpSpPr>
        <p:pic>
          <p:nvPicPr>
            <p:cNvPr id="872" name="Google Shape;872;p36"/>
            <p:cNvPicPr preferRelativeResize="0"/>
            <p:nvPr/>
          </p:nvPicPr>
          <p:blipFill rotWithShape="1">
            <a:blip r:embed="rId16">
              <a:alphaModFix/>
            </a:blip>
            <a:srcRect b="0" l="0" r="0" t="0"/>
            <a:stretch/>
          </p:blipFill>
          <p:spPr>
            <a:xfrm>
              <a:off x="4671814" y="4337435"/>
              <a:ext cx="2848373" cy="1162212"/>
            </a:xfrm>
            <a:prstGeom prst="rect">
              <a:avLst/>
            </a:prstGeom>
            <a:noFill/>
            <a:ln>
              <a:noFill/>
            </a:ln>
          </p:spPr>
        </p:pic>
        <p:sp>
          <p:nvSpPr>
            <p:cNvPr id="873" name="Google Shape;873;p36"/>
            <p:cNvSpPr/>
            <p:nvPr/>
          </p:nvSpPr>
          <p:spPr>
            <a:xfrm>
              <a:off x="4687748" y="4352081"/>
              <a:ext cx="2743200" cy="1000291"/>
            </a:xfrm>
            <a:prstGeom prst="roundRect">
              <a:avLst>
                <a:gd fmla="val 47910" name="adj"/>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74" name="Google Shape;874;p36"/>
          <p:cNvSpPr/>
          <p:nvPr/>
        </p:nvSpPr>
        <p:spPr>
          <a:xfrm>
            <a:off x="10298486" y="5832908"/>
            <a:ext cx="1421806" cy="819862"/>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959" u="sng">
                <a:solidFill>
                  <a:srgbClr val="556268"/>
                </a:solidFill>
                <a:latin typeface="Catamaran"/>
                <a:ea typeface="Catamaran"/>
                <a:cs typeface="Catamaran"/>
                <a:sym typeface="Catamaran"/>
                <a:hlinkClick r:id="rId17">
                  <a:extLst>
                    <a:ext uri="{A12FA001-AC4F-418D-AE19-62706E023703}">
                      <ahyp:hlinkClr val="tx"/>
                    </a:ext>
                  </a:extLst>
                </a:hlinkClick>
              </a:rPr>
              <a:t>LinkedIn</a:t>
            </a:r>
            <a:endParaRPr b="1" sz="1959">
              <a:solidFill>
                <a:srgbClr val="556268"/>
              </a:solidFill>
              <a:latin typeface="Catamaran"/>
              <a:ea typeface="Catamaran"/>
              <a:cs typeface="Catamaran"/>
              <a:sym typeface="Catamaran"/>
            </a:endParaRPr>
          </a:p>
        </p:txBody>
      </p:sp>
      <p:sp>
        <p:nvSpPr>
          <p:cNvPr id="875" name="Google Shape;875;p36"/>
          <p:cNvSpPr txBox="1"/>
          <p:nvPr/>
        </p:nvSpPr>
        <p:spPr>
          <a:xfrm>
            <a:off x="4831557" y="2318118"/>
            <a:ext cx="284361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586468"/>
                </a:solidFill>
                <a:latin typeface="Questrial"/>
                <a:ea typeface="Questrial"/>
                <a:cs typeface="Questrial"/>
                <a:sym typeface="Questrial"/>
              </a:rPr>
              <a:t>Resources</a:t>
            </a:r>
            <a:endParaRPr sz="800">
              <a:solidFill>
                <a:srgbClr val="000000"/>
              </a:solidFill>
              <a:latin typeface="Helvetica Neue"/>
              <a:ea typeface="Helvetica Neue"/>
              <a:cs typeface="Helvetica Neue"/>
              <a:sym typeface="Helvetica Neue"/>
            </a:endParaRPr>
          </a:p>
        </p:txBody>
      </p:sp>
      <p:grpSp>
        <p:nvGrpSpPr>
          <p:cNvPr id="876" name="Google Shape;876;p36"/>
          <p:cNvGrpSpPr/>
          <p:nvPr/>
        </p:nvGrpSpPr>
        <p:grpSpPr>
          <a:xfrm>
            <a:off x="4745195" y="4611393"/>
            <a:ext cx="1188720" cy="1188720"/>
            <a:chOff x="4745195" y="4611393"/>
            <a:chExt cx="1188720" cy="1188720"/>
          </a:xfrm>
        </p:grpSpPr>
        <p:sp>
          <p:nvSpPr>
            <p:cNvPr id="877" name="Google Shape;877;p36"/>
            <p:cNvSpPr/>
            <p:nvPr/>
          </p:nvSpPr>
          <p:spPr>
            <a:xfrm>
              <a:off x="4745195" y="4611393"/>
              <a:ext cx="1188720" cy="1188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clock, gauge&#10;&#10;Description automatically generated" id="878" name="Google Shape;878;p36"/>
            <p:cNvPicPr preferRelativeResize="0"/>
            <p:nvPr/>
          </p:nvPicPr>
          <p:blipFill rotWithShape="1">
            <a:blip r:embed="rId18">
              <a:alphaModFix/>
            </a:blip>
            <a:srcRect b="0" l="0" r="0" t="0"/>
            <a:stretch/>
          </p:blipFill>
          <p:spPr>
            <a:xfrm>
              <a:off x="4848949" y="4710384"/>
              <a:ext cx="981212" cy="990738"/>
            </a:xfrm>
            <a:prstGeom prst="rect">
              <a:avLst/>
            </a:prstGeom>
            <a:noFill/>
            <a:ln>
              <a:noFill/>
            </a:ln>
          </p:spPr>
        </p:pic>
      </p:grpSp>
      <p:grpSp>
        <p:nvGrpSpPr>
          <p:cNvPr id="879" name="Google Shape;879;p36"/>
          <p:cNvGrpSpPr/>
          <p:nvPr/>
        </p:nvGrpSpPr>
        <p:grpSpPr>
          <a:xfrm>
            <a:off x="6176887" y="4611393"/>
            <a:ext cx="1188720" cy="1188720"/>
            <a:chOff x="6176887" y="4611393"/>
            <a:chExt cx="1188720" cy="1188720"/>
          </a:xfrm>
        </p:grpSpPr>
        <p:sp>
          <p:nvSpPr>
            <p:cNvPr id="880" name="Google Shape;880;p36"/>
            <p:cNvSpPr/>
            <p:nvPr/>
          </p:nvSpPr>
          <p:spPr>
            <a:xfrm>
              <a:off x="6176887" y="4611393"/>
              <a:ext cx="1188720" cy="1188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881" name="Google Shape;881;p36"/>
            <p:cNvPicPr preferRelativeResize="0"/>
            <p:nvPr/>
          </p:nvPicPr>
          <p:blipFill rotWithShape="1">
            <a:blip r:embed="rId19">
              <a:alphaModFix/>
            </a:blip>
            <a:srcRect b="0" l="0" r="0" t="0"/>
            <a:stretch/>
          </p:blipFill>
          <p:spPr>
            <a:xfrm>
              <a:off x="6280641" y="4715147"/>
              <a:ext cx="981212" cy="981212"/>
            </a:xfrm>
            <a:prstGeom prst="rect">
              <a:avLst/>
            </a:prstGeom>
            <a:noFill/>
            <a:ln>
              <a:noFill/>
            </a:ln>
          </p:spPr>
        </p:pic>
      </p:grpSp>
      <p:grpSp>
        <p:nvGrpSpPr>
          <p:cNvPr id="882" name="Google Shape;882;p36"/>
          <p:cNvGrpSpPr/>
          <p:nvPr/>
        </p:nvGrpSpPr>
        <p:grpSpPr>
          <a:xfrm>
            <a:off x="7608579" y="4611393"/>
            <a:ext cx="1188720" cy="1188720"/>
            <a:chOff x="7608579" y="4611393"/>
            <a:chExt cx="1188720" cy="1188720"/>
          </a:xfrm>
        </p:grpSpPr>
        <p:sp>
          <p:nvSpPr>
            <p:cNvPr id="883" name="Google Shape;883;p36"/>
            <p:cNvSpPr/>
            <p:nvPr/>
          </p:nvSpPr>
          <p:spPr>
            <a:xfrm>
              <a:off x="7608579" y="4611393"/>
              <a:ext cx="1188720" cy="1188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white bird on a blue circle&#10;&#10;Description automatically generated with medium confidence" id="884" name="Google Shape;884;p36"/>
            <p:cNvPicPr preferRelativeResize="0"/>
            <p:nvPr/>
          </p:nvPicPr>
          <p:blipFill rotWithShape="1">
            <a:blip r:embed="rId20">
              <a:alphaModFix/>
            </a:blip>
            <a:srcRect b="0" l="0" r="0" t="0"/>
            <a:stretch/>
          </p:blipFill>
          <p:spPr>
            <a:xfrm>
              <a:off x="7712333" y="4715147"/>
              <a:ext cx="981212" cy="981212"/>
            </a:xfrm>
            <a:prstGeom prst="rect">
              <a:avLst/>
            </a:prstGeom>
            <a:noFill/>
            <a:ln>
              <a:noFill/>
            </a:ln>
          </p:spPr>
        </p:pic>
      </p:grpSp>
      <p:grpSp>
        <p:nvGrpSpPr>
          <p:cNvPr id="885" name="Google Shape;885;p36"/>
          <p:cNvGrpSpPr/>
          <p:nvPr/>
        </p:nvGrpSpPr>
        <p:grpSpPr>
          <a:xfrm>
            <a:off x="9040271" y="4611393"/>
            <a:ext cx="1188720" cy="1188720"/>
            <a:chOff x="9040271" y="4611393"/>
            <a:chExt cx="1188720" cy="1188720"/>
          </a:xfrm>
        </p:grpSpPr>
        <p:sp>
          <p:nvSpPr>
            <p:cNvPr id="886" name="Google Shape;886;p36"/>
            <p:cNvSpPr/>
            <p:nvPr/>
          </p:nvSpPr>
          <p:spPr>
            <a:xfrm>
              <a:off x="9040271" y="4611393"/>
              <a:ext cx="1188720" cy="1188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87" name="Google Shape;887;p36"/>
            <p:cNvPicPr preferRelativeResize="0"/>
            <p:nvPr/>
          </p:nvPicPr>
          <p:blipFill rotWithShape="1">
            <a:blip r:embed="rId21">
              <a:alphaModFix/>
            </a:blip>
            <a:srcRect b="0" l="0" r="0" t="0"/>
            <a:stretch/>
          </p:blipFill>
          <p:spPr>
            <a:xfrm>
              <a:off x="9144025" y="4715147"/>
              <a:ext cx="981212" cy="981212"/>
            </a:xfrm>
            <a:prstGeom prst="rect">
              <a:avLst/>
            </a:prstGeom>
            <a:noFill/>
            <a:ln>
              <a:noFill/>
            </a:ln>
          </p:spPr>
        </p:pic>
      </p:grpSp>
      <p:sp>
        <p:nvSpPr>
          <p:cNvPr id="888" name="Google Shape;888;p36"/>
          <p:cNvSpPr/>
          <p:nvPr/>
        </p:nvSpPr>
        <p:spPr>
          <a:xfrm>
            <a:off x="2887317" y="3324751"/>
            <a:ext cx="6732093"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rgbClr val="595959"/>
                </a:solidFill>
                <a:latin typeface="Catamaran"/>
                <a:ea typeface="Catamaran"/>
                <a:cs typeface="Catamaran"/>
                <a:sym typeface="Catamaran"/>
              </a:rPr>
              <a:t>For more information and to contact us,</a:t>
            </a:r>
            <a:endParaRPr/>
          </a:p>
          <a:p>
            <a:pPr indent="0" lvl="0" marL="0" marR="0" rtl="0" algn="ctr">
              <a:spcBef>
                <a:spcPts val="0"/>
              </a:spcBef>
              <a:spcAft>
                <a:spcPts val="0"/>
              </a:spcAft>
              <a:buNone/>
            </a:pPr>
            <a:r>
              <a:rPr b="1" lang="en-US" sz="2200">
                <a:solidFill>
                  <a:srgbClr val="595959"/>
                </a:solidFill>
                <a:latin typeface="Catamaran"/>
                <a:ea typeface="Catamaran"/>
                <a:cs typeface="Catamaran"/>
                <a:sym typeface="Catamaran"/>
              </a:rPr>
              <a:t>visit the Psycho·Geometrics</a:t>
            </a:r>
            <a:r>
              <a:rPr b="1" lang="en-US" sz="2000">
                <a:solidFill>
                  <a:srgbClr val="595959"/>
                </a:solidFill>
                <a:latin typeface="Catamaran"/>
                <a:ea typeface="Catamaran"/>
                <a:cs typeface="Catamaran"/>
                <a:sym typeface="Catamaran"/>
              </a:rPr>
              <a:t>®</a:t>
            </a:r>
            <a:r>
              <a:rPr b="1" lang="en-US" sz="2200">
                <a:solidFill>
                  <a:srgbClr val="595959"/>
                </a:solidFill>
                <a:latin typeface="Catamaran"/>
                <a:ea typeface="Catamaran"/>
                <a:cs typeface="Catamaran"/>
                <a:sym typeface="Catamaran"/>
              </a:rPr>
              <a:t> website.</a:t>
            </a:r>
            <a:endParaRPr/>
          </a:p>
        </p:txBody>
      </p:sp>
      <p:pic>
        <p:nvPicPr>
          <p:cNvPr descr="Diagram&#10;&#10;Description automatically generated" id="889" name="Google Shape;889;p36"/>
          <p:cNvPicPr preferRelativeResize="0"/>
          <p:nvPr/>
        </p:nvPicPr>
        <p:blipFill rotWithShape="1">
          <a:blip r:embed="rId22">
            <a:alphaModFix/>
          </a:blip>
          <a:srcRect b="0" l="0" r="0" t="0"/>
          <a:stretch/>
        </p:blipFill>
        <p:spPr>
          <a:xfrm>
            <a:off x="-46230" y="1162503"/>
            <a:ext cx="3982006" cy="2896004"/>
          </a:xfrm>
          <a:prstGeom prst="rect">
            <a:avLst/>
          </a:prstGeom>
          <a:noFill/>
          <a:ln>
            <a:noFill/>
          </a:ln>
        </p:spPr>
      </p:pic>
      <p:pic>
        <p:nvPicPr>
          <p:cNvPr descr="A picture containing text&#10;&#10;Description automatically generated" id="890" name="Google Shape;890;p36"/>
          <p:cNvPicPr preferRelativeResize="0"/>
          <p:nvPr/>
        </p:nvPicPr>
        <p:blipFill rotWithShape="1">
          <a:blip r:embed="rId23">
            <a:alphaModFix/>
          </a:blip>
          <a:srcRect b="0" l="0" r="0" t="0"/>
          <a:stretch/>
        </p:blipFill>
        <p:spPr>
          <a:xfrm>
            <a:off x="4921750" y="248059"/>
            <a:ext cx="2663227" cy="1498065"/>
          </a:xfrm>
          <a:prstGeom prst="rect">
            <a:avLst/>
          </a:prstGeom>
          <a:noFill/>
          <a:ln>
            <a:noFill/>
          </a:ln>
        </p:spPr>
      </p:pic>
      <p:grpSp>
        <p:nvGrpSpPr>
          <p:cNvPr id="891" name="Google Shape;891;p36"/>
          <p:cNvGrpSpPr/>
          <p:nvPr/>
        </p:nvGrpSpPr>
        <p:grpSpPr>
          <a:xfrm>
            <a:off x="450119" y="4611393"/>
            <a:ext cx="1188720" cy="1188720"/>
            <a:chOff x="450119" y="4028136"/>
            <a:chExt cx="1188720" cy="1188720"/>
          </a:xfrm>
        </p:grpSpPr>
        <p:grpSp>
          <p:nvGrpSpPr>
            <p:cNvPr id="892" name="Google Shape;892;p36"/>
            <p:cNvGrpSpPr/>
            <p:nvPr/>
          </p:nvGrpSpPr>
          <p:grpSpPr>
            <a:xfrm>
              <a:off x="450119" y="4028136"/>
              <a:ext cx="1188720" cy="1188720"/>
              <a:chOff x="450119" y="4611393"/>
              <a:chExt cx="1188720" cy="1188720"/>
            </a:xfrm>
          </p:grpSpPr>
          <p:sp>
            <p:nvSpPr>
              <p:cNvPr id="893" name="Google Shape;893;p36"/>
              <p:cNvSpPr/>
              <p:nvPr/>
            </p:nvSpPr>
            <p:spPr>
              <a:xfrm>
                <a:off x="450119" y="4611393"/>
                <a:ext cx="1188720" cy="1188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94" name="Google Shape;894;p36"/>
              <p:cNvPicPr preferRelativeResize="0"/>
              <p:nvPr/>
            </p:nvPicPr>
            <p:blipFill rotWithShape="1">
              <a:blip r:embed="rId24">
                <a:alphaModFix/>
              </a:blip>
              <a:srcRect b="0" l="0" r="0" t="0"/>
              <a:stretch/>
            </p:blipFill>
            <p:spPr>
              <a:xfrm>
                <a:off x="566171" y="4727445"/>
                <a:ext cx="981212" cy="981212"/>
              </a:xfrm>
              <a:prstGeom prst="rect">
                <a:avLst/>
              </a:prstGeom>
              <a:noFill/>
              <a:ln>
                <a:noFill/>
              </a:ln>
            </p:spPr>
          </p:pic>
        </p:grpSp>
        <p:sp>
          <p:nvSpPr>
            <p:cNvPr id="895" name="Google Shape;895;p36"/>
            <p:cNvSpPr/>
            <p:nvPr/>
          </p:nvSpPr>
          <p:spPr>
            <a:xfrm>
              <a:off x="566491" y="4136568"/>
              <a:ext cx="981212" cy="981212"/>
            </a:xfrm>
            <a:prstGeom prst="ellipse">
              <a:avLst/>
            </a:prstGeom>
            <a:noFill/>
            <a:ln cap="flat" cmpd="sng" w="57150">
              <a:solidFill>
                <a:srgbClr val="EAEA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96" name="Google Shape;896;p36"/>
          <p:cNvGrpSpPr/>
          <p:nvPr/>
        </p:nvGrpSpPr>
        <p:grpSpPr>
          <a:xfrm>
            <a:off x="1881811" y="4611393"/>
            <a:ext cx="1188720" cy="1188720"/>
            <a:chOff x="1881811" y="4611393"/>
            <a:chExt cx="1188720" cy="1188720"/>
          </a:xfrm>
        </p:grpSpPr>
        <p:grpSp>
          <p:nvGrpSpPr>
            <p:cNvPr id="897" name="Google Shape;897;p36"/>
            <p:cNvGrpSpPr/>
            <p:nvPr/>
          </p:nvGrpSpPr>
          <p:grpSpPr>
            <a:xfrm>
              <a:off x="1881811" y="4611393"/>
              <a:ext cx="1188720" cy="1188720"/>
              <a:chOff x="1881811" y="4611393"/>
              <a:chExt cx="1188720" cy="1188720"/>
            </a:xfrm>
          </p:grpSpPr>
          <p:sp>
            <p:nvSpPr>
              <p:cNvPr id="898" name="Google Shape;898;p36"/>
              <p:cNvSpPr/>
              <p:nvPr/>
            </p:nvSpPr>
            <p:spPr>
              <a:xfrm>
                <a:off x="1881811" y="4611393"/>
                <a:ext cx="1188720" cy="1188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clipart&#10;&#10;Description automatically generated" id="899" name="Google Shape;899;p36"/>
              <p:cNvPicPr preferRelativeResize="0"/>
              <p:nvPr/>
            </p:nvPicPr>
            <p:blipFill rotWithShape="1">
              <a:blip r:embed="rId25">
                <a:alphaModFix/>
              </a:blip>
              <a:srcRect b="0" l="0" r="0" t="0"/>
              <a:stretch/>
            </p:blipFill>
            <p:spPr>
              <a:xfrm>
                <a:off x="1990328" y="4715147"/>
                <a:ext cx="971686" cy="981212"/>
              </a:xfrm>
              <a:prstGeom prst="rect">
                <a:avLst/>
              </a:prstGeom>
              <a:noFill/>
              <a:ln>
                <a:noFill/>
              </a:ln>
            </p:spPr>
          </p:pic>
        </p:grpSp>
        <p:sp>
          <p:nvSpPr>
            <p:cNvPr id="900" name="Google Shape;900;p36"/>
            <p:cNvSpPr/>
            <p:nvPr/>
          </p:nvSpPr>
          <p:spPr>
            <a:xfrm>
              <a:off x="1990328" y="4717462"/>
              <a:ext cx="981212" cy="981212"/>
            </a:xfrm>
            <a:prstGeom prst="ellipse">
              <a:avLst/>
            </a:prstGeom>
            <a:noFill/>
            <a:ln cap="flat" cmpd="sng" w="57150">
              <a:solidFill>
                <a:srgbClr val="DD56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01" name="Google Shape;901;p36"/>
          <p:cNvGrpSpPr/>
          <p:nvPr/>
        </p:nvGrpSpPr>
        <p:grpSpPr>
          <a:xfrm>
            <a:off x="3313503" y="4611393"/>
            <a:ext cx="1188720" cy="1188720"/>
            <a:chOff x="3313503" y="4611393"/>
            <a:chExt cx="1188720" cy="1188720"/>
          </a:xfrm>
        </p:grpSpPr>
        <p:grpSp>
          <p:nvGrpSpPr>
            <p:cNvPr id="902" name="Google Shape;902;p36"/>
            <p:cNvGrpSpPr/>
            <p:nvPr/>
          </p:nvGrpSpPr>
          <p:grpSpPr>
            <a:xfrm>
              <a:off x="3313503" y="4611393"/>
              <a:ext cx="1188720" cy="1188720"/>
              <a:chOff x="3313503" y="4611393"/>
              <a:chExt cx="1188720" cy="1188720"/>
            </a:xfrm>
          </p:grpSpPr>
          <p:sp>
            <p:nvSpPr>
              <p:cNvPr id="903" name="Google Shape;903;p36"/>
              <p:cNvSpPr/>
              <p:nvPr/>
            </p:nvSpPr>
            <p:spPr>
              <a:xfrm>
                <a:off x="3313503" y="4611393"/>
                <a:ext cx="1188720" cy="1188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with medium confidence" id="904" name="Google Shape;904;p36"/>
              <p:cNvPicPr preferRelativeResize="0"/>
              <p:nvPr/>
            </p:nvPicPr>
            <p:blipFill rotWithShape="1">
              <a:blip r:embed="rId26">
                <a:alphaModFix/>
              </a:blip>
              <a:srcRect b="0" l="0" r="0" t="0"/>
              <a:stretch/>
            </p:blipFill>
            <p:spPr>
              <a:xfrm>
                <a:off x="3417257" y="4715147"/>
                <a:ext cx="981212" cy="981212"/>
              </a:xfrm>
              <a:prstGeom prst="rect">
                <a:avLst/>
              </a:prstGeom>
              <a:noFill/>
              <a:ln>
                <a:noFill/>
              </a:ln>
            </p:spPr>
          </p:pic>
        </p:grpSp>
        <p:sp>
          <p:nvSpPr>
            <p:cNvPr id="905" name="Google Shape;905;p36"/>
            <p:cNvSpPr/>
            <p:nvPr/>
          </p:nvSpPr>
          <p:spPr>
            <a:xfrm>
              <a:off x="3417257" y="4715147"/>
              <a:ext cx="981212" cy="981212"/>
            </a:xfrm>
            <a:prstGeom prst="ellipse">
              <a:avLst/>
            </a:prstGeom>
            <a:noFill/>
            <a:ln cap="flat" cmpd="sng" w="5715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06" name="Google Shape;906;p36"/>
          <p:cNvSpPr/>
          <p:nvPr/>
        </p:nvSpPr>
        <p:spPr>
          <a:xfrm>
            <a:off x="4848949" y="4715147"/>
            <a:ext cx="981212" cy="981212"/>
          </a:xfrm>
          <a:prstGeom prst="ellipse">
            <a:avLst/>
          </a:prstGeom>
          <a:noFill/>
          <a:ln cap="flat" cmpd="sng" w="57150">
            <a:solidFill>
              <a:srgbClr val="4750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7" name="Google Shape;907;p36"/>
          <p:cNvSpPr/>
          <p:nvPr/>
        </p:nvSpPr>
        <p:spPr>
          <a:xfrm>
            <a:off x="6280641" y="4707665"/>
            <a:ext cx="981212" cy="981212"/>
          </a:xfrm>
          <a:prstGeom prst="ellipse">
            <a:avLst/>
          </a:prstGeom>
          <a:noFill/>
          <a:ln cap="flat" cmpd="sng" w="57150">
            <a:solidFill>
              <a:srgbClr val="3E5C9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8" name="Google Shape;908;p36"/>
          <p:cNvSpPr/>
          <p:nvPr/>
        </p:nvSpPr>
        <p:spPr>
          <a:xfrm>
            <a:off x="7712333" y="4715147"/>
            <a:ext cx="981212" cy="981212"/>
          </a:xfrm>
          <a:prstGeom prst="ellipse">
            <a:avLst/>
          </a:prstGeom>
          <a:noFill/>
          <a:ln cap="flat" cmpd="sng" w="57150">
            <a:solidFill>
              <a:srgbClr val="29A9E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9" name="Google Shape;909;p36"/>
          <p:cNvSpPr/>
          <p:nvPr/>
        </p:nvSpPr>
        <p:spPr>
          <a:xfrm>
            <a:off x="9133938" y="4707665"/>
            <a:ext cx="981212" cy="981212"/>
          </a:xfrm>
          <a:prstGeom prst="ellipse">
            <a:avLst/>
          </a:prstGeom>
          <a:noFill/>
          <a:ln cap="flat" cmpd="sng" w="28575">
            <a:solidFill>
              <a:srgbClr val="9B3C9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10" name="Google Shape;910;p36"/>
          <p:cNvGrpSpPr/>
          <p:nvPr/>
        </p:nvGrpSpPr>
        <p:grpSpPr>
          <a:xfrm>
            <a:off x="10471963" y="4611393"/>
            <a:ext cx="1188720" cy="1188720"/>
            <a:chOff x="10471963" y="4611393"/>
            <a:chExt cx="1188720" cy="1188720"/>
          </a:xfrm>
        </p:grpSpPr>
        <p:grpSp>
          <p:nvGrpSpPr>
            <p:cNvPr id="911" name="Google Shape;911;p36"/>
            <p:cNvGrpSpPr/>
            <p:nvPr/>
          </p:nvGrpSpPr>
          <p:grpSpPr>
            <a:xfrm>
              <a:off x="10471963" y="4611393"/>
              <a:ext cx="1188720" cy="1188720"/>
              <a:chOff x="10471963" y="4611393"/>
              <a:chExt cx="1188720" cy="1188720"/>
            </a:xfrm>
          </p:grpSpPr>
          <p:sp>
            <p:nvSpPr>
              <p:cNvPr id="912" name="Google Shape;912;p36"/>
              <p:cNvSpPr/>
              <p:nvPr/>
            </p:nvSpPr>
            <p:spPr>
              <a:xfrm>
                <a:off x="10471963" y="4611393"/>
                <a:ext cx="1188720" cy="1188720"/>
              </a:xfrm>
              <a:prstGeom prst="ellipse">
                <a:avLst/>
              </a:prstGeom>
              <a:solidFill>
                <a:schemeClr val="lt1"/>
              </a:solidFill>
              <a:ln cap="flat" cmpd="sng" w="12700">
                <a:solidFill>
                  <a:srgbClr val="117BB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13" name="Google Shape;913;p36"/>
              <p:cNvPicPr preferRelativeResize="0"/>
              <p:nvPr/>
            </p:nvPicPr>
            <p:blipFill rotWithShape="1">
              <a:blip r:embed="rId27">
                <a:alphaModFix/>
              </a:blip>
              <a:srcRect b="0" l="0" r="0" t="0"/>
              <a:stretch/>
            </p:blipFill>
            <p:spPr>
              <a:xfrm>
                <a:off x="10575717" y="4715147"/>
                <a:ext cx="981212" cy="981212"/>
              </a:xfrm>
              <a:prstGeom prst="rect">
                <a:avLst/>
              </a:prstGeom>
              <a:noFill/>
              <a:ln>
                <a:noFill/>
              </a:ln>
            </p:spPr>
          </p:pic>
        </p:grpSp>
        <p:sp>
          <p:nvSpPr>
            <p:cNvPr id="914" name="Google Shape;914;p36"/>
            <p:cNvSpPr/>
            <p:nvPr/>
          </p:nvSpPr>
          <p:spPr>
            <a:xfrm>
              <a:off x="10575717" y="4715147"/>
              <a:ext cx="981212" cy="981212"/>
            </a:xfrm>
            <a:prstGeom prst="ellipse">
              <a:avLst/>
            </a:prstGeom>
            <a:noFill/>
            <a:ln cap="flat" cmpd="sng" w="57150">
              <a:solidFill>
                <a:srgbClr val="117BB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pic>
        <p:nvPicPr>
          <p:cNvPr id="920" name="Google Shape;920;p37"/>
          <p:cNvPicPr preferRelativeResize="0"/>
          <p:nvPr/>
        </p:nvPicPr>
        <p:blipFill rotWithShape="1">
          <a:blip r:embed="rId4">
            <a:alphaModFix/>
          </a:blip>
          <a:srcRect b="0" l="0" r="0" t="0"/>
          <a:stretch/>
        </p:blipFill>
        <p:spPr>
          <a:xfrm>
            <a:off x="-190500" y="1774562"/>
            <a:ext cx="12573000" cy="3308875"/>
          </a:xfrm>
          <a:prstGeom prst="rect">
            <a:avLst/>
          </a:prstGeom>
          <a:noFill/>
          <a:ln>
            <a:noFill/>
          </a:ln>
        </p:spPr>
      </p:pic>
      <p:sp>
        <p:nvSpPr>
          <p:cNvPr id="921" name="Google Shape;921;p37">
            <a:hlinkClick r:id="rId5"/>
          </p:cNvPr>
          <p:cNvSpPr/>
          <p:nvPr/>
        </p:nvSpPr>
        <p:spPr>
          <a:xfrm>
            <a:off x="9000009" y="6398135"/>
            <a:ext cx="2132711" cy="255925"/>
          </a:xfrm>
          <a:prstGeom prst="roundRect">
            <a:avLst>
              <a:gd fmla="val 16667" name="adj"/>
            </a:avLst>
          </a:prstGeom>
          <a:solidFill>
            <a:srgbClr val="F2F2F2">
              <a:alpha val="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561">
              <a:solidFill>
                <a:schemeClr val="lt1"/>
              </a:solidFill>
              <a:latin typeface="Calibri"/>
              <a:ea typeface="Calibri"/>
              <a:cs typeface="Calibri"/>
              <a:sym typeface="Calibri"/>
            </a:endParaRPr>
          </a:p>
        </p:txBody>
      </p:sp>
      <p:sp>
        <p:nvSpPr>
          <p:cNvPr id="922" name="Google Shape;922;p37"/>
          <p:cNvSpPr txBox="1"/>
          <p:nvPr/>
        </p:nvSpPr>
        <p:spPr>
          <a:xfrm>
            <a:off x="726229" y="5550686"/>
            <a:ext cx="1169741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6E94E0"/>
                </a:solidFill>
                <a:latin typeface="Catamaran"/>
                <a:ea typeface="Catamaran"/>
                <a:cs typeface="Catamaran"/>
                <a:sym typeface="Catamaran"/>
              </a:rPr>
              <a:t>Module 5: Strategic Shaping</a:t>
            </a:r>
            <a:endParaRPr/>
          </a:p>
        </p:txBody>
      </p:sp>
      <p:sp>
        <p:nvSpPr>
          <p:cNvPr id="923" name="Google Shape;923;p37"/>
          <p:cNvSpPr/>
          <p:nvPr/>
        </p:nvSpPr>
        <p:spPr>
          <a:xfrm>
            <a:off x="762000" y="5043428"/>
            <a:ext cx="10667999"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You are now ready to move to the next application of Psycho·Geometrics®</a:t>
            </a:r>
            <a:endParaRPr/>
          </a:p>
        </p:txBody>
      </p:sp>
      <p:pic>
        <p:nvPicPr>
          <p:cNvPr descr="Shape, rectangle&#10;&#10;Description automatically generated" id="924" name="Google Shape;924;p37"/>
          <p:cNvPicPr preferRelativeResize="0"/>
          <p:nvPr/>
        </p:nvPicPr>
        <p:blipFill rotWithShape="1">
          <a:blip r:embed="rId6">
            <a:alphaModFix/>
          </a:blip>
          <a:srcRect b="0" l="0" r="0" t="0"/>
          <a:stretch/>
        </p:blipFill>
        <p:spPr>
          <a:xfrm>
            <a:off x="4357445" y="859162"/>
            <a:ext cx="3477110" cy="1152686"/>
          </a:xfrm>
          <a:prstGeom prst="rect">
            <a:avLst/>
          </a:prstGeom>
          <a:noFill/>
          <a:ln>
            <a:noFill/>
          </a:ln>
        </p:spPr>
      </p:pic>
      <p:sp>
        <p:nvSpPr>
          <p:cNvPr id="925" name="Google Shape;925;p37"/>
          <p:cNvSpPr txBox="1"/>
          <p:nvPr/>
        </p:nvSpPr>
        <p:spPr>
          <a:xfrm>
            <a:off x="4515820" y="1143118"/>
            <a:ext cx="316036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rgbClr val="586468"/>
                </a:solidFill>
                <a:latin typeface="Questrial"/>
                <a:ea typeface="Questrial"/>
                <a:cs typeface="Questrial"/>
                <a:sym typeface="Questrial"/>
              </a:rPr>
              <a:t>Congratulations</a:t>
            </a:r>
            <a:endParaRPr sz="800">
              <a:solidFill>
                <a:srgbClr val="000000"/>
              </a:solidFill>
              <a:latin typeface="Helvetica Neue"/>
              <a:ea typeface="Helvetica Neue"/>
              <a:cs typeface="Helvetica Neue"/>
              <a:sym typeface="Helvetica Neue"/>
            </a:endParaRPr>
          </a:p>
        </p:txBody>
      </p:sp>
      <p:pic>
        <p:nvPicPr>
          <p:cNvPr descr="Diagram&#10;&#10;Description automatically generated" id="926" name="Google Shape;926;p37"/>
          <p:cNvPicPr preferRelativeResize="0"/>
          <p:nvPr/>
        </p:nvPicPr>
        <p:blipFill rotWithShape="1">
          <a:blip r:embed="rId7">
            <a:alphaModFix/>
          </a:blip>
          <a:srcRect b="0" l="0" r="0" t="0"/>
          <a:stretch/>
        </p:blipFill>
        <p:spPr>
          <a:xfrm>
            <a:off x="-46230" y="-12497"/>
            <a:ext cx="3982006" cy="2896004"/>
          </a:xfrm>
          <a:prstGeom prst="rect">
            <a:avLst/>
          </a:prstGeom>
          <a:noFill/>
          <a:ln>
            <a:noFill/>
          </a:ln>
        </p:spPr>
      </p:pic>
      <p:grpSp>
        <p:nvGrpSpPr>
          <p:cNvPr id="927" name="Google Shape;927;p37"/>
          <p:cNvGrpSpPr/>
          <p:nvPr/>
        </p:nvGrpSpPr>
        <p:grpSpPr>
          <a:xfrm>
            <a:off x="1923467" y="2490656"/>
            <a:ext cx="8345065" cy="1876687"/>
            <a:chOff x="1923467" y="2490656"/>
            <a:chExt cx="8345065" cy="1876687"/>
          </a:xfrm>
        </p:grpSpPr>
        <p:pic>
          <p:nvPicPr>
            <p:cNvPr descr="Icon&#10;&#10;Description automatically generated" id="928" name="Google Shape;928;p37"/>
            <p:cNvPicPr preferRelativeResize="0"/>
            <p:nvPr/>
          </p:nvPicPr>
          <p:blipFill rotWithShape="1">
            <a:blip r:embed="rId8">
              <a:alphaModFix/>
            </a:blip>
            <a:srcRect b="0" l="0" r="0" t="0"/>
            <a:stretch/>
          </p:blipFill>
          <p:spPr>
            <a:xfrm>
              <a:off x="1923467" y="2490656"/>
              <a:ext cx="8345065" cy="1876687"/>
            </a:xfrm>
            <a:prstGeom prst="rect">
              <a:avLst/>
            </a:prstGeom>
            <a:noFill/>
            <a:ln>
              <a:noFill/>
            </a:ln>
          </p:spPr>
        </p:pic>
        <p:sp>
          <p:nvSpPr>
            <p:cNvPr id="929" name="Google Shape;929;p37"/>
            <p:cNvSpPr/>
            <p:nvPr/>
          </p:nvSpPr>
          <p:spPr>
            <a:xfrm>
              <a:off x="2114624" y="2703485"/>
              <a:ext cx="1415654" cy="1415654"/>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0" name="Google Shape;930;p37"/>
            <p:cNvSpPr/>
            <p:nvPr/>
          </p:nvSpPr>
          <p:spPr>
            <a:xfrm>
              <a:off x="3733010" y="2703485"/>
              <a:ext cx="1415654" cy="1415654"/>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1" name="Google Shape;931;p37"/>
            <p:cNvSpPr/>
            <p:nvPr/>
          </p:nvSpPr>
          <p:spPr>
            <a:xfrm>
              <a:off x="5351396" y="2703485"/>
              <a:ext cx="1415654" cy="1415654"/>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2" name="Google Shape;932;p37"/>
            <p:cNvSpPr/>
            <p:nvPr/>
          </p:nvSpPr>
          <p:spPr>
            <a:xfrm>
              <a:off x="6969782" y="2703485"/>
              <a:ext cx="1415654" cy="1415654"/>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3" name="Google Shape;933;p37"/>
            <p:cNvSpPr/>
            <p:nvPr/>
          </p:nvSpPr>
          <p:spPr>
            <a:xfrm>
              <a:off x="8599743" y="2703485"/>
              <a:ext cx="1415654" cy="1415654"/>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aphicFrame>
        <p:nvGraphicFramePr>
          <p:cNvPr id="934" name="Google Shape;934;p37"/>
          <p:cNvGraphicFramePr/>
          <p:nvPr/>
        </p:nvGraphicFramePr>
        <p:xfrm>
          <a:off x="9921870" y="6123964"/>
          <a:ext cx="2270130" cy="703384"/>
        </p:xfrm>
        <a:graphic>
          <a:graphicData uri="http://schemas.openxmlformats.org/presentationml/2006/ole">
            <mc:AlternateContent>
              <mc:Choice Requires="v">
                <p:oleObj r:id="rId9" imgH="703384" imgW="2270130" progId="Package" spid="_x0000_s1">
                  <p:embed/>
                </p:oleObj>
              </mc:Choice>
              <mc:Fallback>
                <p:oleObj r:id="rId10" imgH="703384" imgW="2270130" progId="Package">
                  <p:embed/>
                  <p:pic>
                    <p:nvPicPr>
                      <p:cNvPr id="934" name="Google Shape;934;p37"/>
                      <p:cNvPicPr preferRelativeResize="0"/>
                      <p:nvPr/>
                    </p:nvPicPr>
                    <p:blipFill rotWithShape="1">
                      <a:blip r:embed="rId11">
                        <a:alphaModFix/>
                      </a:blip>
                      <a:srcRect b="0" l="0" r="0" t="0"/>
                      <a:stretch/>
                    </p:blipFill>
                    <p:spPr>
                      <a:xfrm>
                        <a:off x="9921870" y="6123964"/>
                        <a:ext cx="2270130" cy="703384"/>
                      </a:xfrm>
                      <a:prstGeom prst="rect">
                        <a:avLst/>
                      </a:prstGeom>
                      <a:noFill/>
                      <a:ln>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pSp>
        <p:nvGrpSpPr>
          <p:cNvPr id="109" name="Google Shape;109;p4"/>
          <p:cNvGrpSpPr/>
          <p:nvPr/>
        </p:nvGrpSpPr>
        <p:grpSpPr>
          <a:xfrm>
            <a:off x="242606" y="3260"/>
            <a:ext cx="2257504" cy="1816570"/>
            <a:chOff x="242606" y="3260"/>
            <a:chExt cx="2257504" cy="1816570"/>
          </a:xfrm>
        </p:grpSpPr>
        <p:pic>
          <p:nvPicPr>
            <p:cNvPr id="110" name="Google Shape;110;p4"/>
            <p:cNvPicPr preferRelativeResize="0"/>
            <p:nvPr/>
          </p:nvPicPr>
          <p:blipFill rotWithShape="1">
            <a:blip r:embed="rId3">
              <a:alphaModFix/>
            </a:blip>
            <a:srcRect b="0" l="1" r="-780" t="0"/>
            <a:stretch/>
          </p:blipFill>
          <p:spPr>
            <a:xfrm>
              <a:off x="242606" y="3260"/>
              <a:ext cx="2257504" cy="1816570"/>
            </a:xfrm>
            <a:prstGeom prst="rect">
              <a:avLst/>
            </a:prstGeom>
            <a:noFill/>
            <a:ln>
              <a:noFill/>
            </a:ln>
          </p:spPr>
        </p:pic>
        <p:sp>
          <p:nvSpPr>
            <p:cNvPr id="111" name="Google Shape;111;p4"/>
            <p:cNvSpPr/>
            <p:nvPr/>
          </p:nvSpPr>
          <p:spPr>
            <a:xfrm>
              <a:off x="544452" y="516908"/>
              <a:ext cx="1005840" cy="1005840"/>
            </a:xfrm>
            <a:prstGeom prst="ellipse">
              <a:avLst/>
            </a:prstGeom>
            <a:noFill/>
            <a:ln cap="flat" cmpd="sng" w="57150">
              <a:solidFill>
                <a:srgbClr val="EAEA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2" name="Google Shape;112;p4"/>
          <p:cNvSpPr/>
          <p:nvPr/>
        </p:nvSpPr>
        <p:spPr>
          <a:xfrm>
            <a:off x="4981890" y="3520195"/>
            <a:ext cx="2706620"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internal state</a:t>
            </a:r>
            <a:endParaRPr/>
          </a:p>
        </p:txBody>
      </p:sp>
      <p:sp>
        <p:nvSpPr>
          <p:cNvPr id="113" name="Google Shape;113;p4"/>
          <p:cNvSpPr/>
          <p:nvPr/>
        </p:nvSpPr>
        <p:spPr>
          <a:xfrm>
            <a:off x="4981890" y="2310696"/>
            <a:ext cx="3712754"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driving force</a:t>
            </a:r>
            <a:endParaRPr/>
          </a:p>
        </p:txBody>
      </p:sp>
      <p:sp>
        <p:nvSpPr>
          <p:cNvPr id="114" name="Google Shape;114;p4"/>
          <p:cNvSpPr/>
          <p:nvPr/>
        </p:nvSpPr>
        <p:spPr>
          <a:xfrm>
            <a:off x="8129192" y="2310696"/>
            <a:ext cx="4062808"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activates shapes behavior</a:t>
            </a:r>
            <a:endParaRPr/>
          </a:p>
        </p:txBody>
      </p:sp>
      <p:sp>
        <p:nvSpPr>
          <p:cNvPr id="115" name="Google Shape;115;p4"/>
          <p:cNvSpPr/>
          <p:nvPr/>
        </p:nvSpPr>
        <p:spPr>
          <a:xfrm>
            <a:off x="8129192" y="3520195"/>
            <a:ext cx="3361183"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forward motion</a:t>
            </a:r>
            <a:endParaRPr/>
          </a:p>
        </p:txBody>
      </p:sp>
      <p:sp>
        <p:nvSpPr>
          <p:cNvPr id="116" name="Google Shape;116;p4"/>
          <p:cNvSpPr/>
          <p:nvPr/>
        </p:nvSpPr>
        <p:spPr>
          <a:xfrm rot="5400000">
            <a:off x="4139680" y="2332062"/>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4"/>
          <p:cNvSpPr/>
          <p:nvPr/>
        </p:nvSpPr>
        <p:spPr>
          <a:xfrm rot="5400000">
            <a:off x="4139680" y="3513638"/>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4"/>
          <p:cNvSpPr/>
          <p:nvPr/>
        </p:nvSpPr>
        <p:spPr>
          <a:xfrm rot="5400000">
            <a:off x="7296827" y="3531644"/>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4"/>
          <p:cNvSpPr/>
          <p:nvPr/>
        </p:nvSpPr>
        <p:spPr>
          <a:xfrm rot="5400000">
            <a:off x="7296827" y="2332062"/>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4"/>
          <p:cNvSpPr/>
          <p:nvPr/>
        </p:nvSpPr>
        <p:spPr>
          <a:xfrm>
            <a:off x="2452485" y="679908"/>
            <a:ext cx="535905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is Shape Motivation?</a:t>
            </a:r>
            <a:endParaRPr/>
          </a:p>
        </p:txBody>
      </p:sp>
      <p:pic>
        <p:nvPicPr>
          <p:cNvPr id="121" name="Google Shape;121;p4"/>
          <p:cNvPicPr preferRelativeResize="0"/>
          <p:nvPr/>
        </p:nvPicPr>
        <p:blipFill rotWithShape="1">
          <a:blip r:embed="rId4">
            <a:alphaModFix/>
          </a:blip>
          <a:srcRect b="0" l="0" r="0" t="0"/>
          <a:stretch/>
        </p:blipFill>
        <p:spPr>
          <a:xfrm>
            <a:off x="11575" y="5722202"/>
            <a:ext cx="12192000" cy="1147373"/>
          </a:xfrm>
          <a:prstGeom prst="rect">
            <a:avLst/>
          </a:prstGeom>
          <a:noFill/>
          <a:ln>
            <a:noFill/>
          </a:ln>
        </p:spPr>
      </p:pic>
      <p:pic>
        <p:nvPicPr>
          <p:cNvPr id="122" name="Google Shape;122;p4"/>
          <p:cNvPicPr preferRelativeResize="0"/>
          <p:nvPr/>
        </p:nvPicPr>
        <p:blipFill rotWithShape="1">
          <a:blip r:embed="rId5">
            <a:alphaModFix/>
          </a:blip>
          <a:srcRect b="0" l="0" r="0" t="0"/>
          <a:stretch/>
        </p:blipFill>
        <p:spPr>
          <a:xfrm>
            <a:off x="1058220" y="6197611"/>
            <a:ext cx="1981477" cy="381053"/>
          </a:xfrm>
          <a:prstGeom prst="rect">
            <a:avLst/>
          </a:prstGeom>
          <a:noFill/>
          <a:ln>
            <a:noFill/>
          </a:ln>
        </p:spPr>
      </p:pic>
      <p:pic>
        <p:nvPicPr>
          <p:cNvPr descr="A picture containing person, posing, toy, doll&#10;&#10;Description automatically generated" id="123" name="Google Shape;123;p4"/>
          <p:cNvPicPr preferRelativeResize="0"/>
          <p:nvPr/>
        </p:nvPicPr>
        <p:blipFill rotWithShape="1">
          <a:blip r:embed="rId6">
            <a:alphaModFix/>
          </a:blip>
          <a:srcRect b="0" l="0" r="0" t="0"/>
          <a:stretch/>
        </p:blipFill>
        <p:spPr>
          <a:xfrm>
            <a:off x="1240606" y="1682745"/>
            <a:ext cx="2629267" cy="47917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5"/>
          <p:cNvGrpSpPr/>
          <p:nvPr/>
        </p:nvGrpSpPr>
        <p:grpSpPr>
          <a:xfrm>
            <a:off x="242606" y="3260"/>
            <a:ext cx="2257504" cy="1816570"/>
            <a:chOff x="242606" y="3260"/>
            <a:chExt cx="2257504" cy="1816570"/>
          </a:xfrm>
        </p:grpSpPr>
        <p:pic>
          <p:nvPicPr>
            <p:cNvPr id="130" name="Google Shape;130;p5"/>
            <p:cNvPicPr preferRelativeResize="0"/>
            <p:nvPr/>
          </p:nvPicPr>
          <p:blipFill rotWithShape="1">
            <a:blip r:embed="rId3">
              <a:alphaModFix/>
            </a:blip>
            <a:srcRect b="0" l="1" r="-780" t="0"/>
            <a:stretch/>
          </p:blipFill>
          <p:spPr>
            <a:xfrm>
              <a:off x="242606" y="3260"/>
              <a:ext cx="2257504" cy="1816570"/>
            </a:xfrm>
            <a:prstGeom prst="rect">
              <a:avLst/>
            </a:prstGeom>
            <a:noFill/>
            <a:ln>
              <a:noFill/>
            </a:ln>
          </p:spPr>
        </p:pic>
        <p:sp>
          <p:nvSpPr>
            <p:cNvPr id="131" name="Google Shape;131;p5"/>
            <p:cNvSpPr/>
            <p:nvPr/>
          </p:nvSpPr>
          <p:spPr>
            <a:xfrm>
              <a:off x="544452" y="516908"/>
              <a:ext cx="1005840" cy="1005840"/>
            </a:xfrm>
            <a:prstGeom prst="ellipse">
              <a:avLst/>
            </a:prstGeom>
            <a:noFill/>
            <a:ln cap="flat" cmpd="sng" w="57150">
              <a:solidFill>
                <a:srgbClr val="EAEA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32" name="Google Shape;132;p5"/>
          <p:cNvPicPr preferRelativeResize="0"/>
          <p:nvPr/>
        </p:nvPicPr>
        <p:blipFill rotWithShape="1">
          <a:blip r:embed="rId4">
            <a:alphaModFix/>
          </a:blip>
          <a:srcRect b="0" l="0" r="0" t="0"/>
          <a:stretch/>
        </p:blipFill>
        <p:spPr>
          <a:xfrm>
            <a:off x="-19163" y="1792689"/>
            <a:ext cx="12192000" cy="2461206"/>
          </a:xfrm>
          <a:prstGeom prst="rect">
            <a:avLst/>
          </a:prstGeom>
          <a:noFill/>
          <a:ln>
            <a:noFill/>
          </a:ln>
        </p:spPr>
      </p:pic>
      <p:sp>
        <p:nvSpPr>
          <p:cNvPr id="133" name="Google Shape;133;p5"/>
          <p:cNvSpPr/>
          <p:nvPr/>
        </p:nvSpPr>
        <p:spPr>
          <a:xfrm>
            <a:off x="2637544" y="4561114"/>
            <a:ext cx="9535293" cy="142058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5"/>
          <p:cNvSpPr/>
          <p:nvPr/>
        </p:nvSpPr>
        <p:spPr>
          <a:xfrm>
            <a:off x="3827729" y="2872242"/>
            <a:ext cx="7645814" cy="57694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808080"/>
                </a:solidFill>
                <a:latin typeface="Catamaran"/>
                <a:ea typeface="Catamaran"/>
                <a:cs typeface="Catamaran"/>
                <a:sym typeface="Catamaran"/>
              </a:rPr>
              <a:t>as important as the air you breathe</a:t>
            </a:r>
            <a:endParaRPr/>
          </a:p>
        </p:txBody>
      </p:sp>
      <p:sp>
        <p:nvSpPr>
          <p:cNvPr id="135" name="Google Shape;135;p5"/>
          <p:cNvSpPr/>
          <p:nvPr/>
        </p:nvSpPr>
        <p:spPr>
          <a:xfrm>
            <a:off x="3253076" y="4974152"/>
            <a:ext cx="1471323"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physical</a:t>
            </a:r>
            <a:endParaRPr/>
          </a:p>
        </p:txBody>
      </p:sp>
      <p:sp>
        <p:nvSpPr>
          <p:cNvPr id="136" name="Google Shape;136;p5"/>
          <p:cNvSpPr/>
          <p:nvPr/>
        </p:nvSpPr>
        <p:spPr>
          <a:xfrm>
            <a:off x="4942682" y="4974152"/>
            <a:ext cx="1298260"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mental</a:t>
            </a:r>
            <a:endParaRPr/>
          </a:p>
        </p:txBody>
      </p:sp>
      <p:sp>
        <p:nvSpPr>
          <p:cNvPr id="137" name="Google Shape;137;p5"/>
          <p:cNvSpPr/>
          <p:nvPr/>
        </p:nvSpPr>
        <p:spPr>
          <a:xfrm>
            <a:off x="6546307" y="4974152"/>
            <a:ext cx="3082884"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emotional growth</a:t>
            </a:r>
            <a:endParaRPr/>
          </a:p>
        </p:txBody>
      </p:sp>
      <p:sp>
        <p:nvSpPr>
          <p:cNvPr id="138" name="Google Shape;138;p5"/>
          <p:cNvSpPr/>
          <p:nvPr/>
        </p:nvSpPr>
        <p:spPr>
          <a:xfrm>
            <a:off x="9522876" y="4974152"/>
            <a:ext cx="2301441"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overall health</a:t>
            </a:r>
            <a:endParaRPr/>
          </a:p>
        </p:txBody>
      </p:sp>
      <p:sp>
        <p:nvSpPr>
          <p:cNvPr id="139" name="Google Shape;139;p5"/>
          <p:cNvSpPr/>
          <p:nvPr/>
        </p:nvSpPr>
        <p:spPr>
          <a:xfrm>
            <a:off x="4700580" y="5164917"/>
            <a:ext cx="219456" cy="219456"/>
          </a:xfrm>
          <a:prstGeom prst="ellipse">
            <a:avLst/>
          </a:prstGeom>
          <a:solidFill>
            <a:srgbClr val="6D94E0"/>
          </a:solidFill>
          <a:ln cap="flat" cmpd="sng" w="12700">
            <a:solidFill>
              <a:srgbClr val="6D9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5"/>
          <p:cNvSpPr/>
          <p:nvPr/>
        </p:nvSpPr>
        <p:spPr>
          <a:xfrm>
            <a:off x="6257501" y="5164917"/>
            <a:ext cx="219456" cy="219456"/>
          </a:xfrm>
          <a:prstGeom prst="ellipse">
            <a:avLst/>
          </a:prstGeom>
          <a:solidFill>
            <a:srgbClr val="6D94E0"/>
          </a:solidFill>
          <a:ln cap="flat" cmpd="sng" w="12700">
            <a:solidFill>
              <a:srgbClr val="6D9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
          <p:cNvSpPr/>
          <p:nvPr/>
        </p:nvSpPr>
        <p:spPr>
          <a:xfrm>
            <a:off x="9284008" y="5164917"/>
            <a:ext cx="219456" cy="219456"/>
          </a:xfrm>
          <a:prstGeom prst="ellipse">
            <a:avLst/>
          </a:prstGeom>
          <a:solidFill>
            <a:srgbClr val="6D94E0"/>
          </a:solidFill>
          <a:ln cap="flat" cmpd="sng" w="12700">
            <a:solidFill>
              <a:srgbClr val="6D9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5"/>
          <p:cNvSpPr/>
          <p:nvPr/>
        </p:nvSpPr>
        <p:spPr>
          <a:xfrm>
            <a:off x="2947711" y="5164917"/>
            <a:ext cx="219456" cy="219456"/>
          </a:xfrm>
          <a:prstGeom prst="ellipse">
            <a:avLst/>
          </a:prstGeom>
          <a:solidFill>
            <a:srgbClr val="6D94E0"/>
          </a:solidFill>
          <a:ln cap="flat" cmpd="sng" w="12700">
            <a:solidFill>
              <a:srgbClr val="6D9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5"/>
          <p:cNvSpPr/>
          <p:nvPr/>
        </p:nvSpPr>
        <p:spPr>
          <a:xfrm>
            <a:off x="2450592" y="676656"/>
            <a:ext cx="535905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is Shape Motivation?</a:t>
            </a:r>
            <a:endParaRPr/>
          </a:p>
        </p:txBody>
      </p:sp>
      <p:pic>
        <p:nvPicPr>
          <p:cNvPr id="144" name="Google Shape;144;p5"/>
          <p:cNvPicPr preferRelativeResize="0"/>
          <p:nvPr/>
        </p:nvPicPr>
        <p:blipFill rotWithShape="1">
          <a:blip r:embed="rId5">
            <a:alphaModFix/>
          </a:blip>
          <a:srcRect b="0" l="0" r="0" t="0"/>
          <a:stretch/>
        </p:blipFill>
        <p:spPr>
          <a:xfrm>
            <a:off x="11575" y="5722202"/>
            <a:ext cx="12192000" cy="1147373"/>
          </a:xfrm>
          <a:prstGeom prst="rect">
            <a:avLst/>
          </a:prstGeom>
          <a:noFill/>
          <a:ln>
            <a:noFill/>
          </a:ln>
        </p:spPr>
      </p:pic>
      <p:pic>
        <p:nvPicPr>
          <p:cNvPr id="145" name="Google Shape;145;p5"/>
          <p:cNvPicPr preferRelativeResize="0"/>
          <p:nvPr/>
        </p:nvPicPr>
        <p:blipFill rotWithShape="1">
          <a:blip r:embed="rId6">
            <a:alphaModFix/>
          </a:blip>
          <a:srcRect b="0" l="0" r="0" t="0"/>
          <a:stretch/>
        </p:blipFill>
        <p:spPr>
          <a:xfrm>
            <a:off x="1058220" y="6197611"/>
            <a:ext cx="1981477" cy="381053"/>
          </a:xfrm>
          <a:prstGeom prst="rect">
            <a:avLst/>
          </a:prstGeom>
          <a:noFill/>
          <a:ln>
            <a:noFill/>
          </a:ln>
        </p:spPr>
      </p:pic>
      <p:pic>
        <p:nvPicPr>
          <p:cNvPr descr="A picture containing toy, doll, dark&#10;&#10;Description automatically generated" id="146" name="Google Shape;146;p5"/>
          <p:cNvPicPr preferRelativeResize="0"/>
          <p:nvPr/>
        </p:nvPicPr>
        <p:blipFill rotWithShape="1">
          <a:blip r:embed="rId7">
            <a:alphaModFix/>
          </a:blip>
          <a:srcRect b="0" l="0" r="0" t="0"/>
          <a:stretch/>
        </p:blipFill>
        <p:spPr>
          <a:xfrm>
            <a:off x="501385" y="1680697"/>
            <a:ext cx="3667637" cy="47917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6"/>
          <p:cNvGrpSpPr/>
          <p:nvPr/>
        </p:nvGrpSpPr>
        <p:grpSpPr>
          <a:xfrm>
            <a:off x="242606" y="0"/>
            <a:ext cx="2257504" cy="1816570"/>
            <a:chOff x="242606" y="3260"/>
            <a:chExt cx="2257504" cy="1816570"/>
          </a:xfrm>
        </p:grpSpPr>
        <p:pic>
          <p:nvPicPr>
            <p:cNvPr id="153" name="Google Shape;153;p6"/>
            <p:cNvPicPr preferRelativeResize="0"/>
            <p:nvPr/>
          </p:nvPicPr>
          <p:blipFill rotWithShape="1">
            <a:blip r:embed="rId3">
              <a:alphaModFix/>
            </a:blip>
            <a:srcRect b="0" l="1" r="-780" t="0"/>
            <a:stretch/>
          </p:blipFill>
          <p:spPr>
            <a:xfrm>
              <a:off x="242606" y="3260"/>
              <a:ext cx="2257504" cy="1816570"/>
            </a:xfrm>
            <a:prstGeom prst="rect">
              <a:avLst/>
            </a:prstGeom>
            <a:noFill/>
            <a:ln>
              <a:noFill/>
            </a:ln>
          </p:spPr>
        </p:pic>
        <p:sp>
          <p:nvSpPr>
            <p:cNvPr id="154" name="Google Shape;154;p6"/>
            <p:cNvSpPr/>
            <p:nvPr/>
          </p:nvSpPr>
          <p:spPr>
            <a:xfrm>
              <a:off x="544452" y="516908"/>
              <a:ext cx="1005840" cy="1005840"/>
            </a:xfrm>
            <a:prstGeom prst="ellipse">
              <a:avLst/>
            </a:prstGeom>
            <a:noFill/>
            <a:ln cap="flat" cmpd="sng" w="57150">
              <a:solidFill>
                <a:srgbClr val="EAEA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5" name="Google Shape;155;p6"/>
          <p:cNvSpPr/>
          <p:nvPr/>
        </p:nvSpPr>
        <p:spPr>
          <a:xfrm>
            <a:off x="4963652" y="3509538"/>
            <a:ext cx="3712754"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lack of drive</a:t>
            </a:r>
            <a:endParaRPr/>
          </a:p>
        </p:txBody>
      </p:sp>
      <p:sp>
        <p:nvSpPr>
          <p:cNvPr id="156" name="Google Shape;156;p6"/>
          <p:cNvSpPr/>
          <p:nvPr/>
        </p:nvSpPr>
        <p:spPr>
          <a:xfrm>
            <a:off x="4963652" y="2357508"/>
            <a:ext cx="3712754"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internal state</a:t>
            </a:r>
            <a:endParaRPr/>
          </a:p>
        </p:txBody>
      </p:sp>
      <p:sp>
        <p:nvSpPr>
          <p:cNvPr id="157" name="Google Shape;157;p6"/>
          <p:cNvSpPr/>
          <p:nvPr/>
        </p:nvSpPr>
        <p:spPr>
          <a:xfrm>
            <a:off x="8071791" y="3509538"/>
            <a:ext cx="3361183"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loss of interest</a:t>
            </a:r>
            <a:endParaRPr/>
          </a:p>
        </p:txBody>
      </p:sp>
      <p:sp>
        <p:nvSpPr>
          <p:cNvPr id="158" name="Google Shape;158;p6"/>
          <p:cNvSpPr/>
          <p:nvPr/>
        </p:nvSpPr>
        <p:spPr>
          <a:xfrm>
            <a:off x="7945990" y="2341816"/>
            <a:ext cx="3056383"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7F7F7F"/>
              </a:solidFill>
              <a:latin typeface="Catamaran"/>
              <a:ea typeface="Catamaran"/>
              <a:cs typeface="Catamaran"/>
              <a:sym typeface="Catamaran"/>
            </a:endParaRPr>
          </a:p>
        </p:txBody>
      </p:sp>
      <p:sp>
        <p:nvSpPr>
          <p:cNvPr id="159" name="Google Shape;159;p6"/>
          <p:cNvSpPr/>
          <p:nvPr/>
        </p:nvSpPr>
        <p:spPr>
          <a:xfrm>
            <a:off x="8071791" y="2357508"/>
            <a:ext cx="3361183"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lack of forward motion</a:t>
            </a:r>
            <a:endParaRPr/>
          </a:p>
        </p:txBody>
      </p:sp>
      <p:pic>
        <p:nvPicPr>
          <p:cNvPr id="160" name="Google Shape;160;p6"/>
          <p:cNvPicPr preferRelativeResize="0"/>
          <p:nvPr/>
        </p:nvPicPr>
        <p:blipFill rotWithShape="1">
          <a:blip r:embed="rId4">
            <a:alphaModFix/>
          </a:blip>
          <a:srcRect b="0" l="0" r="0" t="0"/>
          <a:stretch/>
        </p:blipFill>
        <p:spPr>
          <a:xfrm>
            <a:off x="0" y="5744501"/>
            <a:ext cx="12192000" cy="1147373"/>
          </a:xfrm>
          <a:prstGeom prst="rect">
            <a:avLst/>
          </a:prstGeom>
          <a:noFill/>
          <a:ln>
            <a:noFill/>
          </a:ln>
        </p:spPr>
      </p:pic>
      <p:pic>
        <p:nvPicPr>
          <p:cNvPr id="161" name="Google Shape;161;p6"/>
          <p:cNvPicPr preferRelativeResize="0"/>
          <p:nvPr/>
        </p:nvPicPr>
        <p:blipFill rotWithShape="1">
          <a:blip r:embed="rId5">
            <a:alphaModFix/>
          </a:blip>
          <a:srcRect b="0" l="0" r="0" t="0"/>
          <a:stretch/>
        </p:blipFill>
        <p:spPr>
          <a:xfrm>
            <a:off x="1041321" y="6206071"/>
            <a:ext cx="1981477" cy="381053"/>
          </a:xfrm>
          <a:prstGeom prst="rect">
            <a:avLst/>
          </a:prstGeom>
          <a:noFill/>
          <a:ln>
            <a:noFill/>
          </a:ln>
        </p:spPr>
      </p:pic>
      <p:pic>
        <p:nvPicPr>
          <p:cNvPr descr="A mannequin wearing glasses&#10;&#10;Description automatically generated with medium confidence" id="162" name="Google Shape;162;p6"/>
          <p:cNvPicPr preferRelativeResize="0"/>
          <p:nvPr/>
        </p:nvPicPr>
        <p:blipFill rotWithShape="1">
          <a:blip r:embed="rId6">
            <a:alphaModFix/>
          </a:blip>
          <a:srcRect b="0" l="0" r="0" t="0"/>
          <a:stretch/>
        </p:blipFill>
        <p:spPr>
          <a:xfrm>
            <a:off x="1192778" y="1680697"/>
            <a:ext cx="1743318" cy="4791744"/>
          </a:xfrm>
          <a:prstGeom prst="rect">
            <a:avLst/>
          </a:prstGeom>
          <a:noFill/>
          <a:ln>
            <a:noFill/>
          </a:ln>
        </p:spPr>
      </p:pic>
      <p:sp>
        <p:nvSpPr>
          <p:cNvPr id="163" name="Google Shape;163;p6"/>
          <p:cNvSpPr/>
          <p:nvPr/>
        </p:nvSpPr>
        <p:spPr>
          <a:xfrm rot="5400000">
            <a:off x="4139680" y="2332062"/>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6"/>
          <p:cNvSpPr/>
          <p:nvPr/>
        </p:nvSpPr>
        <p:spPr>
          <a:xfrm rot="5400000">
            <a:off x="4139680" y="3513638"/>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6"/>
          <p:cNvSpPr/>
          <p:nvPr/>
        </p:nvSpPr>
        <p:spPr>
          <a:xfrm rot="5400000">
            <a:off x="7296827" y="3531644"/>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6"/>
          <p:cNvSpPr/>
          <p:nvPr/>
        </p:nvSpPr>
        <p:spPr>
          <a:xfrm rot="5400000">
            <a:off x="7296827" y="2332062"/>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6"/>
          <p:cNvSpPr/>
          <p:nvPr/>
        </p:nvSpPr>
        <p:spPr>
          <a:xfrm>
            <a:off x="2450592" y="676656"/>
            <a:ext cx="601169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is Shape Demotivation?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7"/>
          <p:cNvGrpSpPr/>
          <p:nvPr/>
        </p:nvGrpSpPr>
        <p:grpSpPr>
          <a:xfrm>
            <a:off x="242606" y="3260"/>
            <a:ext cx="2257504" cy="1816570"/>
            <a:chOff x="242606" y="3260"/>
            <a:chExt cx="2257504" cy="1816570"/>
          </a:xfrm>
        </p:grpSpPr>
        <p:pic>
          <p:nvPicPr>
            <p:cNvPr id="174" name="Google Shape;174;p7"/>
            <p:cNvPicPr preferRelativeResize="0"/>
            <p:nvPr/>
          </p:nvPicPr>
          <p:blipFill rotWithShape="1">
            <a:blip r:embed="rId3">
              <a:alphaModFix/>
            </a:blip>
            <a:srcRect b="0" l="1" r="-780" t="0"/>
            <a:stretch/>
          </p:blipFill>
          <p:spPr>
            <a:xfrm>
              <a:off x="242606" y="3260"/>
              <a:ext cx="2257504" cy="1816570"/>
            </a:xfrm>
            <a:prstGeom prst="rect">
              <a:avLst/>
            </a:prstGeom>
            <a:noFill/>
            <a:ln>
              <a:noFill/>
            </a:ln>
          </p:spPr>
        </p:pic>
        <p:sp>
          <p:nvSpPr>
            <p:cNvPr id="175" name="Google Shape;175;p7"/>
            <p:cNvSpPr/>
            <p:nvPr/>
          </p:nvSpPr>
          <p:spPr>
            <a:xfrm>
              <a:off x="544452" y="516908"/>
              <a:ext cx="1005840" cy="1005840"/>
            </a:xfrm>
            <a:prstGeom prst="ellipse">
              <a:avLst/>
            </a:prstGeom>
            <a:noFill/>
            <a:ln cap="flat" cmpd="sng" w="57150">
              <a:solidFill>
                <a:srgbClr val="EAEAE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6" name="Google Shape;176;p7"/>
          <p:cNvSpPr/>
          <p:nvPr/>
        </p:nvSpPr>
        <p:spPr>
          <a:xfrm>
            <a:off x="4963652" y="3509538"/>
            <a:ext cx="3712754"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lack of drive</a:t>
            </a:r>
            <a:endParaRPr/>
          </a:p>
        </p:txBody>
      </p:sp>
      <p:sp>
        <p:nvSpPr>
          <p:cNvPr id="177" name="Google Shape;177;p7"/>
          <p:cNvSpPr/>
          <p:nvPr/>
        </p:nvSpPr>
        <p:spPr>
          <a:xfrm>
            <a:off x="4963652" y="2357508"/>
            <a:ext cx="3712754"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internal state</a:t>
            </a:r>
            <a:endParaRPr/>
          </a:p>
        </p:txBody>
      </p:sp>
      <p:sp>
        <p:nvSpPr>
          <p:cNvPr id="178" name="Google Shape;178;p7"/>
          <p:cNvSpPr/>
          <p:nvPr/>
        </p:nvSpPr>
        <p:spPr>
          <a:xfrm>
            <a:off x="8071791" y="3509538"/>
            <a:ext cx="3361183"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loss of interest</a:t>
            </a:r>
            <a:endParaRPr/>
          </a:p>
        </p:txBody>
      </p:sp>
      <p:sp>
        <p:nvSpPr>
          <p:cNvPr id="179" name="Google Shape;179;p7"/>
          <p:cNvSpPr/>
          <p:nvPr/>
        </p:nvSpPr>
        <p:spPr>
          <a:xfrm>
            <a:off x="7945990" y="2341816"/>
            <a:ext cx="3056383"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7F7F7F"/>
              </a:solidFill>
              <a:latin typeface="Catamaran"/>
              <a:ea typeface="Catamaran"/>
              <a:cs typeface="Catamaran"/>
              <a:sym typeface="Catamaran"/>
            </a:endParaRPr>
          </a:p>
        </p:txBody>
      </p:sp>
      <p:sp>
        <p:nvSpPr>
          <p:cNvPr id="180" name="Google Shape;180;p7"/>
          <p:cNvSpPr/>
          <p:nvPr/>
        </p:nvSpPr>
        <p:spPr>
          <a:xfrm>
            <a:off x="8071791" y="2357508"/>
            <a:ext cx="3361183" cy="7033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500">
                <a:solidFill>
                  <a:srgbClr val="595959"/>
                </a:solidFill>
                <a:latin typeface="Catamaran"/>
                <a:ea typeface="Catamaran"/>
                <a:cs typeface="Catamaran"/>
                <a:sym typeface="Catamaran"/>
              </a:rPr>
              <a:t>lack of forward motion</a:t>
            </a:r>
            <a:endParaRPr/>
          </a:p>
        </p:txBody>
      </p:sp>
      <p:pic>
        <p:nvPicPr>
          <p:cNvPr id="181" name="Google Shape;181;p7"/>
          <p:cNvPicPr preferRelativeResize="0"/>
          <p:nvPr/>
        </p:nvPicPr>
        <p:blipFill rotWithShape="1">
          <a:blip r:embed="rId4">
            <a:alphaModFix/>
          </a:blip>
          <a:srcRect b="0" l="0" r="0" t="0"/>
          <a:stretch/>
        </p:blipFill>
        <p:spPr>
          <a:xfrm>
            <a:off x="0" y="5744501"/>
            <a:ext cx="12192000" cy="1147373"/>
          </a:xfrm>
          <a:prstGeom prst="rect">
            <a:avLst/>
          </a:prstGeom>
          <a:noFill/>
          <a:ln>
            <a:noFill/>
          </a:ln>
        </p:spPr>
      </p:pic>
      <p:pic>
        <p:nvPicPr>
          <p:cNvPr id="182" name="Google Shape;182;p7"/>
          <p:cNvPicPr preferRelativeResize="0"/>
          <p:nvPr/>
        </p:nvPicPr>
        <p:blipFill rotWithShape="1">
          <a:blip r:embed="rId5">
            <a:alphaModFix/>
          </a:blip>
          <a:srcRect b="0" l="0" r="0" t="0"/>
          <a:stretch/>
        </p:blipFill>
        <p:spPr>
          <a:xfrm>
            <a:off x="1042416" y="6206071"/>
            <a:ext cx="1981477" cy="381053"/>
          </a:xfrm>
          <a:prstGeom prst="rect">
            <a:avLst/>
          </a:prstGeom>
          <a:noFill/>
          <a:ln>
            <a:noFill/>
          </a:ln>
        </p:spPr>
      </p:pic>
      <p:sp>
        <p:nvSpPr>
          <p:cNvPr id="183" name="Google Shape;183;p7"/>
          <p:cNvSpPr/>
          <p:nvPr/>
        </p:nvSpPr>
        <p:spPr>
          <a:xfrm rot="5400000">
            <a:off x="4139680" y="2332062"/>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7"/>
          <p:cNvSpPr/>
          <p:nvPr/>
        </p:nvSpPr>
        <p:spPr>
          <a:xfrm rot="5400000">
            <a:off x="4139680" y="3513638"/>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7"/>
          <p:cNvSpPr/>
          <p:nvPr/>
        </p:nvSpPr>
        <p:spPr>
          <a:xfrm rot="5400000">
            <a:off x="7296827" y="3531644"/>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7"/>
          <p:cNvSpPr/>
          <p:nvPr/>
        </p:nvSpPr>
        <p:spPr>
          <a:xfrm rot="5400000">
            <a:off x="7296827" y="2332062"/>
            <a:ext cx="750337" cy="647701"/>
          </a:xfrm>
          <a:prstGeom prst="triangle">
            <a:avLst>
              <a:gd fmla="val 50000" name="adj"/>
            </a:avLst>
          </a:prstGeom>
          <a:solidFill>
            <a:srgbClr val="7FC77B"/>
          </a:solidFill>
          <a:ln cap="flat" cmpd="sng" w="12700">
            <a:solidFill>
              <a:srgbClr val="7FC7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oy, doll, dark&#10;&#10;Description automatically generated" id="187" name="Google Shape;187;p7"/>
          <p:cNvPicPr preferRelativeResize="0"/>
          <p:nvPr/>
        </p:nvPicPr>
        <p:blipFill rotWithShape="1">
          <a:blip r:embed="rId6">
            <a:alphaModFix/>
          </a:blip>
          <a:srcRect b="0" l="0" r="0" t="0"/>
          <a:stretch/>
        </p:blipFill>
        <p:spPr>
          <a:xfrm>
            <a:off x="443510" y="1680697"/>
            <a:ext cx="3667637" cy="4791744"/>
          </a:xfrm>
          <a:prstGeom prst="rect">
            <a:avLst/>
          </a:prstGeom>
          <a:noFill/>
          <a:ln>
            <a:noFill/>
          </a:ln>
        </p:spPr>
      </p:pic>
      <p:sp>
        <p:nvSpPr>
          <p:cNvPr id="188" name="Google Shape;188;p7"/>
          <p:cNvSpPr/>
          <p:nvPr/>
        </p:nvSpPr>
        <p:spPr>
          <a:xfrm>
            <a:off x="2450592" y="676656"/>
            <a:ext cx="6011690" cy="70338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is Shape Demotivation?</a:t>
            </a:r>
            <a:endParaRPr/>
          </a:p>
        </p:txBody>
      </p:sp>
      <p:sp>
        <p:nvSpPr>
          <p:cNvPr id="189" name="Google Shape;189;p7"/>
          <p:cNvSpPr txBox="1"/>
          <p:nvPr/>
        </p:nvSpPr>
        <p:spPr>
          <a:xfrm>
            <a:off x="3250692" y="4834927"/>
            <a:ext cx="188545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200">
                <a:solidFill>
                  <a:srgbClr val="DD5650"/>
                </a:solidFill>
                <a:latin typeface="Questrial"/>
                <a:ea typeface="Questrial"/>
                <a:cs typeface="Questrial"/>
                <a:sym typeface="Questrial"/>
              </a:rPr>
              <a:t>who</a:t>
            </a:r>
            <a:endParaRPr b="1" sz="2000">
              <a:solidFill>
                <a:srgbClr val="DD5650"/>
              </a:solidFill>
              <a:latin typeface="Questrial"/>
              <a:ea typeface="Questrial"/>
              <a:cs typeface="Questrial"/>
              <a:sym typeface="Questrial"/>
            </a:endParaRPr>
          </a:p>
        </p:txBody>
      </p:sp>
      <p:sp>
        <p:nvSpPr>
          <p:cNvPr id="190" name="Google Shape;190;p7"/>
          <p:cNvSpPr txBox="1"/>
          <p:nvPr/>
        </p:nvSpPr>
        <p:spPr>
          <a:xfrm>
            <a:off x="3413509" y="5770302"/>
            <a:ext cx="113967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you are</a:t>
            </a:r>
            <a:endParaRPr/>
          </a:p>
        </p:txBody>
      </p:sp>
      <p:sp>
        <p:nvSpPr>
          <p:cNvPr id="191" name="Google Shape;191;p7"/>
          <p:cNvSpPr txBox="1"/>
          <p:nvPr/>
        </p:nvSpPr>
        <p:spPr>
          <a:xfrm>
            <a:off x="5923347" y="4834927"/>
            <a:ext cx="221086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200">
                <a:solidFill>
                  <a:srgbClr val="DD5650"/>
                </a:solidFill>
                <a:latin typeface="Questrial"/>
                <a:ea typeface="Questrial"/>
                <a:cs typeface="Questrial"/>
                <a:sym typeface="Questrial"/>
              </a:rPr>
              <a:t>what</a:t>
            </a:r>
            <a:endParaRPr b="1" sz="2000">
              <a:solidFill>
                <a:srgbClr val="DD5650"/>
              </a:solidFill>
              <a:latin typeface="Questrial"/>
              <a:ea typeface="Questrial"/>
              <a:cs typeface="Questrial"/>
              <a:sym typeface="Questrial"/>
            </a:endParaRPr>
          </a:p>
        </p:txBody>
      </p:sp>
      <p:sp>
        <p:nvSpPr>
          <p:cNvPr id="192" name="Google Shape;192;p7"/>
          <p:cNvSpPr txBox="1"/>
          <p:nvPr/>
        </p:nvSpPr>
        <p:spPr>
          <a:xfrm>
            <a:off x="6086164" y="5770302"/>
            <a:ext cx="105657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you do</a:t>
            </a:r>
            <a:endParaRPr/>
          </a:p>
        </p:txBody>
      </p:sp>
      <p:sp>
        <p:nvSpPr>
          <p:cNvPr id="193" name="Google Shape;193;p7"/>
          <p:cNvSpPr txBox="1"/>
          <p:nvPr/>
        </p:nvSpPr>
        <p:spPr>
          <a:xfrm>
            <a:off x="8762620" y="4834927"/>
            <a:ext cx="188545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200">
                <a:solidFill>
                  <a:srgbClr val="DD5650"/>
                </a:solidFill>
                <a:latin typeface="Questrial"/>
                <a:ea typeface="Questrial"/>
                <a:cs typeface="Questrial"/>
                <a:sym typeface="Questrial"/>
              </a:rPr>
              <a:t>how</a:t>
            </a:r>
            <a:endParaRPr b="1" sz="2000">
              <a:solidFill>
                <a:srgbClr val="DD5650"/>
              </a:solidFill>
              <a:latin typeface="Questrial"/>
              <a:ea typeface="Questrial"/>
              <a:cs typeface="Questrial"/>
              <a:sym typeface="Questrial"/>
            </a:endParaRPr>
          </a:p>
        </p:txBody>
      </p:sp>
      <p:sp>
        <p:nvSpPr>
          <p:cNvPr id="194" name="Google Shape;194;p7"/>
          <p:cNvSpPr txBox="1"/>
          <p:nvPr/>
        </p:nvSpPr>
        <p:spPr>
          <a:xfrm>
            <a:off x="8925437" y="5770302"/>
            <a:ext cx="17132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Calibri"/>
                <a:ea typeface="Calibri"/>
                <a:cs typeface="Calibri"/>
                <a:sym typeface="Calibri"/>
              </a:rPr>
              <a:t>you interact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p8"/>
          <p:cNvGrpSpPr/>
          <p:nvPr/>
        </p:nvGrpSpPr>
        <p:grpSpPr>
          <a:xfrm>
            <a:off x="-1203530" y="419940"/>
            <a:ext cx="11288700" cy="1152686"/>
            <a:chOff x="-1203530" y="419940"/>
            <a:chExt cx="11288700" cy="1152686"/>
          </a:xfrm>
        </p:grpSpPr>
        <p:pic>
          <p:nvPicPr>
            <p:cNvPr id="201" name="Google Shape;201;p8"/>
            <p:cNvPicPr preferRelativeResize="0"/>
            <p:nvPr/>
          </p:nvPicPr>
          <p:blipFill rotWithShape="1">
            <a:blip r:embed="rId3">
              <a:alphaModFix/>
            </a:blip>
            <a:srcRect b="0" l="0" r="0" t="0"/>
            <a:stretch/>
          </p:blipFill>
          <p:spPr>
            <a:xfrm>
              <a:off x="-1203530" y="419940"/>
              <a:ext cx="11288700" cy="1152686"/>
            </a:xfrm>
            <a:prstGeom prst="rect">
              <a:avLst/>
            </a:prstGeom>
            <a:noFill/>
            <a:ln>
              <a:noFill/>
            </a:ln>
          </p:spPr>
        </p:pic>
        <p:sp>
          <p:nvSpPr>
            <p:cNvPr id="202" name="Google Shape;202;p8"/>
            <p:cNvSpPr/>
            <p:nvPr/>
          </p:nvSpPr>
          <p:spPr>
            <a:xfrm>
              <a:off x="-1203530" y="431515"/>
              <a:ext cx="11196029" cy="1005840"/>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3" name="Google Shape;203;p8"/>
          <p:cNvSpPr txBox="1"/>
          <p:nvPr/>
        </p:nvSpPr>
        <p:spPr>
          <a:xfrm>
            <a:off x="4440820" y="3813161"/>
            <a:ext cx="63901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595959"/>
                </a:solidFill>
                <a:latin typeface="Catamaran"/>
                <a:ea typeface="Catamaran"/>
                <a:cs typeface="Catamaran"/>
                <a:sym typeface="Catamaran"/>
              </a:rPr>
              <a:t>What would naturally </a:t>
            </a:r>
            <a:r>
              <a:rPr b="1" lang="en-US" sz="2400">
                <a:solidFill>
                  <a:srgbClr val="7FC77B"/>
                </a:solidFill>
                <a:latin typeface="Catamaran"/>
                <a:ea typeface="Catamaran"/>
                <a:cs typeface="Catamaran"/>
                <a:sym typeface="Catamaran"/>
              </a:rPr>
              <a:t>motivate</a:t>
            </a:r>
            <a:r>
              <a:rPr b="1" lang="en-US" sz="2400">
                <a:solidFill>
                  <a:srgbClr val="595959"/>
                </a:solidFill>
                <a:latin typeface="Catamaran"/>
                <a:ea typeface="Catamaran"/>
                <a:cs typeface="Catamaran"/>
                <a:sym typeface="Catamaran"/>
              </a:rPr>
              <a:t> each shape? </a:t>
            </a:r>
            <a:endParaRPr/>
          </a:p>
        </p:txBody>
      </p:sp>
      <p:pic>
        <p:nvPicPr>
          <p:cNvPr id="204" name="Google Shape;204;p8"/>
          <p:cNvPicPr preferRelativeResize="0"/>
          <p:nvPr/>
        </p:nvPicPr>
        <p:blipFill rotWithShape="1">
          <a:blip r:embed="rId4">
            <a:alphaModFix/>
          </a:blip>
          <a:srcRect b="0" l="0" r="0" t="0"/>
          <a:stretch/>
        </p:blipFill>
        <p:spPr>
          <a:xfrm>
            <a:off x="0" y="5805032"/>
            <a:ext cx="12192000" cy="1047166"/>
          </a:xfrm>
          <a:prstGeom prst="rect">
            <a:avLst/>
          </a:prstGeom>
          <a:noFill/>
          <a:ln>
            <a:noFill/>
          </a:ln>
        </p:spPr>
      </p:pic>
      <p:pic>
        <p:nvPicPr>
          <p:cNvPr id="205" name="Google Shape;205;p8"/>
          <p:cNvPicPr preferRelativeResize="0"/>
          <p:nvPr/>
        </p:nvPicPr>
        <p:blipFill rotWithShape="1">
          <a:blip r:embed="rId5">
            <a:alphaModFix/>
          </a:blip>
          <a:srcRect b="0" l="0" r="0" t="0"/>
          <a:stretch/>
        </p:blipFill>
        <p:spPr>
          <a:xfrm>
            <a:off x="1042416" y="6208776"/>
            <a:ext cx="1981477" cy="381053"/>
          </a:xfrm>
          <a:prstGeom prst="rect">
            <a:avLst/>
          </a:prstGeom>
          <a:noFill/>
          <a:ln>
            <a:noFill/>
          </a:ln>
        </p:spPr>
      </p:pic>
      <p:pic>
        <p:nvPicPr>
          <p:cNvPr descr="A picture containing person, posing&#10;&#10;Description automatically generated" id="206" name="Google Shape;206;p8"/>
          <p:cNvPicPr preferRelativeResize="0"/>
          <p:nvPr/>
        </p:nvPicPr>
        <p:blipFill rotWithShape="1">
          <a:blip r:embed="rId6">
            <a:alphaModFix/>
          </a:blip>
          <a:srcRect b="0" l="0" r="0" t="0"/>
          <a:stretch/>
        </p:blipFill>
        <p:spPr>
          <a:xfrm>
            <a:off x="1280953" y="1740145"/>
            <a:ext cx="2886478" cy="4734586"/>
          </a:xfrm>
          <a:prstGeom prst="rect">
            <a:avLst/>
          </a:prstGeom>
          <a:noFill/>
          <a:ln>
            <a:noFill/>
          </a:ln>
        </p:spPr>
      </p:pic>
      <p:sp>
        <p:nvSpPr>
          <p:cNvPr id="207" name="Google Shape;207;p8"/>
          <p:cNvSpPr/>
          <p:nvPr/>
        </p:nvSpPr>
        <p:spPr>
          <a:xfrm>
            <a:off x="-439834" y="633016"/>
            <a:ext cx="11204446"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motivates and demotivates you or others?</a:t>
            </a:r>
            <a:endParaRPr/>
          </a:p>
        </p:txBody>
      </p:sp>
      <p:grpSp>
        <p:nvGrpSpPr>
          <p:cNvPr id="208" name="Google Shape;208;p8"/>
          <p:cNvGrpSpPr/>
          <p:nvPr/>
        </p:nvGrpSpPr>
        <p:grpSpPr>
          <a:xfrm>
            <a:off x="4233242" y="1969416"/>
            <a:ext cx="6728668" cy="1478536"/>
            <a:chOff x="4233242" y="1969416"/>
            <a:chExt cx="6728668" cy="1478536"/>
          </a:xfrm>
        </p:grpSpPr>
        <p:pic>
          <p:nvPicPr>
            <p:cNvPr descr="Icon&#10;&#10;Description automatically generated" id="209" name="Google Shape;209;p8"/>
            <p:cNvPicPr preferRelativeResize="0"/>
            <p:nvPr/>
          </p:nvPicPr>
          <p:blipFill rotWithShape="1">
            <a:blip r:embed="rId7">
              <a:alphaModFix/>
            </a:blip>
            <a:srcRect b="0" l="0" r="0" t="0"/>
            <a:stretch/>
          </p:blipFill>
          <p:spPr>
            <a:xfrm>
              <a:off x="4233242" y="1969416"/>
              <a:ext cx="6728668" cy="1478536"/>
            </a:xfrm>
            <a:prstGeom prst="rect">
              <a:avLst/>
            </a:prstGeom>
            <a:noFill/>
            <a:ln>
              <a:noFill/>
            </a:ln>
          </p:spPr>
        </p:pic>
        <p:sp>
          <p:nvSpPr>
            <p:cNvPr id="210" name="Google Shape;210;p8"/>
            <p:cNvSpPr/>
            <p:nvPr/>
          </p:nvSpPr>
          <p:spPr>
            <a:xfrm>
              <a:off x="431366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8"/>
            <p:cNvSpPr/>
            <p:nvPr/>
          </p:nvSpPr>
          <p:spPr>
            <a:xfrm>
              <a:off x="5630916"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8"/>
            <p:cNvSpPr/>
            <p:nvPr/>
          </p:nvSpPr>
          <p:spPr>
            <a:xfrm>
              <a:off x="6948163"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8"/>
            <p:cNvSpPr/>
            <p:nvPr/>
          </p:nvSpPr>
          <p:spPr>
            <a:xfrm>
              <a:off x="8247824"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8"/>
            <p:cNvSpPr/>
            <p:nvPr/>
          </p:nvSpPr>
          <p:spPr>
            <a:xfrm>
              <a:off x="955920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p9"/>
          <p:cNvGrpSpPr/>
          <p:nvPr/>
        </p:nvGrpSpPr>
        <p:grpSpPr>
          <a:xfrm>
            <a:off x="-1203530" y="419940"/>
            <a:ext cx="11288700" cy="1152686"/>
            <a:chOff x="-1203530" y="419940"/>
            <a:chExt cx="11288700" cy="1152686"/>
          </a:xfrm>
        </p:grpSpPr>
        <p:pic>
          <p:nvPicPr>
            <p:cNvPr id="221" name="Google Shape;221;p9"/>
            <p:cNvPicPr preferRelativeResize="0"/>
            <p:nvPr/>
          </p:nvPicPr>
          <p:blipFill rotWithShape="1">
            <a:blip r:embed="rId3">
              <a:alphaModFix/>
            </a:blip>
            <a:srcRect b="0" l="0" r="0" t="0"/>
            <a:stretch/>
          </p:blipFill>
          <p:spPr>
            <a:xfrm>
              <a:off x="-1203530" y="419940"/>
              <a:ext cx="11288700" cy="1152686"/>
            </a:xfrm>
            <a:prstGeom prst="rect">
              <a:avLst/>
            </a:prstGeom>
            <a:noFill/>
            <a:ln>
              <a:noFill/>
            </a:ln>
          </p:spPr>
        </p:pic>
        <p:sp>
          <p:nvSpPr>
            <p:cNvPr id="222" name="Google Shape;222;p9"/>
            <p:cNvSpPr/>
            <p:nvPr/>
          </p:nvSpPr>
          <p:spPr>
            <a:xfrm>
              <a:off x="-1203530" y="431515"/>
              <a:ext cx="11196029" cy="1005840"/>
            </a:xfrm>
            <a:prstGeom prst="roundRect">
              <a:avLst>
                <a:gd fmla="val 47910"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23" name="Google Shape;223;p9"/>
          <p:cNvPicPr preferRelativeResize="0"/>
          <p:nvPr/>
        </p:nvPicPr>
        <p:blipFill rotWithShape="1">
          <a:blip r:embed="rId4">
            <a:alphaModFix/>
          </a:blip>
          <a:srcRect b="0" l="0" r="0" t="0"/>
          <a:stretch/>
        </p:blipFill>
        <p:spPr>
          <a:xfrm>
            <a:off x="0" y="5805032"/>
            <a:ext cx="12192000" cy="1047166"/>
          </a:xfrm>
          <a:prstGeom prst="rect">
            <a:avLst/>
          </a:prstGeom>
          <a:noFill/>
          <a:ln>
            <a:noFill/>
          </a:ln>
        </p:spPr>
      </p:pic>
      <p:pic>
        <p:nvPicPr>
          <p:cNvPr id="224" name="Google Shape;224;p9"/>
          <p:cNvPicPr preferRelativeResize="0"/>
          <p:nvPr/>
        </p:nvPicPr>
        <p:blipFill rotWithShape="1">
          <a:blip r:embed="rId5">
            <a:alphaModFix/>
          </a:blip>
          <a:srcRect b="0" l="0" r="0" t="0"/>
          <a:stretch/>
        </p:blipFill>
        <p:spPr>
          <a:xfrm>
            <a:off x="1042416" y="6208776"/>
            <a:ext cx="1981477" cy="381053"/>
          </a:xfrm>
          <a:prstGeom prst="rect">
            <a:avLst/>
          </a:prstGeom>
          <a:noFill/>
          <a:ln>
            <a:noFill/>
          </a:ln>
        </p:spPr>
      </p:pic>
      <p:sp>
        <p:nvSpPr>
          <p:cNvPr id="225" name="Google Shape;225;p9"/>
          <p:cNvSpPr/>
          <p:nvPr/>
        </p:nvSpPr>
        <p:spPr>
          <a:xfrm>
            <a:off x="-439834" y="633016"/>
            <a:ext cx="11204446" cy="7033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595959"/>
                </a:solidFill>
                <a:latin typeface="Questrial"/>
                <a:ea typeface="Questrial"/>
                <a:cs typeface="Questrial"/>
                <a:sym typeface="Questrial"/>
              </a:rPr>
              <a:t>What motivates and demotivates you or others?</a:t>
            </a:r>
            <a:endParaRPr/>
          </a:p>
        </p:txBody>
      </p:sp>
      <p:pic>
        <p:nvPicPr>
          <p:cNvPr descr="A picture containing person, posing, toy, doll&#10;&#10;Description automatically generated" id="226" name="Google Shape;226;p9"/>
          <p:cNvPicPr preferRelativeResize="0"/>
          <p:nvPr/>
        </p:nvPicPr>
        <p:blipFill rotWithShape="1">
          <a:blip r:embed="rId6">
            <a:alphaModFix/>
          </a:blip>
          <a:srcRect b="0" l="0" r="0" t="0"/>
          <a:stretch/>
        </p:blipFill>
        <p:spPr>
          <a:xfrm>
            <a:off x="1272798" y="1730624"/>
            <a:ext cx="2591162" cy="4734586"/>
          </a:xfrm>
          <a:prstGeom prst="rect">
            <a:avLst/>
          </a:prstGeom>
          <a:noFill/>
          <a:ln>
            <a:noFill/>
          </a:ln>
        </p:spPr>
      </p:pic>
      <p:sp>
        <p:nvSpPr>
          <p:cNvPr id="227" name="Google Shape;227;p9"/>
          <p:cNvSpPr/>
          <p:nvPr/>
        </p:nvSpPr>
        <p:spPr>
          <a:xfrm>
            <a:off x="7841565" y="4031547"/>
            <a:ext cx="3712754" cy="703385"/>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595959"/>
              </a:buClr>
              <a:buSzPts val="2500"/>
              <a:buFont typeface="Arial"/>
              <a:buChar char="•"/>
            </a:pPr>
            <a:r>
              <a:rPr b="1" lang="en-US" sz="2500">
                <a:solidFill>
                  <a:srgbClr val="595959"/>
                </a:solidFill>
                <a:latin typeface="Catamaran"/>
                <a:ea typeface="Catamaran"/>
                <a:cs typeface="Catamaran"/>
                <a:sym typeface="Catamaran"/>
              </a:rPr>
              <a:t>be brief</a:t>
            </a:r>
            <a:endParaRPr/>
          </a:p>
        </p:txBody>
      </p:sp>
      <p:sp>
        <p:nvSpPr>
          <p:cNvPr id="228" name="Google Shape;228;p9"/>
          <p:cNvSpPr/>
          <p:nvPr/>
        </p:nvSpPr>
        <p:spPr>
          <a:xfrm>
            <a:off x="7841565" y="4632291"/>
            <a:ext cx="3712754" cy="703385"/>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595959"/>
              </a:buClr>
              <a:buSzPts val="2500"/>
              <a:buFont typeface="Arial"/>
              <a:buChar char="•"/>
            </a:pPr>
            <a:r>
              <a:rPr b="1" lang="en-US" sz="2500">
                <a:solidFill>
                  <a:srgbClr val="595959"/>
                </a:solidFill>
                <a:latin typeface="Catamaran"/>
                <a:ea typeface="Catamaran"/>
                <a:cs typeface="Catamaran"/>
                <a:sym typeface="Catamaran"/>
              </a:rPr>
              <a:t>be direct</a:t>
            </a:r>
            <a:endParaRPr/>
          </a:p>
        </p:txBody>
      </p:sp>
      <p:sp>
        <p:nvSpPr>
          <p:cNvPr id="229" name="Google Shape;229;p9"/>
          <p:cNvSpPr/>
          <p:nvPr/>
        </p:nvSpPr>
        <p:spPr>
          <a:xfrm>
            <a:off x="7841565" y="5233034"/>
            <a:ext cx="3712754" cy="703385"/>
          </a:xfrm>
          <a:prstGeom prst="rect">
            <a:avLst/>
          </a:prstGeom>
          <a:noFill/>
          <a:ln>
            <a:noFill/>
          </a:ln>
        </p:spPr>
        <p:txBody>
          <a:bodyPr anchorCtr="0" anchor="ctr" bIns="45700" lIns="91425" spcFirstLastPara="1" rIns="91425" wrap="square" tIns="45700">
            <a:noAutofit/>
          </a:bodyPr>
          <a:lstStyle/>
          <a:p>
            <a:pPr indent="-342900" lvl="0" marL="342900" marR="0" rtl="0" algn="l">
              <a:spcBef>
                <a:spcPts val="0"/>
              </a:spcBef>
              <a:spcAft>
                <a:spcPts val="0"/>
              </a:spcAft>
              <a:buClr>
                <a:srgbClr val="595959"/>
              </a:buClr>
              <a:buSzPts val="2500"/>
              <a:buFont typeface="Arial"/>
              <a:buChar char="•"/>
            </a:pPr>
            <a:r>
              <a:rPr b="1" lang="en-US" sz="2500">
                <a:solidFill>
                  <a:srgbClr val="595959"/>
                </a:solidFill>
                <a:latin typeface="Catamaran"/>
                <a:ea typeface="Catamaran"/>
                <a:cs typeface="Catamaran"/>
                <a:sym typeface="Catamaran"/>
              </a:rPr>
              <a:t>give three options</a:t>
            </a:r>
            <a:endParaRPr/>
          </a:p>
        </p:txBody>
      </p:sp>
      <p:pic>
        <p:nvPicPr>
          <p:cNvPr id="230" name="Google Shape;230;p9"/>
          <p:cNvPicPr preferRelativeResize="0"/>
          <p:nvPr/>
        </p:nvPicPr>
        <p:blipFill rotWithShape="1">
          <a:blip r:embed="rId5">
            <a:alphaModFix/>
          </a:blip>
          <a:srcRect b="0" l="0" r="0" t="0"/>
          <a:stretch/>
        </p:blipFill>
        <p:spPr>
          <a:xfrm>
            <a:off x="4752472" y="5927741"/>
            <a:ext cx="3044124" cy="505672"/>
          </a:xfrm>
          <a:prstGeom prst="rect">
            <a:avLst/>
          </a:prstGeom>
          <a:noFill/>
          <a:ln>
            <a:noFill/>
          </a:ln>
        </p:spPr>
      </p:pic>
      <p:pic>
        <p:nvPicPr>
          <p:cNvPr descr="Shape, icon&#10;&#10;Description automatically generated" id="231" name="Google Shape;231;p9"/>
          <p:cNvPicPr preferRelativeResize="0"/>
          <p:nvPr/>
        </p:nvPicPr>
        <p:blipFill rotWithShape="1">
          <a:blip r:embed="rId7">
            <a:alphaModFix/>
          </a:blip>
          <a:srcRect b="0" l="0" r="0" t="0"/>
          <a:stretch/>
        </p:blipFill>
        <p:spPr>
          <a:xfrm>
            <a:off x="5029671" y="4012863"/>
            <a:ext cx="2448267" cy="2248214"/>
          </a:xfrm>
          <a:prstGeom prst="rect">
            <a:avLst/>
          </a:prstGeom>
          <a:noFill/>
          <a:ln>
            <a:noFill/>
          </a:ln>
        </p:spPr>
      </p:pic>
      <p:sp>
        <p:nvSpPr>
          <p:cNvPr id="232" name="Google Shape;232;p9"/>
          <p:cNvSpPr/>
          <p:nvPr/>
        </p:nvSpPr>
        <p:spPr>
          <a:xfrm>
            <a:off x="5442930" y="5397920"/>
            <a:ext cx="1621748" cy="8246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500">
                <a:solidFill>
                  <a:schemeClr val="lt1"/>
                </a:solidFill>
                <a:latin typeface="Catamaran"/>
                <a:ea typeface="Catamaran"/>
                <a:cs typeface="Catamaran"/>
                <a:sym typeface="Catamaran"/>
              </a:rPr>
              <a:t>like to be in control</a:t>
            </a:r>
            <a:endParaRPr/>
          </a:p>
        </p:txBody>
      </p:sp>
      <p:grpSp>
        <p:nvGrpSpPr>
          <p:cNvPr id="233" name="Google Shape;233;p9"/>
          <p:cNvGrpSpPr/>
          <p:nvPr/>
        </p:nvGrpSpPr>
        <p:grpSpPr>
          <a:xfrm>
            <a:off x="4233242" y="1969416"/>
            <a:ext cx="6728668" cy="1478536"/>
            <a:chOff x="4233242" y="1969416"/>
            <a:chExt cx="6728668" cy="1478536"/>
          </a:xfrm>
        </p:grpSpPr>
        <p:pic>
          <p:nvPicPr>
            <p:cNvPr descr="Icon&#10;&#10;Description automatically generated" id="234" name="Google Shape;234;p9"/>
            <p:cNvPicPr preferRelativeResize="0"/>
            <p:nvPr/>
          </p:nvPicPr>
          <p:blipFill rotWithShape="1">
            <a:blip r:embed="rId8">
              <a:alphaModFix/>
            </a:blip>
            <a:srcRect b="0" l="0" r="0" t="0"/>
            <a:stretch/>
          </p:blipFill>
          <p:spPr>
            <a:xfrm>
              <a:off x="4233242" y="1969416"/>
              <a:ext cx="6728668" cy="1478536"/>
            </a:xfrm>
            <a:prstGeom prst="rect">
              <a:avLst/>
            </a:prstGeom>
            <a:noFill/>
            <a:ln>
              <a:noFill/>
            </a:ln>
          </p:spPr>
        </p:pic>
        <p:sp>
          <p:nvSpPr>
            <p:cNvPr id="235" name="Google Shape;235;p9"/>
            <p:cNvSpPr/>
            <p:nvPr/>
          </p:nvSpPr>
          <p:spPr>
            <a:xfrm>
              <a:off x="431366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9"/>
            <p:cNvSpPr/>
            <p:nvPr/>
          </p:nvSpPr>
          <p:spPr>
            <a:xfrm>
              <a:off x="5630916"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9"/>
            <p:cNvSpPr/>
            <p:nvPr/>
          </p:nvSpPr>
          <p:spPr>
            <a:xfrm>
              <a:off x="6948163"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9"/>
            <p:cNvSpPr/>
            <p:nvPr/>
          </p:nvSpPr>
          <p:spPr>
            <a:xfrm>
              <a:off x="8247824"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9"/>
            <p:cNvSpPr/>
            <p:nvPr/>
          </p:nvSpPr>
          <p:spPr>
            <a:xfrm>
              <a:off x="9559209" y="2008026"/>
              <a:ext cx="1188720" cy="1188720"/>
            </a:xfrm>
            <a:prstGeom prst="ellipse">
              <a:avLst/>
            </a:prstGeom>
            <a:noFill/>
            <a:ln cap="flat" cmpd="sng" w="57150">
              <a:solidFill>
                <a:srgbClr val="E9ED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2021-04-09T01:26:26Z</dcterms:created>
  <dc:creator>Mary Capucilli</dc:creator>
</cp:coreProperties>
</file>