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tamaran" panose="020B0604020202020204" charset="0"/>
      <p:regular r:id="rId49"/>
      <p:bold r:id="rId50"/>
    </p:embeddedFont>
    <p:embeddedFont>
      <p:font typeface="Helvetica Neue" panose="020B0604020202020204" charset="0"/>
      <p:regular r:id="rId51"/>
      <p:bold r:id="rId52"/>
      <p:italic r:id="rId53"/>
      <p:boldItalic r:id="rId54"/>
    </p:embeddedFont>
    <p:embeddedFont>
      <p:font typeface="Questrial" pitchFamily="2"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Y+z+SUZrO83i/e4nyWh/0Q==" hashData="pbrq/0qYo9t5cu+vcaw2iHCjn4HAHbdDMa/FyM+8yNax/ne3VTosZtoIKYR50XIX0CWoGOGoQz61My1uhO/0XQ=="/>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nZ8WUqqTBACdaSCcUlzt1N5xyd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Capucill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92" d="100"/>
          <a:sy n="92" d="100"/>
        </p:scale>
        <p:origin x="31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4-13T20:07:54.810"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eTzWW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Welcome to this module, the third in the digital learning series in the Psycho</a:t>
            </a:r>
            <a:r>
              <a:rPr lang="en-US">
                <a:latin typeface="Courier New"/>
                <a:ea typeface="Courier New"/>
                <a:cs typeface="Courier New"/>
                <a:sym typeface="Courier New"/>
              </a:rPr>
              <a:t>·</a:t>
            </a:r>
            <a:r>
              <a:rPr lang="en-US">
                <a:latin typeface="Arial"/>
                <a:ea typeface="Arial"/>
                <a:cs typeface="Arial"/>
                <a:sym typeface="Arial"/>
              </a:rPr>
              <a:t>Geometrics® course. Today our focus is on the practical application of Shape Flexing.</a:t>
            </a: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To shape flex and raise the probability that the Circle will be receptive, the Box shape flexes, bringing in a touch of Circle to their approach.</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means that instead of starting the communication with the facts and accelerated agenda, you may want to start the communication with designated time for connection and sharing what has happened since the last time you talked. For example, “Tell me how your wedding went!” Or “Last time we talked, you mentioned that your daughter had broken her arm. How is she doing now?”</a:t>
            </a:r>
            <a:endParaRPr/>
          </a:p>
          <a:p>
            <a:pPr marL="0" lvl="0" indent="0" algn="l" rtl="0">
              <a:spcBef>
                <a:spcPts val="0"/>
              </a:spcBef>
              <a:spcAft>
                <a:spcPts val="0"/>
              </a:spcAft>
              <a:buNone/>
            </a:pPr>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Let’s look at the five shapes as they apply to Shape Flexing.</a:t>
            </a:r>
            <a:endParaRPr/>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t>
            </a:r>
            <a:r>
              <a:rPr lang="en-US">
                <a:latin typeface="Arial"/>
                <a:ea typeface="Arial"/>
                <a:cs typeface="Arial"/>
                <a:sym typeface="Arial"/>
              </a:rPr>
              <a:t>he Box is four equal sides and “contained”. When using the Box to Shape Flex, you may choose a factual, objective, and non-emotional approach in your communication. On the other hand, perhaps it’s more about decreasing the emotion of your communication (facial expressions, hand gestures, tone, pace, speed of voice). It could even mean that instead of running late or allowing a meeting to go too long, you use the Box to stick to the agenda, honoring start and stop times.</a:t>
            </a:r>
            <a:endParaRPr/>
          </a:p>
        </p:txBody>
      </p:sp>
      <p:sp>
        <p:nvSpPr>
          <p:cNvPr id="242" name="Google Shape;2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The Triangle is bottom line and to the point. Therefore, when using the Triangle to Shape Flex, you may be more direct, brief, and action-oriented in your communication style. Perhaps you have allowed meetings to be more about discussion than action in the past, so flexing to the Triangle simply means you make sure the discussion leads to a plan of action.</a:t>
            </a:r>
            <a:endParaRPr/>
          </a:p>
        </p:txBody>
      </p:sp>
      <p:sp>
        <p:nvSpPr>
          <p:cNvPr id="264" name="Google Shape;26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The Rectangle is oblong, with plenty of room for all four shapes to be within this one shape. When using the Rectangle to Shape Flex, you would make sure your communication includes the time to ask and listen in order to understand before you share your opinion or desire to be understood.</a:t>
            </a:r>
            <a:endParaRPr/>
          </a:p>
        </p:txBody>
      </p:sp>
      <p:sp>
        <p:nvSpPr>
          <p:cNvPr id="282" name="Google Shape;2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The Circle is an inclusive shape. Shape Flexing using the Circle means you increase your level of sensitivity and emotional intelligence. Instead of the first agenda item being a review of the budget, adding Circle to your own communication style or flexing to the Circle means the first thing on your agenda is welcoming everyone to the meeting, perhaps even asking others to share something about themselves or a recent work accomplishment.</a:t>
            </a:r>
            <a:endParaRPr/>
          </a:p>
        </p:txBody>
      </p:sp>
      <p:sp>
        <p:nvSpPr>
          <p:cNvPr id="300" name="Google Shape;3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Lastly, the Squiggle is unrestricted, creative, enthusiastic and expressive. Shape Flexing using the Squiggle may mean you use more facial expressions, hand gestures, change in tone, pace or speed of your voice to communicate excitement, fun or high energy. It may also mean you change up the agenda entirely, surprising others with bringing in lunch first.</a:t>
            </a:r>
            <a:endParaRPr/>
          </a:p>
        </p:txBody>
      </p:sp>
      <p:sp>
        <p:nvSpPr>
          <p:cNvPr id="316" name="Google Shape;3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Shape Flexing typically means adding a specific shape behavior, or combination of shape behaviors, to strengthen your communication effectiveness. </a:t>
            </a:r>
            <a:endParaRPr/>
          </a:p>
        </p:txBody>
      </p:sp>
      <p:sp>
        <p:nvSpPr>
          <p:cNvPr id="334" name="Google Shape;3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This creates a natural adaptation of the Golden and Platinum Rules. The Golden Rule says, “Treat others the way you would like to be treated”. The Platinum Rule says, “Treat others the way they would like to be treated”.</a:t>
            </a:r>
            <a:endParaRPr/>
          </a:p>
          <a:p>
            <a:pPr marL="0" lvl="0" indent="0" algn="l" rtl="0">
              <a:spcBef>
                <a:spcPts val="0"/>
              </a:spcBef>
              <a:spcAft>
                <a:spcPts val="0"/>
              </a:spcAft>
              <a:buNone/>
            </a:pPr>
            <a:r>
              <a:rPr lang="en-US">
                <a:latin typeface="Arial"/>
                <a:ea typeface="Arial"/>
                <a:cs typeface="Arial"/>
                <a:sym typeface="Arial"/>
              </a:rPr>
              <a:t>In other words, in applying these Rules, you will communicate with others in a way that motivates them to listen and communicate with you.</a:t>
            </a:r>
            <a:endParaRPr/>
          </a:p>
        </p:txBody>
      </p:sp>
      <p:sp>
        <p:nvSpPr>
          <p:cNvPr id="345" name="Google Shape;3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Keeping the Golden and Platinum Rules in mind, let’s look at how they create the two versions of Shape Flexing.</a:t>
            </a:r>
            <a:endParaRPr/>
          </a:p>
          <a:p>
            <a:pPr marL="0" lvl="0" indent="0" algn="l" rtl="0">
              <a:spcBef>
                <a:spcPts val="0"/>
              </a:spcBef>
              <a:spcAft>
                <a:spcPts val="0"/>
              </a:spcAft>
              <a:buNone/>
            </a:pPr>
            <a:r>
              <a:rPr lang="en-US">
                <a:latin typeface="Arial"/>
                <a:ea typeface="Arial"/>
                <a:cs typeface="Arial"/>
                <a:sym typeface="Arial"/>
              </a:rPr>
              <a:t>Number 1, Shape flexing for you to enhance your communication by adding a specific shape to your communication style. It is about how you want yourself and your communication to be perceived. It means you are using a particular shape, or variation of shapes, in a purposeful way to strengthen the effectiveness of your communication style. It is about how you want others to see you and how people perceive you and your style of communication.</a:t>
            </a:r>
            <a:endParaRPr/>
          </a:p>
        </p:txBody>
      </p:sp>
      <p:sp>
        <p:nvSpPr>
          <p:cNvPr id="361" name="Google Shape;36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In this module, it is helpful to know your “Shape Results” from the Psycho</a:t>
            </a:r>
            <a:r>
              <a:rPr lang="en-US">
                <a:latin typeface="Courier New"/>
                <a:ea typeface="Courier New"/>
                <a:cs typeface="Courier New"/>
                <a:sym typeface="Courier New"/>
              </a:rPr>
              <a:t>·</a:t>
            </a:r>
            <a:r>
              <a:rPr lang="en-US">
                <a:latin typeface="Arial"/>
                <a:ea typeface="Arial"/>
                <a:cs typeface="Arial"/>
                <a:sym typeface="Arial"/>
              </a:rPr>
              <a:t>Geometrics® Assessment. To maximize your experience, we recommend that you take a moment to review your “shapes.</a:t>
            </a: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Number 2, Shape Flexing for others is about acknowledging and being respectful of differences, making sure you approach others in the way they would like to be approached, without changing the core content of your communication. This version of Shape Flexing is about how you want others to respond to you and how people receive you and your style of communication.</a:t>
            </a:r>
            <a:endParaRPr/>
          </a:p>
        </p:txBody>
      </p:sp>
      <p:sp>
        <p:nvSpPr>
          <p:cNvPr id="375" name="Google Shape;37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Now let’s look at how you can utilize Shape Flexing for you. </a:t>
            </a:r>
            <a:endParaRPr/>
          </a:p>
          <a:p>
            <a:pPr marL="0" lvl="0" indent="0" algn="l" rtl="0">
              <a:spcBef>
                <a:spcPts val="0"/>
              </a:spcBef>
              <a:spcAft>
                <a:spcPts val="0"/>
              </a:spcAft>
              <a:buNone/>
            </a:pPr>
            <a:r>
              <a:rPr lang="en-US">
                <a:latin typeface="Arial"/>
                <a:ea typeface="Arial"/>
                <a:cs typeface="Arial"/>
                <a:sym typeface="Arial"/>
              </a:rPr>
              <a:t>We’ll start with ways you can add the Box to your communication style. If you’re Shape Flexing by adding Box traits to your communication style, keep the following in mind.</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Keep it professional, objective and on topic. Give others time to prepare. Give advance notice before calling someone, stopping in to see someone, or asking them a question as they are going from one meeting to the next. Slow it down and give others time to think before replying. Avoid rushing to fill in every pause in the conversation. Establish an agenda beforehand. Consider giving the option to review materials or access resources for those who want more advance or follow up information. And, lastly, put it in writing.</a:t>
            </a:r>
            <a:endParaRPr/>
          </a:p>
        </p:txBody>
      </p:sp>
      <p:sp>
        <p:nvSpPr>
          <p:cNvPr id="397" name="Google Shape;39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When you’re “Shape Flexing”</a:t>
            </a:r>
            <a:r>
              <a:rPr lang="en-US" i="1">
                <a:latin typeface="Arial"/>
                <a:ea typeface="Arial"/>
                <a:cs typeface="Arial"/>
                <a:sym typeface="Arial"/>
              </a:rPr>
              <a:t> to</a:t>
            </a:r>
            <a:r>
              <a:rPr lang="en-US">
                <a:latin typeface="Arial"/>
                <a:ea typeface="Arial"/>
                <a:cs typeface="Arial"/>
                <a:sym typeface="Arial"/>
              </a:rPr>
              <a:t> a Box, the Box has these preferences. When having large meetings, allow the box to work with a partner or in a small group before asking the Box to participate in the bigger group. Make sure there are few surprises, crises and chaos and do not push a Box to make a quick decision. Be calm, unemotional and logical and be on time. And lastly, be sure to recognize and reward their hard work.</a:t>
            </a:r>
            <a:endParaRPr/>
          </a:p>
          <a:p>
            <a:pPr marL="0" lvl="0" indent="0" algn="l" rtl="0">
              <a:spcBef>
                <a:spcPts val="0"/>
              </a:spcBef>
              <a:spcAft>
                <a:spcPts val="0"/>
              </a:spcAft>
              <a:buNone/>
            </a:pPr>
            <a:endParaRPr/>
          </a:p>
        </p:txBody>
      </p:sp>
      <p:sp>
        <p:nvSpPr>
          <p:cNvPr id="415" name="Google Shape;4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Here are ways of Shape Flexing for you by adding Triangle traits to your Communication. Be direct and to the point, getting to the bottom line quickly. Speak confidently and demonstrate your track record. Be prepared to negotiate, agree, or disagree. If you don’t have a response, at least acknowledge a question or request and then give a specific time for follow up. Increase the speed of your voice, pace and consider physical gestures such as #1, #2 or putting a fist in your hand. Avoiding “ummms” or long pauses will also bring some Triangle aspects into your own communication style.</a:t>
            </a:r>
            <a:endParaRPr/>
          </a:p>
        </p:txBody>
      </p:sp>
      <p:sp>
        <p:nvSpPr>
          <p:cNvPr id="432" name="Google Shape;43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If you’re Shape Flexing </a:t>
            </a:r>
            <a:r>
              <a:rPr lang="en-US" i="1">
                <a:latin typeface="Arial"/>
                <a:ea typeface="Arial"/>
                <a:cs typeface="Arial"/>
                <a:sym typeface="Arial"/>
              </a:rPr>
              <a:t>to</a:t>
            </a:r>
            <a:r>
              <a:rPr lang="en-US">
                <a:latin typeface="Arial"/>
                <a:ea typeface="Arial"/>
                <a:cs typeface="Arial"/>
                <a:sym typeface="Arial"/>
              </a:rPr>
              <a:t> a Triangle, consider these adjustments. Make the Triangle the leader by putting them in control or provide options. Seek out the Triangle’s opinion and let Triangles be the rule-enforcers. Encourage ambitious goal setting and confront conflicts head-on. Be respectful but be frank and commend Triangles on their achievements.</a:t>
            </a:r>
            <a:endParaRPr/>
          </a:p>
          <a:p>
            <a:pPr marL="0" lvl="0" indent="0" algn="l" rtl="0">
              <a:spcBef>
                <a:spcPts val="0"/>
              </a:spcBef>
              <a:spcAft>
                <a:spcPts val="0"/>
              </a:spcAft>
              <a:buNone/>
            </a:pPr>
            <a:endParaRPr/>
          </a:p>
        </p:txBody>
      </p:sp>
      <p:sp>
        <p:nvSpPr>
          <p:cNvPr id="450" name="Google Shape;45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Now let’s look at ways of Shape Flexing for you by adding Rectangle traits to your communication. Firstly, ask open ended questions, be a good listener and ask for input. Provide clear instruction and structure for all tasks, and keep in mind that repetition is key. Establish a routine for all activities. Be patient and create a supportive, mentoring relationship with others.</a:t>
            </a:r>
            <a:endParaRPr/>
          </a:p>
        </p:txBody>
      </p:sp>
      <p:sp>
        <p:nvSpPr>
          <p:cNvPr id="467" name="Google Shape;4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When Shape Flexing to a Rectangle, listen and connect before speaking or advising. Discover which role the Rectangle is playing, then adjust your communication to it. Be prepared for many questions! Discuss new projects and ideas and be clear and concise; don’t confuse the issue. Eliminate potential distractions. Keep in mind that Rectangles can get easily overwhelmed, so keep the Rectangle focused on you or your topic at hand.</a:t>
            </a:r>
            <a:endParaRPr/>
          </a:p>
        </p:txBody>
      </p:sp>
      <p:sp>
        <p:nvSpPr>
          <p:cNvPr id="484" name="Google Shape;48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To add Circle to your communication style, be sensitive and acknowledge how things impact people, both personally and professionally. Use personal connections to build a relationship or trust. Sincerely compliment others on their work, choice, or a piece of clothing. Acknowledge birthdays and special occasions. If you make a mistake, be honest; transparency is important. Consider asking others how they feel, instead of what they think. </a:t>
            </a:r>
            <a:endParaRPr/>
          </a:p>
        </p:txBody>
      </p:sp>
      <p:sp>
        <p:nvSpPr>
          <p:cNvPr id="502" name="Google Shape;50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If you are Shape Flexing to a Circle, consider opening conversations by acknowledging something you have in common, perhaps a recent work holiday, asking about a personal event (without being too personal), ask about someone on the team or perhaps a family member. Talk problems out perhaps by inviting the Circle to lunch to discuss the issue or take a break with the Circle just to “touch base”. Create a group consensus. Use emotion. Let the Circle know how important this is to you. Shake hands, smile, be warm and friendly.</a:t>
            </a:r>
            <a:endParaRPr/>
          </a:p>
        </p:txBody>
      </p:sp>
      <p:sp>
        <p:nvSpPr>
          <p:cNvPr id="518" name="Google Shape;51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t>
            </a:r>
            <a:r>
              <a:rPr lang="en-US">
                <a:latin typeface="Arial"/>
                <a:ea typeface="Arial"/>
                <a:cs typeface="Arial"/>
                <a:sym typeface="Arial"/>
              </a:rPr>
              <a:t>ow let’s look at ways of Shape Flexing for you by adding Squiggle to your communication. Do something unexpected, such as surprising others with a change in agenda, eating dessert first, or just “going with the flow.” Create periods of urgency balanced by time off. Create an exciting and fun atmosphere. Be creative; not the same old, same old. Be positive, but embrace the facts, even if the facts are brutal. Just remember to follow up with hope and optimism! Be straightforward with others, but don’t be doom and gloom.</a:t>
            </a:r>
            <a:endParaRPr/>
          </a:p>
        </p:txBody>
      </p:sp>
      <p:sp>
        <p:nvSpPr>
          <p:cNvPr id="536" name="Google Shape;53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By the end of this training, you will: </a:t>
            </a:r>
            <a:endParaRPr/>
          </a:p>
          <a:p>
            <a:pPr marL="0" lvl="0" indent="0" algn="l" rtl="0">
              <a:spcBef>
                <a:spcPts val="0"/>
              </a:spcBef>
              <a:spcAft>
                <a:spcPts val="0"/>
              </a:spcAft>
              <a:buNone/>
            </a:pPr>
            <a:r>
              <a:rPr lang="en-US">
                <a:latin typeface="Arial"/>
                <a:ea typeface="Arial"/>
                <a:cs typeface="Arial"/>
                <a:sym typeface="Arial"/>
              </a:rPr>
              <a:t>Number 1, understand the Psycho</a:t>
            </a:r>
            <a:r>
              <a:rPr lang="en-US">
                <a:latin typeface="Courier New"/>
                <a:ea typeface="Courier New"/>
                <a:cs typeface="Courier New"/>
                <a:sym typeface="Courier New"/>
              </a:rPr>
              <a:t>·</a:t>
            </a:r>
            <a:r>
              <a:rPr lang="en-US">
                <a:latin typeface="Arial"/>
                <a:ea typeface="Arial"/>
                <a:cs typeface="Arial"/>
                <a:sym typeface="Arial"/>
              </a:rPr>
              <a:t>Geometrics® term “Shape Flexing”,</a:t>
            </a:r>
            <a:endParaRPr/>
          </a:p>
          <a:p>
            <a:pPr marL="0" lvl="0" indent="0" algn="l" rtl="0">
              <a:spcBef>
                <a:spcPts val="0"/>
              </a:spcBef>
              <a:spcAft>
                <a:spcPts val="0"/>
              </a:spcAft>
              <a:buNone/>
            </a:pPr>
            <a:r>
              <a:rPr lang="en-US">
                <a:latin typeface="Arial"/>
                <a:ea typeface="Arial"/>
                <a:cs typeface="Arial"/>
                <a:sym typeface="Arial"/>
              </a:rPr>
              <a:t>Number 2, understand the difference between the Golden Rule and the Platinum Rule,</a:t>
            </a:r>
            <a:endParaRPr/>
          </a:p>
          <a:p>
            <a:pPr marL="0" lvl="0" indent="0" algn="l" rtl="0">
              <a:spcBef>
                <a:spcPts val="0"/>
              </a:spcBef>
              <a:spcAft>
                <a:spcPts val="0"/>
              </a:spcAft>
              <a:buNone/>
            </a:pPr>
            <a:r>
              <a:rPr lang="en-US">
                <a:latin typeface="Arial"/>
                <a:ea typeface="Arial"/>
                <a:cs typeface="Arial"/>
                <a:sym typeface="Arial"/>
              </a:rPr>
              <a:t>Number 3, understand how to use Shape Flexing for others to practice the Platinum Rule,</a:t>
            </a:r>
            <a:endParaRPr/>
          </a:p>
          <a:p>
            <a:pPr marL="0" lvl="0" indent="0" algn="l" rtl="0">
              <a:spcBef>
                <a:spcPts val="0"/>
              </a:spcBef>
              <a:spcAft>
                <a:spcPts val="0"/>
              </a:spcAft>
              <a:buNone/>
            </a:pPr>
            <a:r>
              <a:rPr lang="en-US">
                <a:latin typeface="Arial"/>
                <a:ea typeface="Arial"/>
                <a:cs typeface="Arial"/>
                <a:sym typeface="Arial"/>
              </a:rPr>
              <a:t>And lastly, number 4, understand how to use Shape Flexing for you to enhance and strengthen your personal communication style, and</a:t>
            </a:r>
            <a:endParaRPr/>
          </a:p>
          <a:p>
            <a:pPr marL="0" lvl="0" indent="0" algn="l" rtl="0">
              <a:spcBef>
                <a:spcPts val="0"/>
              </a:spcBef>
              <a:spcAft>
                <a:spcPts val="0"/>
              </a:spcAft>
              <a:buNone/>
            </a:pPr>
            <a:r>
              <a:rPr lang="en-US">
                <a:latin typeface="Arial"/>
                <a:ea typeface="Arial"/>
                <a:cs typeface="Arial"/>
                <a:sym typeface="Arial"/>
              </a:rPr>
              <a:t>change possible negative perceptions into positive ones.</a:t>
            </a:r>
            <a:endParaRPr/>
          </a:p>
          <a:p>
            <a:pPr marL="0" lvl="0" indent="0" algn="l" rtl="0">
              <a:spcBef>
                <a:spcPts val="0"/>
              </a:spcBef>
              <a:spcAft>
                <a:spcPts val="0"/>
              </a:spcAft>
              <a:buNone/>
            </a:pPr>
            <a:r>
              <a:rPr lang="en-US">
                <a:latin typeface="Arial"/>
                <a:ea typeface="Arial"/>
                <a:cs typeface="Arial"/>
                <a:sym typeface="Arial"/>
              </a:rPr>
              <a:t>.</a:t>
            </a: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Note to presenter: you may create handouts from the embedded file on the slide: Utilize Shape Flexing</a:t>
            </a:r>
            <a:endParaRPr/>
          </a:p>
          <a:p>
            <a:pPr marL="0" lvl="0" indent="0" algn="l" rtl="0">
              <a:spcBef>
                <a:spcPts val="0"/>
              </a:spcBef>
              <a:spcAft>
                <a:spcPts val="0"/>
              </a:spcAft>
              <a:buNone/>
            </a:pPr>
            <a:endParaRPr b="1"/>
          </a:p>
          <a:p>
            <a:pPr marL="0" lvl="0" indent="0" algn="l" rtl="0">
              <a:spcBef>
                <a:spcPts val="0"/>
              </a:spcBef>
              <a:spcAft>
                <a:spcPts val="0"/>
              </a:spcAft>
              <a:buNone/>
            </a:pPr>
            <a:r>
              <a:rPr lang="en-US">
                <a:latin typeface="Arial"/>
                <a:ea typeface="Arial"/>
                <a:cs typeface="Arial"/>
                <a:sym typeface="Arial"/>
              </a:rPr>
              <a:t>When you are Shape Flexing to a Squiggle, increase your energy level and be enthusiastic, considering tone of voice, pace, physical gestures, and facial expressions. Set up a brainstorming session. See, acknowledge and reward something different; see the value in thinking differently. Speak quickly; the Squiggle is impatient and on the move! Make it interesting by changing agenda, format or location. Embrace ideas, even if they seem unorthodox or unrealistic at first. Use phrases like “keep going,” or “I like how you are thinking”.</a:t>
            </a:r>
            <a:endParaRPr/>
          </a:p>
        </p:txBody>
      </p:sp>
      <p:sp>
        <p:nvSpPr>
          <p:cNvPr id="552" name="Google Shape;5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Now let’s look at some exercises to help you Shape Flex in the two ways we’ve discussed, that is, making choices in how to use more of a shapes’ traits for your own development or to adopt shapes traits for better communication with other shapes. (The Golden and Platinum Rules!)In this multiple choice, help Derek choose how best to communicate with Triangle.</a:t>
            </a:r>
            <a:endParaRPr/>
          </a:p>
        </p:txBody>
      </p:sp>
      <p:sp>
        <p:nvSpPr>
          <p:cNvPr id="573" name="Google Shape;57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Note to presenter: See next slide for correct responses.</a:t>
            </a:r>
            <a:endParaRPr/>
          </a:p>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In this multiple choice, help Derek choose how best to communicate with Triangle.</a:t>
            </a:r>
            <a:endParaRPr/>
          </a:p>
        </p:txBody>
      </p:sp>
      <p:sp>
        <p:nvSpPr>
          <p:cNvPr id="587" name="Google Shape;58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Correct responses:</a:t>
            </a:r>
            <a:endParaRPr/>
          </a:p>
          <a:p>
            <a:pPr marL="0" lvl="0" indent="0" algn="l" rtl="0">
              <a:spcBef>
                <a:spcPts val="0"/>
              </a:spcBef>
              <a:spcAft>
                <a:spcPts val="0"/>
              </a:spcAft>
              <a:buNone/>
            </a:pPr>
            <a:r>
              <a:rPr lang="en-US"/>
              <a:t>B &amp; C are best choices to help Derek communicate with Angela. Seeking out a Triangle’s opinion and commending their achievements will help improve communication with the Triangle.</a:t>
            </a:r>
            <a:endParaRPr/>
          </a:p>
        </p:txBody>
      </p:sp>
      <p:sp>
        <p:nvSpPr>
          <p:cNvPr id="612" name="Google Shape;61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Note to presenter: See next slide for correct response.</a:t>
            </a:r>
            <a:endParaRPr/>
          </a:p>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Choose one option to help Cheryl pick a trait that Boxes may utilize.</a:t>
            </a:r>
            <a:endParaRPr/>
          </a:p>
        </p:txBody>
      </p:sp>
      <p:sp>
        <p:nvSpPr>
          <p:cNvPr id="637" name="Google Shape;63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is the middle choice.  Being professional, objective and on topic will help you flex your own shape traits to be more “Box-like”.</a:t>
            </a:r>
            <a:endParaRPr/>
          </a:p>
        </p:txBody>
      </p:sp>
      <p:sp>
        <p:nvSpPr>
          <p:cNvPr id="657" name="Google Shape;65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Note to presenter: You may create handouts from the embedded file on this slide for learners to work on the activity.</a:t>
            </a:r>
            <a:endParaRPr b="0">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next three activities are to exercise your skills learned from this Shape Flexing training module.</a:t>
            </a:r>
            <a:endParaRPr/>
          </a:p>
          <a:p>
            <a:pPr marL="0" lvl="0" indent="0" algn="l" rtl="0">
              <a:spcBef>
                <a:spcPts val="0"/>
              </a:spcBef>
              <a:spcAft>
                <a:spcPts val="0"/>
              </a:spcAft>
              <a:buNone/>
            </a:pPr>
            <a:endParaRPr/>
          </a:p>
          <a:p>
            <a:pPr marL="0" lvl="0" indent="0" algn="l" rtl="0">
              <a:spcBef>
                <a:spcPts val="0"/>
              </a:spcBef>
              <a:spcAft>
                <a:spcPts val="0"/>
              </a:spcAft>
              <a:buNone/>
            </a:pPr>
            <a:r>
              <a:rPr lang="en-US">
                <a:latin typeface="Arial"/>
                <a:ea typeface="Arial"/>
                <a:cs typeface="Arial"/>
                <a:sym typeface="Arial"/>
              </a:rPr>
              <a:t>For this first exercise, working with yourself, take a few minutes to reflect on the following questions: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Who do I know that is a primary Circle and what Circle traits can I learn more about?</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How can I add more positive Circle traits to my communication style? Please note, you may substitute “Circle” for any shape that you wish to work with</a:t>
            </a:r>
            <a:endParaRPr/>
          </a:p>
        </p:txBody>
      </p:sp>
      <p:sp>
        <p:nvSpPr>
          <p:cNvPr id="677" name="Google Shape;67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For this exercise, working with others, chose a friend, family member or co-worker as a partner. Ask your partner, “If I wanted to add more Squiggle to my communication style, what would you suggest?”</a:t>
            </a:r>
            <a:endParaRPr/>
          </a:p>
        </p:txBody>
      </p:sp>
      <p:sp>
        <p:nvSpPr>
          <p:cNvPr id="693" name="Google Shape;69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Continue working with you partner and discuss the following:</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shape traits would you suggest your partner flex to so they may improve their own communication style?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shape traits would your partner suggest you flex to so that you may improve your communication style?</a:t>
            </a:r>
            <a:endParaRPr/>
          </a:p>
        </p:txBody>
      </p:sp>
      <p:sp>
        <p:nvSpPr>
          <p:cNvPr id="707" name="Google Shape;70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Now that you have participated in this Shape Flexing module, you should: </a:t>
            </a:r>
            <a:endParaRPr/>
          </a:p>
          <a:p>
            <a:pPr marL="0" lvl="0" indent="0" algn="l" rtl="0">
              <a:spcBef>
                <a:spcPts val="0"/>
              </a:spcBef>
              <a:spcAft>
                <a:spcPts val="0"/>
              </a:spcAft>
              <a:buNone/>
            </a:pPr>
            <a:r>
              <a:rPr lang="en-US">
                <a:latin typeface="Arial"/>
                <a:ea typeface="Arial"/>
                <a:cs typeface="Arial"/>
                <a:sym typeface="Arial"/>
              </a:rPr>
              <a:t>Number1, understand the Psycho</a:t>
            </a:r>
            <a:r>
              <a:rPr lang="en-US">
                <a:latin typeface="Courier New"/>
                <a:ea typeface="Courier New"/>
                <a:cs typeface="Courier New"/>
                <a:sym typeface="Courier New"/>
              </a:rPr>
              <a:t>·</a:t>
            </a:r>
            <a:r>
              <a:rPr lang="en-US">
                <a:latin typeface="Arial"/>
                <a:ea typeface="Arial"/>
                <a:cs typeface="Arial"/>
                <a:sym typeface="Arial"/>
              </a:rPr>
              <a:t>Geometrics® term “Shape Flexing”,</a:t>
            </a:r>
            <a:endParaRPr/>
          </a:p>
          <a:p>
            <a:pPr marL="0" lvl="0" indent="0" algn="l" rtl="0">
              <a:spcBef>
                <a:spcPts val="0"/>
              </a:spcBef>
              <a:spcAft>
                <a:spcPts val="0"/>
              </a:spcAft>
              <a:buNone/>
            </a:pPr>
            <a:r>
              <a:rPr lang="en-US">
                <a:latin typeface="Arial"/>
                <a:ea typeface="Arial"/>
                <a:cs typeface="Arial"/>
                <a:sym typeface="Arial"/>
              </a:rPr>
              <a:t>Number 2, understand the difference between the Golden Rule and the Platinum Rule,</a:t>
            </a:r>
            <a:endParaRPr/>
          </a:p>
          <a:p>
            <a:pPr marL="0" lvl="0" indent="0" algn="l" rtl="0">
              <a:spcBef>
                <a:spcPts val="0"/>
              </a:spcBef>
              <a:spcAft>
                <a:spcPts val="0"/>
              </a:spcAft>
              <a:buNone/>
            </a:pPr>
            <a:r>
              <a:rPr lang="en-US">
                <a:latin typeface="Arial"/>
                <a:ea typeface="Arial"/>
                <a:cs typeface="Arial"/>
                <a:sym typeface="Arial"/>
              </a:rPr>
              <a:t>Number 3, understand how to use Shape Flexing for others to practice the Platinum Rule,</a:t>
            </a:r>
            <a:endParaRPr/>
          </a:p>
          <a:p>
            <a:pPr marL="0" lvl="0" indent="0" algn="l" rtl="0">
              <a:spcBef>
                <a:spcPts val="0"/>
              </a:spcBef>
              <a:spcAft>
                <a:spcPts val="0"/>
              </a:spcAft>
              <a:buNone/>
            </a:pPr>
            <a:r>
              <a:rPr lang="en-US">
                <a:latin typeface="Arial"/>
                <a:ea typeface="Arial"/>
                <a:cs typeface="Arial"/>
                <a:sym typeface="Arial"/>
              </a:rPr>
              <a:t>And lastly, number 4, understand how to use Shape Flexing for you to enhance and strengthen your personal communication style, and change possible negative perceptions into positive ones.</a:t>
            </a:r>
            <a:endParaRPr/>
          </a:p>
        </p:txBody>
      </p:sp>
      <p:sp>
        <p:nvSpPr>
          <p:cNvPr id="721" name="Google Shape;72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Einstein is quoted as having said that if he had one hour to save the world he would spend ‘fifty-five minutes defining the problem and only five minutes finding the solution’. </a:t>
            </a:r>
            <a:endParaRPr/>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to speaker: Links on-screen are active.)</a:t>
            </a:r>
            <a:endParaRPr/>
          </a:p>
        </p:txBody>
      </p:sp>
      <p:sp>
        <p:nvSpPr>
          <p:cNvPr id="735" name="Google Shape;73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Congratulations! You have now completed this module. </a:t>
            </a:r>
            <a:endParaRPr/>
          </a:p>
        </p:txBody>
      </p:sp>
      <p:sp>
        <p:nvSpPr>
          <p:cNvPr id="754" name="Google Shape;75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You are now ready to move to the next application of Psycho·Geometrics®, Module 4: Shaping Your Communication, where you will acquire the knowledge and skills for strategic communication, whether it’s responding to a customer or employee concern, a client request for information, or having a crucial conversation with a colleague, partner, or friend</a:t>
            </a:r>
            <a:endParaRPr/>
          </a:p>
        </p:txBody>
      </p:sp>
      <p:sp>
        <p:nvSpPr>
          <p:cNvPr id="767" name="Google Shape;76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Solving a problem or seizing an opportunity is simply being aware that the problem or opportunity exists, and then understanding what the problem or opportunity is. Shape Flexing is a valuable tool for personal and professional development and growth. Now, let’s get started!</a:t>
            </a:r>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To begin, let’s define Shape Flexing. </a:t>
            </a: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What do we mean by “flexing”? Flexing literally means “to bend, especially repeatedly”. </a:t>
            </a:r>
            <a:endParaRPr/>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In the context of Shape Flexing, it means to embrace the art and skill of using different shape traits and behaviors to manage, modify, minimize, maximize, “leverage” and customize your personal shape communication style to approach others in the way in which they like to be approached.</a:t>
            </a:r>
            <a:endParaRPr/>
          </a:p>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t>
            </a:r>
            <a:r>
              <a:rPr lang="en-US">
                <a:latin typeface="Arial"/>
                <a:ea typeface="Arial"/>
                <a:cs typeface="Arial"/>
                <a:sym typeface="Arial"/>
              </a:rPr>
              <a:t>or example, someone who is Box has a meeting with someone who is a Circle Box. Without Shape Flexing, the person with the Box communication style would naturally approach and communicate with someone in a planned, well-thought out, and direct approach. </a:t>
            </a:r>
            <a:endParaRPr/>
          </a:p>
          <a:p>
            <a:pPr marL="0" lvl="0" indent="0" algn="l" rtl="0">
              <a:spcBef>
                <a:spcPts val="0"/>
              </a:spcBef>
              <a:spcAft>
                <a:spcPts val="0"/>
              </a:spcAft>
              <a:buNone/>
            </a:pPr>
            <a:r>
              <a:rPr lang="en-US">
                <a:latin typeface="Arial"/>
                <a:ea typeface="Arial"/>
                <a:cs typeface="Arial"/>
                <a:sym typeface="Arial"/>
              </a:rPr>
              <a:t>Although this may be how the Box would like to be approached, it is not necessarily how everyone likes to be approached. In this case, the Box is meeting with the Circle Box. </a:t>
            </a:r>
            <a:endParaRPr/>
          </a:p>
        </p:txBody>
      </p:sp>
      <p:sp>
        <p:nvSpPr>
          <p:cNvPr id="207" name="Google Shape;2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sp>
        <p:nvSpPr>
          <p:cNvPr id="20" name="Google Shape;2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sychogeometric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psycho_geometrics-103150451491958" TargetMode="External"/><Relationship Id="rId3" Type="http://schemas.openxmlformats.org/officeDocument/2006/relationships/image" Target="../media/image42.png"/><Relationship Id="rId7" Type="http://schemas.openxmlformats.org/officeDocument/2006/relationships/hyperlink" Target="https://psychogeometrics.com/modul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psychogeometrics.com/shapes-for-work-info/" TargetMode="External"/><Relationship Id="rId11" Type="http://schemas.openxmlformats.org/officeDocument/2006/relationships/hyperlink" Target="https://www.linkedin.com/company/psycho-geometrics/" TargetMode="External"/><Relationship Id="rId5" Type="http://schemas.openxmlformats.org/officeDocument/2006/relationships/hyperlink" Target="https://psychogeometrics.com/meet-susan/" TargetMode="External"/><Relationship Id="rId10" Type="http://schemas.openxmlformats.org/officeDocument/2006/relationships/hyperlink" Target="https://www.instagram.com/psycho_geometrics/" TargetMode="External"/><Relationship Id="rId4" Type="http://schemas.openxmlformats.org/officeDocument/2006/relationships/hyperlink" Target="https://psychogeometrics.com/" TargetMode="External"/><Relationship Id="rId9" Type="http://schemas.openxmlformats.org/officeDocument/2006/relationships/hyperlink" Target="https://twitter.com/PsychoGeoUS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psychogeometrics.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pSp>
        <p:nvGrpSpPr>
          <p:cNvPr id="94" name="Google Shape;94;p1"/>
          <p:cNvGrpSpPr/>
          <p:nvPr/>
        </p:nvGrpSpPr>
        <p:grpSpPr>
          <a:xfrm>
            <a:off x="1779" y="-1"/>
            <a:ext cx="12188952" cy="6974790"/>
            <a:chOff x="1779" y="-1"/>
            <a:chExt cx="12188952" cy="6974790"/>
          </a:xfrm>
        </p:grpSpPr>
        <p:pic>
          <p:nvPicPr>
            <p:cNvPr id="95" name="Google Shape;95;p1"/>
            <p:cNvPicPr preferRelativeResize="0"/>
            <p:nvPr/>
          </p:nvPicPr>
          <p:blipFill rotWithShape="1">
            <a:blip r:embed="rId3">
              <a:alphaModFix/>
            </a:blip>
            <a:srcRect/>
            <a:stretch/>
          </p:blipFill>
          <p:spPr>
            <a:xfrm>
              <a:off x="1779" y="-1"/>
              <a:ext cx="12188952" cy="6974790"/>
            </a:xfrm>
            <a:prstGeom prst="rect">
              <a:avLst/>
            </a:prstGeom>
            <a:noFill/>
            <a:ln>
              <a:noFill/>
            </a:ln>
          </p:spPr>
        </p:pic>
        <p:sp>
          <p:nvSpPr>
            <p:cNvPr id="96" name="Google Shape;96;p1">
              <a:hlinkClick r:id="rId4"/>
            </p:cNvPr>
            <p:cNvSpPr/>
            <p:nvPr/>
          </p:nvSpPr>
          <p:spPr>
            <a:xfrm>
              <a:off x="9000009" y="6398135"/>
              <a:ext cx="2132711" cy="255925"/>
            </a:xfrm>
            <a:prstGeom prst="roundRect">
              <a:avLst>
                <a:gd name="adj" fmla="val 16667"/>
              </a:avLst>
            </a:prstGeom>
            <a:solidFill>
              <a:srgbClr val="F2F2F2">
                <a:alpha val="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61" b="0" i="0" u="none" strike="noStrike" cap="none">
                <a:solidFill>
                  <a:schemeClr val="lt1"/>
                </a:solidFill>
                <a:latin typeface="Calibri"/>
                <a:ea typeface="Calibri"/>
                <a:cs typeface="Calibri"/>
                <a:sym typeface="Calibri"/>
              </a:endParaRPr>
            </a:p>
          </p:txBody>
        </p:sp>
      </p:grpSp>
      <p:sp>
        <p:nvSpPr>
          <p:cNvPr id="97" name="Google Shape;97;p1"/>
          <p:cNvSpPr/>
          <p:nvPr/>
        </p:nvSpPr>
        <p:spPr>
          <a:xfrm>
            <a:off x="4591799" y="4612484"/>
            <a:ext cx="2724539" cy="620078"/>
          </a:xfrm>
          <a:prstGeom prst="roundRect">
            <a:avLst>
              <a:gd name="adj" fmla="val 40154"/>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586468"/>
                </a:solidFill>
                <a:latin typeface="Questrial"/>
                <a:ea typeface="Questrial"/>
                <a:cs typeface="Questrial"/>
                <a:sym typeface="Questrial"/>
              </a:rPr>
              <a:t>Module 3</a:t>
            </a:r>
            <a:endParaRPr/>
          </a:p>
        </p:txBody>
      </p:sp>
      <p:sp>
        <p:nvSpPr>
          <p:cNvPr id="98" name="Google Shape;98;p1"/>
          <p:cNvSpPr txBox="1"/>
          <p:nvPr/>
        </p:nvSpPr>
        <p:spPr>
          <a:xfrm>
            <a:off x="2908129" y="5681993"/>
            <a:ext cx="6091880" cy="477054"/>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i="0" u="none" strike="noStrike" cap="none">
                <a:solidFill>
                  <a:srgbClr val="586468"/>
                </a:solidFill>
                <a:latin typeface="Catamaran"/>
                <a:ea typeface="Catamaran"/>
                <a:cs typeface="Catamaran"/>
                <a:sym typeface="Catamaran"/>
              </a:rPr>
              <a:t>The Practical Application of Shape Flexing</a:t>
            </a:r>
            <a:endParaRPr sz="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0"/>
          <p:cNvGrpSpPr/>
          <p:nvPr/>
        </p:nvGrpSpPr>
        <p:grpSpPr>
          <a:xfrm>
            <a:off x="0" y="0"/>
            <a:ext cx="12188953" cy="6862126"/>
            <a:chOff x="0" y="0"/>
            <a:chExt cx="12188953" cy="6862126"/>
          </a:xfrm>
        </p:grpSpPr>
        <p:pic>
          <p:nvPicPr>
            <p:cNvPr id="222" name="Google Shape;222;p10"/>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223" name="Google Shape;223;p10"/>
            <p:cNvSpPr/>
            <p:nvPr/>
          </p:nvSpPr>
          <p:spPr>
            <a:xfrm>
              <a:off x="2630658" y="641961"/>
              <a:ext cx="441725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24" name="Google Shape;224;p10"/>
            <p:cNvSpPr/>
            <p:nvPr/>
          </p:nvSpPr>
          <p:spPr>
            <a:xfrm>
              <a:off x="4487594" y="1617785"/>
              <a:ext cx="3559126" cy="38545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25" name="Google Shape;225;p10"/>
          <p:cNvSpPr/>
          <p:nvPr/>
        </p:nvSpPr>
        <p:spPr>
          <a:xfrm>
            <a:off x="4564389" y="4010075"/>
            <a:ext cx="3723557"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7FC67A"/>
                </a:solidFill>
                <a:latin typeface="Catamaran"/>
                <a:ea typeface="Catamaran"/>
                <a:cs typeface="Catamaran"/>
                <a:sym typeface="Catamaran"/>
              </a:rPr>
              <a:t>“Last time we talked, you mentioned your daughter had broken her arm. How is she doing now?”</a:t>
            </a:r>
            <a:endParaRPr/>
          </a:p>
        </p:txBody>
      </p:sp>
      <p:sp>
        <p:nvSpPr>
          <p:cNvPr id="226" name="Google Shape;226;p10"/>
          <p:cNvSpPr/>
          <p:nvPr/>
        </p:nvSpPr>
        <p:spPr>
          <a:xfrm>
            <a:off x="4564389" y="1590491"/>
            <a:ext cx="3060174" cy="14465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200">
                <a:solidFill>
                  <a:srgbClr val="7F7F7F"/>
                </a:solidFill>
                <a:latin typeface="Catamaran"/>
                <a:ea typeface="Catamaran"/>
                <a:cs typeface="Catamaran"/>
                <a:sym typeface="Catamaran"/>
              </a:rPr>
              <a:t>Instead of starting with the facts and an agenda, you may want to start with time for connection.</a:t>
            </a:r>
            <a:endParaRPr/>
          </a:p>
        </p:txBody>
      </p:sp>
      <p:sp>
        <p:nvSpPr>
          <p:cNvPr id="227" name="Google Shape;227;p10"/>
          <p:cNvSpPr txBox="1"/>
          <p:nvPr/>
        </p:nvSpPr>
        <p:spPr>
          <a:xfrm>
            <a:off x="4564389" y="3187618"/>
            <a:ext cx="290146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C67A"/>
              </a:buClr>
              <a:buSzPts val="2400"/>
              <a:buFont typeface="Catamaran"/>
              <a:buNone/>
            </a:pPr>
            <a:r>
              <a:rPr lang="en-US" sz="2400" b="1" i="0" u="none" strike="noStrike" cap="none">
                <a:solidFill>
                  <a:srgbClr val="7FC67A"/>
                </a:solidFill>
                <a:latin typeface="Catamaran"/>
                <a:ea typeface="Catamaran"/>
                <a:cs typeface="Catamaran"/>
                <a:sym typeface="Catamaran"/>
              </a:rPr>
              <a:t>“Tell me how your wedding went!”</a:t>
            </a:r>
            <a:endParaRPr/>
          </a:p>
        </p:txBody>
      </p:sp>
      <p:sp>
        <p:nvSpPr>
          <p:cNvPr id="228" name="Google Shape;228;p10"/>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p11"/>
          <p:cNvGrpSpPr/>
          <p:nvPr/>
        </p:nvGrpSpPr>
        <p:grpSpPr>
          <a:xfrm>
            <a:off x="0" y="0"/>
            <a:ext cx="12188953" cy="6862126"/>
            <a:chOff x="0" y="0"/>
            <a:chExt cx="12188953" cy="6862126"/>
          </a:xfrm>
        </p:grpSpPr>
        <p:pic>
          <p:nvPicPr>
            <p:cNvPr id="235" name="Google Shape;235;p11"/>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236" name="Google Shape;236;p11"/>
            <p:cNvSpPr/>
            <p:nvPr/>
          </p:nvSpPr>
          <p:spPr>
            <a:xfrm>
              <a:off x="2630658" y="641961"/>
              <a:ext cx="5486400" cy="17495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37" name="Google Shape;237;p11"/>
          <p:cNvSpPr txBox="1"/>
          <p:nvPr/>
        </p:nvSpPr>
        <p:spPr>
          <a:xfrm>
            <a:off x="4225001" y="1479475"/>
            <a:ext cx="49799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DF625D"/>
                </a:solidFill>
                <a:latin typeface="Catamaran"/>
                <a:ea typeface="Catamaran"/>
                <a:cs typeface="Catamaran"/>
                <a:sym typeface="Catamaran"/>
              </a:rPr>
              <a:t>Shape Flexing</a:t>
            </a:r>
            <a:endParaRPr sz="4500">
              <a:solidFill>
                <a:srgbClr val="DF625D"/>
              </a:solidFill>
              <a:latin typeface="Calibri"/>
              <a:ea typeface="Calibri"/>
              <a:cs typeface="Calibri"/>
              <a:sym typeface="Calibri"/>
            </a:endParaRPr>
          </a:p>
        </p:txBody>
      </p:sp>
      <p:sp>
        <p:nvSpPr>
          <p:cNvPr id="238" name="Google Shape;238;p11"/>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12"/>
          <p:cNvGrpSpPr/>
          <p:nvPr/>
        </p:nvGrpSpPr>
        <p:grpSpPr>
          <a:xfrm>
            <a:off x="0" y="0"/>
            <a:ext cx="12188953" cy="6862126"/>
            <a:chOff x="0" y="0"/>
            <a:chExt cx="12188953" cy="6862126"/>
          </a:xfrm>
        </p:grpSpPr>
        <p:grpSp>
          <p:nvGrpSpPr>
            <p:cNvPr id="245" name="Google Shape;245;p12"/>
            <p:cNvGrpSpPr/>
            <p:nvPr/>
          </p:nvGrpSpPr>
          <p:grpSpPr>
            <a:xfrm>
              <a:off x="0" y="0"/>
              <a:ext cx="12188953" cy="6862126"/>
              <a:chOff x="0" y="0"/>
              <a:chExt cx="12188953" cy="6862126"/>
            </a:xfrm>
          </p:grpSpPr>
          <p:pic>
            <p:nvPicPr>
              <p:cNvPr id="246" name="Google Shape;246;p12"/>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247" name="Google Shape;247;p12"/>
              <p:cNvSpPr/>
              <p:nvPr/>
            </p:nvSpPr>
            <p:spPr>
              <a:xfrm>
                <a:off x="1651335" y="5114781"/>
                <a:ext cx="3666254" cy="88832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48" name="Google Shape;248;p12"/>
              <p:cNvSpPr/>
              <p:nvPr/>
            </p:nvSpPr>
            <p:spPr>
              <a:xfrm>
                <a:off x="5739618" y="6011601"/>
                <a:ext cx="4801047" cy="38314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49" name="Google Shape;249;p12"/>
              <p:cNvSpPr/>
              <p:nvPr/>
            </p:nvSpPr>
            <p:spPr>
              <a:xfrm>
                <a:off x="6747804" y="5114781"/>
                <a:ext cx="3792861" cy="83099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50" name="Google Shape;250;p12"/>
              <p:cNvSpPr/>
              <p:nvPr/>
            </p:nvSpPr>
            <p:spPr>
              <a:xfrm>
                <a:off x="2630658" y="641961"/>
                <a:ext cx="4642339" cy="162234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51" name="Google Shape;251;p12"/>
            <p:cNvSpPr/>
            <p:nvPr/>
          </p:nvSpPr>
          <p:spPr>
            <a:xfrm>
              <a:off x="764465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52" name="Google Shape;252;p12"/>
            <p:cNvSpPr/>
            <p:nvPr/>
          </p:nvSpPr>
          <p:spPr>
            <a:xfrm>
              <a:off x="151190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53" name="Google Shape;253;p12"/>
          <p:cNvSpPr txBox="1"/>
          <p:nvPr/>
        </p:nvSpPr>
        <p:spPr>
          <a:xfrm>
            <a:off x="5012795" y="1549815"/>
            <a:ext cx="49799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6D94E0"/>
                </a:solidFill>
                <a:latin typeface="Catamaran"/>
                <a:ea typeface="Catamaran"/>
                <a:cs typeface="Catamaran"/>
                <a:sym typeface="Catamaran"/>
              </a:rPr>
              <a:t>The Box</a:t>
            </a:r>
            <a:endParaRPr sz="4500">
              <a:solidFill>
                <a:srgbClr val="6D94E0"/>
              </a:solidFill>
              <a:latin typeface="Calibri"/>
              <a:ea typeface="Calibri"/>
              <a:cs typeface="Calibri"/>
              <a:sym typeface="Calibri"/>
            </a:endParaRPr>
          </a:p>
        </p:txBody>
      </p:sp>
      <p:sp>
        <p:nvSpPr>
          <p:cNvPr id="254" name="Google Shape;254;p12"/>
          <p:cNvSpPr/>
          <p:nvPr/>
        </p:nvSpPr>
        <p:spPr>
          <a:xfrm>
            <a:off x="1575577" y="5114782"/>
            <a:ext cx="3868621"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factual, objective and non-emotional approach</a:t>
            </a:r>
            <a:endParaRPr/>
          </a:p>
        </p:txBody>
      </p:sp>
      <p:sp>
        <p:nvSpPr>
          <p:cNvPr id="255" name="Google Shape;255;p12"/>
          <p:cNvSpPr/>
          <p:nvPr/>
        </p:nvSpPr>
        <p:spPr>
          <a:xfrm>
            <a:off x="5964702" y="5968094"/>
            <a:ext cx="4575963" cy="461665"/>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honoring start and stop times</a:t>
            </a:r>
            <a:endParaRPr/>
          </a:p>
        </p:txBody>
      </p:sp>
      <p:sp>
        <p:nvSpPr>
          <p:cNvPr id="256" name="Google Shape;256;p12"/>
          <p:cNvSpPr/>
          <p:nvPr/>
        </p:nvSpPr>
        <p:spPr>
          <a:xfrm>
            <a:off x="6672044" y="5541438"/>
            <a:ext cx="3868621" cy="461665"/>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stick to the agenda</a:t>
            </a:r>
            <a:endParaRPr/>
          </a:p>
        </p:txBody>
      </p:sp>
      <p:sp>
        <p:nvSpPr>
          <p:cNvPr id="257" name="Google Shape;257;p12"/>
          <p:cNvSpPr/>
          <p:nvPr/>
        </p:nvSpPr>
        <p:spPr>
          <a:xfrm>
            <a:off x="6672044" y="5114782"/>
            <a:ext cx="3868621" cy="461665"/>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decreasing the emotion</a:t>
            </a:r>
            <a:endParaRPr/>
          </a:p>
        </p:txBody>
      </p:sp>
      <p:sp>
        <p:nvSpPr>
          <p:cNvPr id="258" name="Google Shape;258;p12"/>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
        <p:nvSpPr>
          <p:cNvPr id="259" name="Google Shape;259;p12"/>
          <p:cNvSpPr/>
          <p:nvPr/>
        </p:nvSpPr>
        <p:spPr>
          <a:xfrm>
            <a:off x="8787623"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contained</a:t>
            </a:r>
            <a:endParaRPr/>
          </a:p>
        </p:txBody>
      </p:sp>
      <p:sp>
        <p:nvSpPr>
          <p:cNvPr id="260" name="Google Shape;260;p12"/>
          <p:cNvSpPr/>
          <p:nvPr/>
        </p:nvSpPr>
        <p:spPr>
          <a:xfrm>
            <a:off x="1688112"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four equal sides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13"/>
          <p:cNvGrpSpPr/>
          <p:nvPr/>
        </p:nvGrpSpPr>
        <p:grpSpPr>
          <a:xfrm>
            <a:off x="0" y="0"/>
            <a:ext cx="12188953" cy="6862126"/>
            <a:chOff x="0" y="0"/>
            <a:chExt cx="12188953" cy="6862126"/>
          </a:xfrm>
        </p:grpSpPr>
        <p:pic>
          <p:nvPicPr>
            <p:cNvPr id="267" name="Google Shape;267;p13"/>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268" name="Google Shape;268;p13"/>
            <p:cNvSpPr/>
            <p:nvPr/>
          </p:nvSpPr>
          <p:spPr>
            <a:xfrm>
              <a:off x="764465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69" name="Google Shape;269;p13"/>
            <p:cNvSpPr/>
            <p:nvPr/>
          </p:nvSpPr>
          <p:spPr>
            <a:xfrm>
              <a:off x="151190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70" name="Google Shape;270;p13"/>
            <p:cNvSpPr/>
            <p:nvPr/>
          </p:nvSpPr>
          <p:spPr>
            <a:xfrm>
              <a:off x="2630658" y="641961"/>
              <a:ext cx="5359050" cy="158073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71" name="Google Shape;271;p13"/>
            <p:cNvSpPr/>
            <p:nvPr/>
          </p:nvSpPr>
          <p:spPr>
            <a:xfrm>
              <a:off x="1651335" y="5114781"/>
              <a:ext cx="3666254" cy="88832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72" name="Google Shape;272;p13"/>
            <p:cNvSpPr/>
            <p:nvPr/>
          </p:nvSpPr>
          <p:spPr>
            <a:xfrm>
              <a:off x="7287065" y="5114781"/>
              <a:ext cx="3253600" cy="135635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73" name="Google Shape;273;p13"/>
          <p:cNvSpPr txBox="1"/>
          <p:nvPr/>
        </p:nvSpPr>
        <p:spPr>
          <a:xfrm>
            <a:off x="4506357" y="1549815"/>
            <a:ext cx="49799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DF625D"/>
                </a:solidFill>
                <a:latin typeface="Catamaran"/>
                <a:ea typeface="Catamaran"/>
                <a:cs typeface="Catamaran"/>
                <a:sym typeface="Catamaran"/>
              </a:rPr>
              <a:t>The Triangle</a:t>
            </a:r>
            <a:endParaRPr sz="4500">
              <a:solidFill>
                <a:srgbClr val="DF625D"/>
              </a:solidFill>
              <a:latin typeface="Calibri"/>
              <a:ea typeface="Calibri"/>
              <a:cs typeface="Calibri"/>
              <a:sym typeface="Calibri"/>
            </a:endParaRPr>
          </a:p>
        </p:txBody>
      </p:sp>
      <p:sp>
        <p:nvSpPr>
          <p:cNvPr id="274" name="Google Shape;274;p13"/>
          <p:cNvSpPr/>
          <p:nvPr/>
        </p:nvSpPr>
        <p:spPr>
          <a:xfrm>
            <a:off x="8506268"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to the point</a:t>
            </a:r>
            <a:endParaRPr/>
          </a:p>
        </p:txBody>
      </p:sp>
      <p:sp>
        <p:nvSpPr>
          <p:cNvPr id="275" name="Google Shape;275;p13"/>
          <p:cNvSpPr/>
          <p:nvPr/>
        </p:nvSpPr>
        <p:spPr>
          <a:xfrm>
            <a:off x="1688112"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bottom line</a:t>
            </a:r>
            <a:endParaRPr/>
          </a:p>
        </p:txBody>
      </p:sp>
      <p:sp>
        <p:nvSpPr>
          <p:cNvPr id="276" name="Google Shape;276;p13"/>
          <p:cNvSpPr/>
          <p:nvPr/>
        </p:nvSpPr>
        <p:spPr>
          <a:xfrm>
            <a:off x="1575578" y="5114782"/>
            <a:ext cx="344818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be more direct, brief  and  action-oriented</a:t>
            </a:r>
            <a:endParaRPr/>
          </a:p>
        </p:txBody>
      </p:sp>
      <p:sp>
        <p:nvSpPr>
          <p:cNvPr id="277" name="Google Shape;277;p13"/>
          <p:cNvSpPr/>
          <p:nvPr/>
        </p:nvSpPr>
        <p:spPr>
          <a:xfrm>
            <a:off x="7467474" y="5114782"/>
            <a:ext cx="3073191" cy="1200329"/>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make sure the discussion leads to a plan of action</a:t>
            </a:r>
            <a:endParaRPr/>
          </a:p>
        </p:txBody>
      </p:sp>
      <p:sp>
        <p:nvSpPr>
          <p:cNvPr id="278" name="Google Shape;278;p13"/>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14"/>
          <p:cNvGrpSpPr/>
          <p:nvPr/>
        </p:nvGrpSpPr>
        <p:grpSpPr>
          <a:xfrm>
            <a:off x="0" y="0"/>
            <a:ext cx="12188953" cy="6862126"/>
            <a:chOff x="0" y="0"/>
            <a:chExt cx="12188953" cy="6862126"/>
          </a:xfrm>
        </p:grpSpPr>
        <p:pic>
          <p:nvPicPr>
            <p:cNvPr id="285" name="Google Shape;285;p14"/>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286" name="Google Shape;286;p14"/>
            <p:cNvSpPr/>
            <p:nvPr/>
          </p:nvSpPr>
          <p:spPr>
            <a:xfrm>
              <a:off x="764465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87" name="Google Shape;287;p14"/>
            <p:cNvSpPr/>
            <p:nvPr/>
          </p:nvSpPr>
          <p:spPr>
            <a:xfrm>
              <a:off x="151190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88" name="Google Shape;288;p14"/>
            <p:cNvSpPr/>
            <p:nvPr/>
          </p:nvSpPr>
          <p:spPr>
            <a:xfrm>
              <a:off x="2630657" y="641961"/>
              <a:ext cx="5467641" cy="158073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89" name="Google Shape;289;p14"/>
            <p:cNvSpPr/>
            <p:nvPr/>
          </p:nvSpPr>
          <p:spPr>
            <a:xfrm>
              <a:off x="7047914" y="5114781"/>
              <a:ext cx="3492751" cy="120032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90" name="Google Shape;290;p14"/>
            <p:cNvSpPr/>
            <p:nvPr/>
          </p:nvSpPr>
          <p:spPr>
            <a:xfrm>
              <a:off x="1651335" y="5114781"/>
              <a:ext cx="3666254" cy="88832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91" name="Google Shape;291;p14"/>
          <p:cNvSpPr txBox="1"/>
          <p:nvPr/>
        </p:nvSpPr>
        <p:spPr>
          <a:xfrm>
            <a:off x="4281271" y="1549815"/>
            <a:ext cx="49799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BEBEBE"/>
                </a:solidFill>
                <a:latin typeface="Catamaran"/>
                <a:ea typeface="Catamaran"/>
                <a:cs typeface="Catamaran"/>
                <a:sym typeface="Catamaran"/>
              </a:rPr>
              <a:t>The Rectangle</a:t>
            </a:r>
            <a:endParaRPr sz="4500">
              <a:solidFill>
                <a:srgbClr val="BEBEBE"/>
              </a:solidFill>
              <a:latin typeface="Calibri"/>
              <a:ea typeface="Calibri"/>
              <a:cs typeface="Calibri"/>
              <a:sym typeface="Calibri"/>
            </a:endParaRPr>
          </a:p>
        </p:txBody>
      </p:sp>
      <p:sp>
        <p:nvSpPr>
          <p:cNvPr id="292" name="Google Shape;292;p14"/>
          <p:cNvSpPr/>
          <p:nvPr/>
        </p:nvSpPr>
        <p:spPr>
          <a:xfrm>
            <a:off x="8098299"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all four shapes</a:t>
            </a:r>
            <a:endParaRPr/>
          </a:p>
        </p:txBody>
      </p:sp>
      <p:sp>
        <p:nvSpPr>
          <p:cNvPr id="293" name="Google Shape;293;p14"/>
          <p:cNvSpPr/>
          <p:nvPr/>
        </p:nvSpPr>
        <p:spPr>
          <a:xfrm>
            <a:off x="1688112"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oblong</a:t>
            </a:r>
            <a:endParaRPr/>
          </a:p>
        </p:txBody>
      </p:sp>
      <p:sp>
        <p:nvSpPr>
          <p:cNvPr id="294" name="Google Shape;294;p14"/>
          <p:cNvSpPr/>
          <p:nvPr/>
        </p:nvSpPr>
        <p:spPr>
          <a:xfrm>
            <a:off x="6414868" y="5114782"/>
            <a:ext cx="4125797" cy="1200329"/>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understand before you share your opinion or desire to be understood</a:t>
            </a:r>
            <a:endParaRPr/>
          </a:p>
        </p:txBody>
      </p:sp>
      <p:sp>
        <p:nvSpPr>
          <p:cNvPr id="295" name="Google Shape;295;p14"/>
          <p:cNvSpPr/>
          <p:nvPr/>
        </p:nvSpPr>
        <p:spPr>
          <a:xfrm>
            <a:off x="1575578" y="5114782"/>
            <a:ext cx="344818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include time to ask and listen</a:t>
            </a:r>
            <a:endParaRPr/>
          </a:p>
        </p:txBody>
      </p:sp>
      <p:sp>
        <p:nvSpPr>
          <p:cNvPr id="296" name="Google Shape;296;p14"/>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15"/>
          <p:cNvGrpSpPr/>
          <p:nvPr/>
        </p:nvGrpSpPr>
        <p:grpSpPr>
          <a:xfrm>
            <a:off x="0" y="0"/>
            <a:ext cx="12188953" cy="6862126"/>
            <a:chOff x="0" y="0"/>
            <a:chExt cx="12188953" cy="6862126"/>
          </a:xfrm>
        </p:grpSpPr>
        <p:pic>
          <p:nvPicPr>
            <p:cNvPr id="303" name="Google Shape;303;p15"/>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304" name="Google Shape;304;p15"/>
            <p:cNvSpPr/>
            <p:nvPr/>
          </p:nvSpPr>
          <p:spPr>
            <a:xfrm>
              <a:off x="2630658" y="641961"/>
              <a:ext cx="4836816" cy="153853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05" name="Google Shape;305;p15"/>
            <p:cNvSpPr/>
            <p:nvPr/>
          </p:nvSpPr>
          <p:spPr>
            <a:xfrm>
              <a:off x="6555547" y="5127566"/>
              <a:ext cx="4083594" cy="118754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06" name="Google Shape;306;p15"/>
            <p:cNvSpPr/>
            <p:nvPr/>
          </p:nvSpPr>
          <p:spPr>
            <a:xfrm>
              <a:off x="151190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07" name="Google Shape;307;p15"/>
            <p:cNvSpPr/>
            <p:nvPr/>
          </p:nvSpPr>
          <p:spPr>
            <a:xfrm>
              <a:off x="1651335" y="5114781"/>
              <a:ext cx="3666254" cy="120032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308" name="Google Shape;308;p15"/>
          <p:cNvSpPr/>
          <p:nvPr/>
        </p:nvSpPr>
        <p:spPr>
          <a:xfrm>
            <a:off x="1688112" y="3952853"/>
            <a:ext cx="27010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tamaran"/>
                <a:ea typeface="Catamaran"/>
                <a:cs typeface="Catamaran"/>
                <a:sym typeface="Catamaran"/>
              </a:rPr>
              <a:t>inclusive shape</a:t>
            </a:r>
            <a:endParaRPr/>
          </a:p>
        </p:txBody>
      </p:sp>
      <p:sp>
        <p:nvSpPr>
          <p:cNvPr id="309" name="Google Shape;309;p15"/>
          <p:cNvSpPr/>
          <p:nvPr/>
        </p:nvSpPr>
        <p:spPr>
          <a:xfrm>
            <a:off x="6096000" y="5114782"/>
            <a:ext cx="4444665" cy="1200329"/>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welcoming everyone</a:t>
            </a:r>
            <a:endParaRPr/>
          </a:p>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asking others to share something about themselves</a:t>
            </a:r>
            <a:endParaRPr/>
          </a:p>
        </p:txBody>
      </p:sp>
      <p:sp>
        <p:nvSpPr>
          <p:cNvPr id="310" name="Google Shape;310;p15"/>
          <p:cNvSpPr/>
          <p:nvPr/>
        </p:nvSpPr>
        <p:spPr>
          <a:xfrm>
            <a:off x="1575578" y="5114782"/>
            <a:ext cx="3629468" cy="12003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increase your level of sensitivity and emotional intelligence</a:t>
            </a:r>
            <a:endParaRPr/>
          </a:p>
        </p:txBody>
      </p:sp>
      <p:sp>
        <p:nvSpPr>
          <p:cNvPr id="311" name="Google Shape;311;p15"/>
          <p:cNvSpPr txBox="1"/>
          <p:nvPr/>
        </p:nvSpPr>
        <p:spPr>
          <a:xfrm>
            <a:off x="4815848" y="1549815"/>
            <a:ext cx="49799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7FC67A"/>
                </a:solidFill>
                <a:latin typeface="Catamaran"/>
                <a:ea typeface="Catamaran"/>
                <a:cs typeface="Catamaran"/>
                <a:sym typeface="Catamaran"/>
              </a:rPr>
              <a:t>The Circle</a:t>
            </a:r>
            <a:endParaRPr sz="4500">
              <a:solidFill>
                <a:srgbClr val="7FC67A"/>
              </a:solidFill>
              <a:latin typeface="Calibri"/>
              <a:ea typeface="Calibri"/>
              <a:cs typeface="Calibri"/>
              <a:sym typeface="Calibri"/>
            </a:endParaRPr>
          </a:p>
        </p:txBody>
      </p:sp>
      <p:sp>
        <p:nvSpPr>
          <p:cNvPr id="312" name="Google Shape;312;p15"/>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16"/>
          <p:cNvGrpSpPr/>
          <p:nvPr/>
        </p:nvGrpSpPr>
        <p:grpSpPr>
          <a:xfrm>
            <a:off x="0" y="0"/>
            <a:ext cx="12188953" cy="6862126"/>
            <a:chOff x="0" y="0"/>
            <a:chExt cx="12188953" cy="6862126"/>
          </a:xfrm>
        </p:grpSpPr>
        <p:pic>
          <p:nvPicPr>
            <p:cNvPr id="319" name="Google Shape;319;p16"/>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320" name="Google Shape;320;p16"/>
            <p:cNvSpPr/>
            <p:nvPr/>
          </p:nvSpPr>
          <p:spPr>
            <a:xfrm>
              <a:off x="2630658" y="641961"/>
              <a:ext cx="5219114" cy="15666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21" name="Google Shape;321;p16"/>
            <p:cNvSpPr/>
            <p:nvPr/>
          </p:nvSpPr>
          <p:spPr>
            <a:xfrm>
              <a:off x="1511909" y="3900595"/>
              <a:ext cx="3262971"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22" name="Google Shape;322;p16"/>
            <p:cNvSpPr/>
            <p:nvPr/>
          </p:nvSpPr>
          <p:spPr>
            <a:xfrm>
              <a:off x="7425027" y="3900595"/>
              <a:ext cx="3482604" cy="635768"/>
            </a:xfrm>
            <a:prstGeom prst="rect">
              <a:avLst/>
            </a:prstGeom>
            <a:solidFill>
              <a:srgbClr val="8796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23" name="Google Shape;323;p16"/>
            <p:cNvSpPr/>
            <p:nvPr/>
          </p:nvSpPr>
          <p:spPr>
            <a:xfrm>
              <a:off x="7047914" y="5114781"/>
              <a:ext cx="3619359" cy="83099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24" name="Google Shape;324;p16"/>
            <p:cNvSpPr/>
            <p:nvPr/>
          </p:nvSpPr>
          <p:spPr>
            <a:xfrm>
              <a:off x="1595063" y="5156985"/>
              <a:ext cx="4144554" cy="120032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325" name="Google Shape;325;p16"/>
          <p:cNvSpPr/>
          <p:nvPr/>
        </p:nvSpPr>
        <p:spPr>
          <a:xfrm>
            <a:off x="7329268" y="3952853"/>
            <a:ext cx="4159357"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lt1"/>
                </a:solidFill>
                <a:latin typeface="Catamaran"/>
                <a:ea typeface="Catamaran"/>
                <a:cs typeface="Catamaran"/>
                <a:sym typeface="Catamaran"/>
              </a:rPr>
              <a:t>enthusiastic, expressive</a:t>
            </a:r>
            <a:endParaRPr/>
          </a:p>
        </p:txBody>
      </p:sp>
      <p:sp>
        <p:nvSpPr>
          <p:cNvPr id="326" name="Google Shape;326;p16"/>
          <p:cNvSpPr/>
          <p:nvPr/>
        </p:nvSpPr>
        <p:spPr>
          <a:xfrm>
            <a:off x="1505229" y="3952853"/>
            <a:ext cx="4407888"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lt1"/>
                </a:solidFill>
                <a:latin typeface="Catamaran"/>
                <a:ea typeface="Catamaran"/>
                <a:cs typeface="Catamaran"/>
                <a:sym typeface="Catamaran"/>
              </a:rPr>
              <a:t>unrestricted, creative</a:t>
            </a:r>
            <a:endParaRPr/>
          </a:p>
        </p:txBody>
      </p:sp>
      <p:sp>
        <p:nvSpPr>
          <p:cNvPr id="327" name="Google Shape;327;p16"/>
          <p:cNvSpPr/>
          <p:nvPr/>
        </p:nvSpPr>
        <p:spPr>
          <a:xfrm>
            <a:off x="1575577" y="5114782"/>
            <a:ext cx="4337539" cy="12003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use more facial expressions, hand gestures, change in tone, pace or speed of voice</a:t>
            </a:r>
            <a:endParaRPr/>
          </a:p>
        </p:txBody>
      </p:sp>
      <p:sp>
        <p:nvSpPr>
          <p:cNvPr id="328" name="Google Shape;328;p16"/>
          <p:cNvSpPr/>
          <p:nvPr/>
        </p:nvSpPr>
        <p:spPr>
          <a:xfrm>
            <a:off x="6738425" y="5114782"/>
            <a:ext cx="3928848" cy="830997"/>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5F6B6F"/>
              </a:buClr>
              <a:buSzPts val="2400"/>
              <a:buFont typeface="Arial"/>
              <a:buChar char="•"/>
            </a:pPr>
            <a:r>
              <a:rPr lang="en-US" sz="2400" b="1">
                <a:solidFill>
                  <a:srgbClr val="5F6B6F"/>
                </a:solidFill>
                <a:latin typeface="Catamaran"/>
                <a:ea typeface="Catamaran"/>
                <a:cs typeface="Catamaran"/>
                <a:sym typeface="Catamaran"/>
              </a:rPr>
              <a:t>change up the agenda entirely, surprising others</a:t>
            </a:r>
            <a:endParaRPr/>
          </a:p>
        </p:txBody>
      </p:sp>
      <p:sp>
        <p:nvSpPr>
          <p:cNvPr id="329" name="Google Shape;329;p16"/>
          <p:cNvSpPr txBox="1"/>
          <p:nvPr/>
        </p:nvSpPr>
        <p:spPr>
          <a:xfrm>
            <a:off x="4450086" y="1549815"/>
            <a:ext cx="49799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EFD678"/>
                </a:solidFill>
                <a:latin typeface="Catamaran"/>
                <a:ea typeface="Catamaran"/>
                <a:cs typeface="Catamaran"/>
                <a:sym typeface="Catamaran"/>
              </a:rPr>
              <a:t>The Squiggle</a:t>
            </a:r>
            <a:endParaRPr sz="4500">
              <a:solidFill>
                <a:srgbClr val="EFD678"/>
              </a:solidFill>
              <a:latin typeface="Calibri"/>
              <a:ea typeface="Calibri"/>
              <a:cs typeface="Calibri"/>
              <a:sym typeface="Calibri"/>
            </a:endParaRPr>
          </a:p>
        </p:txBody>
      </p:sp>
      <p:sp>
        <p:nvSpPr>
          <p:cNvPr id="330" name="Google Shape;330;p16"/>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17"/>
          <p:cNvGrpSpPr/>
          <p:nvPr/>
        </p:nvGrpSpPr>
        <p:grpSpPr>
          <a:xfrm>
            <a:off x="0" y="0"/>
            <a:ext cx="12188953" cy="6862126"/>
            <a:chOff x="0" y="0"/>
            <a:chExt cx="12188953" cy="6862126"/>
          </a:xfrm>
        </p:grpSpPr>
        <p:pic>
          <p:nvPicPr>
            <p:cNvPr id="337" name="Google Shape;337;p17"/>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338" name="Google Shape;338;p17"/>
            <p:cNvSpPr/>
            <p:nvPr/>
          </p:nvSpPr>
          <p:spPr>
            <a:xfrm>
              <a:off x="2630658" y="641961"/>
              <a:ext cx="4951828"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39" name="Google Shape;339;p17"/>
            <p:cNvSpPr/>
            <p:nvPr/>
          </p:nvSpPr>
          <p:spPr>
            <a:xfrm>
              <a:off x="4192172" y="3749924"/>
              <a:ext cx="7019779" cy="148325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340" name="Google Shape;340;p17"/>
          <p:cNvSpPr/>
          <p:nvPr/>
        </p:nvSpPr>
        <p:spPr>
          <a:xfrm>
            <a:off x="3925870" y="3672980"/>
            <a:ext cx="7539299" cy="1400383"/>
          </a:xfrm>
          <a:prstGeom prst="rect">
            <a:avLst/>
          </a:prstGeom>
          <a:noFill/>
          <a:ln>
            <a:noFill/>
          </a:ln>
        </p:spPr>
        <p:txBody>
          <a:bodyPr spcFirstLastPara="1" wrap="square" lIns="91425" tIns="45700" rIns="91425" bIns="45700" anchor="ctr" anchorCtr="0">
            <a:spAutoFit/>
          </a:bodyPr>
          <a:lstStyle/>
          <a:p>
            <a:pPr marL="0" marR="0" lvl="0" indent="0" algn="ctr" rtl="0">
              <a:lnSpc>
                <a:spcPct val="136000"/>
              </a:lnSpc>
              <a:spcBef>
                <a:spcPts val="0"/>
              </a:spcBef>
              <a:spcAft>
                <a:spcPts val="0"/>
              </a:spcAft>
              <a:buNone/>
            </a:pPr>
            <a:r>
              <a:rPr lang="en-US" sz="2500" b="1">
                <a:solidFill>
                  <a:srgbClr val="5F6B6F"/>
                </a:solidFill>
                <a:latin typeface="Catamaran"/>
                <a:ea typeface="Catamaran"/>
                <a:cs typeface="Catamaran"/>
                <a:sym typeface="Catamaran"/>
              </a:rPr>
              <a:t>Adding a specific shape behavior, </a:t>
            </a:r>
            <a:endParaRPr/>
          </a:p>
          <a:p>
            <a:pPr marL="0" marR="0" lvl="0" indent="0" algn="ctr" rtl="0">
              <a:lnSpc>
                <a:spcPct val="136000"/>
              </a:lnSpc>
              <a:spcBef>
                <a:spcPts val="0"/>
              </a:spcBef>
              <a:spcAft>
                <a:spcPts val="0"/>
              </a:spcAft>
              <a:buNone/>
            </a:pPr>
            <a:r>
              <a:rPr lang="en-US" sz="2500" b="1">
                <a:solidFill>
                  <a:srgbClr val="5F6B6F"/>
                </a:solidFill>
                <a:latin typeface="Catamaran"/>
                <a:ea typeface="Catamaran"/>
                <a:cs typeface="Catamaran"/>
                <a:sym typeface="Catamaran"/>
              </a:rPr>
              <a:t>or combination of shape behaviors, </a:t>
            </a:r>
            <a:endParaRPr/>
          </a:p>
          <a:p>
            <a:pPr marL="0" marR="0" lvl="0" indent="0" algn="ctr" rtl="0">
              <a:lnSpc>
                <a:spcPct val="136000"/>
              </a:lnSpc>
              <a:spcBef>
                <a:spcPts val="0"/>
              </a:spcBef>
              <a:spcAft>
                <a:spcPts val="0"/>
              </a:spcAft>
              <a:buNone/>
            </a:pPr>
            <a:r>
              <a:rPr lang="en-US" sz="2500" b="1">
                <a:solidFill>
                  <a:srgbClr val="5F6B6F"/>
                </a:solidFill>
                <a:latin typeface="Catamaran"/>
                <a:ea typeface="Catamaran"/>
                <a:cs typeface="Catamaran"/>
                <a:sym typeface="Catamaran"/>
              </a:rPr>
              <a:t>to strengthen your communication effectiveness.</a:t>
            </a:r>
            <a:endParaRPr/>
          </a:p>
        </p:txBody>
      </p:sp>
      <p:sp>
        <p:nvSpPr>
          <p:cNvPr id="341" name="Google Shape;341;p17"/>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18"/>
          <p:cNvGrpSpPr/>
          <p:nvPr/>
        </p:nvGrpSpPr>
        <p:grpSpPr>
          <a:xfrm>
            <a:off x="0" y="0"/>
            <a:ext cx="12188953" cy="6862126"/>
            <a:chOff x="0" y="0"/>
            <a:chExt cx="12188953" cy="6862126"/>
          </a:xfrm>
        </p:grpSpPr>
        <p:pic>
          <p:nvPicPr>
            <p:cNvPr id="348" name="Google Shape;348;p18"/>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349" name="Google Shape;349;p18"/>
            <p:cNvSpPr/>
            <p:nvPr/>
          </p:nvSpPr>
          <p:spPr>
            <a:xfrm>
              <a:off x="2630658" y="641961"/>
              <a:ext cx="483681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350" name="Google Shape;350;p18"/>
            <p:cNvSpPr/>
            <p:nvPr/>
          </p:nvSpPr>
          <p:spPr>
            <a:xfrm>
              <a:off x="3761871" y="1987307"/>
              <a:ext cx="2976553" cy="119199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51" name="Google Shape;351;p18"/>
            <p:cNvSpPr/>
            <p:nvPr/>
          </p:nvSpPr>
          <p:spPr>
            <a:xfrm>
              <a:off x="7523742" y="1828800"/>
              <a:ext cx="3983630" cy="327777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352" name="Google Shape;352;p18"/>
          <p:cNvSpPr/>
          <p:nvPr/>
        </p:nvSpPr>
        <p:spPr>
          <a:xfrm>
            <a:off x="3643531" y="1959171"/>
            <a:ext cx="3094893" cy="132343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a:solidFill>
                  <a:srgbClr val="7F7F7F"/>
                </a:solidFill>
                <a:latin typeface="Catamaran"/>
                <a:ea typeface="Catamaran"/>
                <a:cs typeface="Catamaran"/>
                <a:sym typeface="Catamaran"/>
              </a:rPr>
              <a:t>Applying the Rules </a:t>
            </a:r>
            <a:endParaRPr/>
          </a:p>
          <a:p>
            <a:pPr marL="0" marR="0" lvl="0" indent="0" algn="ctr" rtl="0">
              <a:spcBef>
                <a:spcPts val="0"/>
              </a:spcBef>
              <a:spcAft>
                <a:spcPts val="0"/>
              </a:spcAft>
              <a:buNone/>
            </a:pPr>
            <a:r>
              <a:rPr lang="en-US" sz="2000">
                <a:solidFill>
                  <a:srgbClr val="7F7F7F"/>
                </a:solidFill>
                <a:latin typeface="Catamaran"/>
                <a:ea typeface="Catamaran"/>
                <a:cs typeface="Catamaran"/>
                <a:sym typeface="Catamaran"/>
              </a:rPr>
              <a:t>means communication that motivates others to listen and communicate with you.</a:t>
            </a:r>
            <a:endParaRPr/>
          </a:p>
        </p:txBody>
      </p:sp>
      <p:sp>
        <p:nvSpPr>
          <p:cNvPr id="353" name="Google Shape;353;p18"/>
          <p:cNvSpPr/>
          <p:nvPr/>
        </p:nvSpPr>
        <p:spPr>
          <a:xfrm>
            <a:off x="7443218" y="2032267"/>
            <a:ext cx="3174267" cy="588623"/>
          </a:xfrm>
          <a:prstGeom prst="rect">
            <a:avLst/>
          </a:prstGeom>
          <a:noFill/>
          <a:ln>
            <a:noFill/>
          </a:ln>
        </p:spPr>
        <p:txBody>
          <a:bodyPr spcFirstLastPara="1" wrap="square" lIns="91425" tIns="45700" rIns="91425" bIns="45700" anchor="t" anchorCtr="0">
            <a:spAutoFit/>
          </a:bodyPr>
          <a:lstStyle/>
          <a:p>
            <a:pPr marL="0" marR="0" lvl="0" indent="0" algn="ctr" rtl="0">
              <a:lnSpc>
                <a:spcPct val="77272"/>
              </a:lnSpc>
              <a:spcBef>
                <a:spcPts val="0"/>
              </a:spcBef>
              <a:spcAft>
                <a:spcPts val="0"/>
              </a:spcAft>
              <a:buNone/>
            </a:pPr>
            <a:r>
              <a:rPr lang="en-US" sz="4400" b="1">
                <a:solidFill>
                  <a:srgbClr val="EFD678"/>
                </a:solidFill>
                <a:latin typeface="Catamaran"/>
                <a:ea typeface="Catamaran"/>
                <a:cs typeface="Catamaran"/>
                <a:sym typeface="Catamaran"/>
              </a:rPr>
              <a:t>Golden Rule</a:t>
            </a:r>
            <a:endParaRPr/>
          </a:p>
        </p:txBody>
      </p:sp>
      <p:sp>
        <p:nvSpPr>
          <p:cNvPr id="354" name="Google Shape;354;p18"/>
          <p:cNvSpPr/>
          <p:nvPr/>
        </p:nvSpPr>
        <p:spPr>
          <a:xfrm>
            <a:off x="7443218" y="3737194"/>
            <a:ext cx="3653565" cy="588623"/>
          </a:xfrm>
          <a:prstGeom prst="rect">
            <a:avLst/>
          </a:prstGeom>
          <a:noFill/>
          <a:ln>
            <a:noFill/>
          </a:ln>
        </p:spPr>
        <p:txBody>
          <a:bodyPr spcFirstLastPara="1" wrap="square" lIns="91425" tIns="45700" rIns="91425" bIns="45700" anchor="t" anchorCtr="0">
            <a:spAutoFit/>
          </a:bodyPr>
          <a:lstStyle/>
          <a:p>
            <a:pPr marL="0" marR="0" lvl="0" indent="0" algn="ctr" rtl="0">
              <a:lnSpc>
                <a:spcPct val="77272"/>
              </a:lnSpc>
              <a:spcBef>
                <a:spcPts val="0"/>
              </a:spcBef>
              <a:spcAft>
                <a:spcPts val="0"/>
              </a:spcAft>
              <a:buNone/>
            </a:pPr>
            <a:r>
              <a:rPr lang="en-US" sz="4400" b="1">
                <a:solidFill>
                  <a:srgbClr val="BEBEBE"/>
                </a:solidFill>
                <a:latin typeface="Catamaran"/>
                <a:ea typeface="Catamaran"/>
                <a:cs typeface="Catamaran"/>
                <a:sym typeface="Catamaran"/>
              </a:rPr>
              <a:t>Platinum</a:t>
            </a:r>
            <a:r>
              <a:rPr lang="en-US" sz="4400" b="1">
                <a:solidFill>
                  <a:srgbClr val="EFD678"/>
                </a:solidFill>
                <a:latin typeface="Catamaran"/>
                <a:ea typeface="Catamaran"/>
                <a:cs typeface="Catamaran"/>
                <a:sym typeface="Catamaran"/>
              </a:rPr>
              <a:t> </a:t>
            </a:r>
            <a:r>
              <a:rPr lang="en-US" sz="4400" b="1">
                <a:solidFill>
                  <a:srgbClr val="BEBEBE"/>
                </a:solidFill>
                <a:latin typeface="Catamaran"/>
                <a:ea typeface="Catamaran"/>
                <a:cs typeface="Catamaran"/>
                <a:sym typeface="Catamaran"/>
              </a:rPr>
              <a:t>Rule</a:t>
            </a:r>
            <a:endParaRPr/>
          </a:p>
        </p:txBody>
      </p:sp>
      <p:sp>
        <p:nvSpPr>
          <p:cNvPr id="355" name="Google Shape;355;p18"/>
          <p:cNvSpPr txBox="1"/>
          <p:nvPr/>
        </p:nvSpPr>
        <p:spPr>
          <a:xfrm>
            <a:off x="7443218" y="2596383"/>
            <a:ext cx="4266028"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0" u="none" strike="noStrike" cap="none">
                <a:solidFill>
                  <a:srgbClr val="5F6B6F"/>
                </a:solidFill>
                <a:latin typeface="Catamaran"/>
                <a:ea typeface="Catamaran"/>
                <a:cs typeface="Catamaran"/>
                <a:sym typeface="Catamaran"/>
              </a:rPr>
              <a:t>“Treat others the way </a:t>
            </a:r>
            <a:r>
              <a:rPr lang="en-US" sz="2500" b="1" i="0" u="none" strike="noStrike" cap="none">
                <a:solidFill>
                  <a:srgbClr val="DF625D"/>
                </a:solidFill>
                <a:latin typeface="Catamaran"/>
                <a:ea typeface="Catamaran"/>
                <a:cs typeface="Catamaran"/>
                <a:sym typeface="Catamaran"/>
              </a:rPr>
              <a:t>you</a:t>
            </a:r>
            <a:r>
              <a:rPr lang="en-US" sz="2500" b="1" i="0" u="none" strike="noStrike" cap="none">
                <a:solidFill>
                  <a:srgbClr val="5F6B6F"/>
                </a:solidFill>
                <a:latin typeface="Catamaran"/>
                <a:ea typeface="Catamaran"/>
                <a:cs typeface="Catamaran"/>
                <a:sym typeface="Catamaran"/>
              </a:rPr>
              <a:t> would like to be treated.”</a:t>
            </a:r>
            <a:endParaRPr sz="1800">
              <a:solidFill>
                <a:schemeClr val="dk1"/>
              </a:solidFill>
              <a:latin typeface="Calibri"/>
              <a:ea typeface="Calibri"/>
              <a:cs typeface="Calibri"/>
              <a:sym typeface="Calibri"/>
            </a:endParaRPr>
          </a:p>
        </p:txBody>
      </p:sp>
      <p:sp>
        <p:nvSpPr>
          <p:cNvPr id="356" name="Google Shape;356;p18"/>
          <p:cNvSpPr txBox="1"/>
          <p:nvPr/>
        </p:nvSpPr>
        <p:spPr>
          <a:xfrm>
            <a:off x="7443218" y="4267035"/>
            <a:ext cx="4266028"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0" u="none" strike="noStrike" cap="none">
                <a:solidFill>
                  <a:srgbClr val="5F6B6F"/>
                </a:solidFill>
                <a:latin typeface="Catamaran"/>
                <a:ea typeface="Catamaran"/>
                <a:cs typeface="Catamaran"/>
                <a:sym typeface="Catamaran"/>
              </a:rPr>
              <a:t>“Treat others the way </a:t>
            </a:r>
            <a:r>
              <a:rPr lang="en-US" sz="2500" b="1" i="0" u="none" strike="noStrike" cap="none">
                <a:solidFill>
                  <a:srgbClr val="DF625D"/>
                </a:solidFill>
                <a:latin typeface="Catamaran"/>
                <a:ea typeface="Catamaran"/>
                <a:cs typeface="Catamaran"/>
                <a:sym typeface="Catamaran"/>
              </a:rPr>
              <a:t>they</a:t>
            </a:r>
            <a:r>
              <a:rPr lang="en-US" sz="2500" b="1" i="0" u="none" strike="noStrike" cap="none">
                <a:solidFill>
                  <a:srgbClr val="5F6B6F"/>
                </a:solidFill>
                <a:latin typeface="Catamaran"/>
                <a:ea typeface="Catamaran"/>
                <a:cs typeface="Catamaran"/>
                <a:sym typeface="Catamaran"/>
              </a:rPr>
              <a:t> would like to be treated.”</a:t>
            </a:r>
            <a:endParaRPr sz="1800">
              <a:solidFill>
                <a:schemeClr val="dk1"/>
              </a:solidFill>
              <a:latin typeface="Calibri"/>
              <a:ea typeface="Calibri"/>
              <a:cs typeface="Calibri"/>
              <a:sym typeface="Calibri"/>
            </a:endParaRPr>
          </a:p>
        </p:txBody>
      </p:sp>
      <p:sp>
        <p:nvSpPr>
          <p:cNvPr id="357" name="Google Shape;357;p18"/>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pSp>
        <p:nvGrpSpPr>
          <p:cNvPr id="363" name="Google Shape;363;p19"/>
          <p:cNvGrpSpPr/>
          <p:nvPr/>
        </p:nvGrpSpPr>
        <p:grpSpPr>
          <a:xfrm>
            <a:off x="0" y="0"/>
            <a:ext cx="12188953" cy="6862126"/>
            <a:chOff x="0" y="0"/>
            <a:chExt cx="12188953" cy="6862126"/>
          </a:xfrm>
        </p:grpSpPr>
        <p:pic>
          <p:nvPicPr>
            <p:cNvPr id="364" name="Google Shape;364;p19"/>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365" name="Google Shape;365;p19"/>
            <p:cNvSpPr/>
            <p:nvPr/>
          </p:nvSpPr>
          <p:spPr>
            <a:xfrm>
              <a:off x="954452" y="3840218"/>
              <a:ext cx="2984504" cy="18614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66" name="Google Shape;366;p19"/>
            <p:cNvSpPr/>
            <p:nvPr/>
          </p:nvSpPr>
          <p:spPr>
            <a:xfrm>
              <a:off x="576967" y="2497910"/>
              <a:ext cx="3896559" cy="5232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67" name="Google Shape;367;p19"/>
            <p:cNvSpPr/>
            <p:nvPr/>
          </p:nvSpPr>
          <p:spPr>
            <a:xfrm>
              <a:off x="2808457" y="531795"/>
              <a:ext cx="6572037" cy="703385"/>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595959"/>
                </a:solidFill>
                <a:latin typeface="Questrial"/>
                <a:ea typeface="Questrial"/>
                <a:cs typeface="Questrial"/>
                <a:sym typeface="Questrial"/>
              </a:endParaRPr>
            </a:p>
          </p:txBody>
        </p:sp>
      </p:grpSp>
      <p:sp>
        <p:nvSpPr>
          <p:cNvPr id="368" name="Google Shape;368;p19"/>
          <p:cNvSpPr txBox="1"/>
          <p:nvPr/>
        </p:nvSpPr>
        <p:spPr>
          <a:xfrm>
            <a:off x="576967" y="2497910"/>
            <a:ext cx="42660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5F6B6F"/>
                </a:solidFill>
                <a:latin typeface="Catamaran"/>
                <a:ea typeface="Catamaran"/>
                <a:cs typeface="Catamaran"/>
                <a:sym typeface="Catamaran"/>
              </a:rPr>
              <a:t>Shape Flexing For YOU</a:t>
            </a:r>
            <a:endParaRPr sz="2000">
              <a:solidFill>
                <a:schemeClr val="dk1"/>
              </a:solidFill>
              <a:latin typeface="Calibri"/>
              <a:ea typeface="Calibri"/>
              <a:cs typeface="Calibri"/>
              <a:sym typeface="Calibri"/>
            </a:endParaRPr>
          </a:p>
        </p:txBody>
      </p:sp>
      <p:sp>
        <p:nvSpPr>
          <p:cNvPr id="369" name="Google Shape;369;p19"/>
          <p:cNvSpPr txBox="1"/>
          <p:nvPr/>
        </p:nvSpPr>
        <p:spPr>
          <a:xfrm>
            <a:off x="954452" y="3965581"/>
            <a:ext cx="2984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5F6B6F"/>
                </a:solidFill>
                <a:latin typeface="Catamaran"/>
                <a:ea typeface="Catamaran"/>
                <a:cs typeface="Catamaran"/>
                <a:sym typeface="Catamaran"/>
              </a:rPr>
              <a:t>How you want yourself and your communication to be PERCEIVED</a:t>
            </a:r>
            <a:endParaRPr sz="1600">
              <a:solidFill>
                <a:schemeClr val="dk1"/>
              </a:solidFill>
              <a:latin typeface="Calibri"/>
              <a:ea typeface="Calibri"/>
              <a:cs typeface="Calibri"/>
              <a:sym typeface="Calibri"/>
            </a:endParaRPr>
          </a:p>
        </p:txBody>
      </p:sp>
      <p:sp>
        <p:nvSpPr>
          <p:cNvPr id="370" name="Google Shape;370;p19"/>
          <p:cNvSpPr txBox="1"/>
          <p:nvPr/>
        </p:nvSpPr>
        <p:spPr>
          <a:xfrm>
            <a:off x="1249874" y="4979736"/>
            <a:ext cx="23936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5F6B6F"/>
                </a:solidFill>
                <a:latin typeface="Catamaran"/>
                <a:ea typeface="Catamaran"/>
                <a:cs typeface="Catamaran"/>
                <a:sym typeface="Catamaran"/>
              </a:rPr>
              <a:t>How you want others to SEE YOU</a:t>
            </a:r>
            <a:endParaRPr sz="1600">
              <a:solidFill>
                <a:schemeClr val="dk1"/>
              </a:solidFill>
              <a:latin typeface="Calibri"/>
              <a:ea typeface="Calibri"/>
              <a:cs typeface="Calibri"/>
              <a:sym typeface="Calibri"/>
            </a:endParaRPr>
          </a:p>
        </p:txBody>
      </p:sp>
      <p:sp>
        <p:nvSpPr>
          <p:cNvPr id="371" name="Google Shape;371;p19"/>
          <p:cNvSpPr/>
          <p:nvPr/>
        </p:nvSpPr>
        <p:spPr>
          <a:xfrm>
            <a:off x="2658794" y="566471"/>
            <a:ext cx="6572037"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Utilizing Version of Shape Flexing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2"/>
          <p:cNvGrpSpPr/>
          <p:nvPr/>
        </p:nvGrpSpPr>
        <p:grpSpPr>
          <a:xfrm>
            <a:off x="0" y="0"/>
            <a:ext cx="12304060" cy="6858000"/>
            <a:chOff x="0" y="0"/>
            <a:chExt cx="12304060" cy="6858000"/>
          </a:xfrm>
        </p:grpSpPr>
        <p:pic>
          <p:nvPicPr>
            <p:cNvPr id="105" name="Google Shape;105;p2"/>
            <p:cNvPicPr preferRelativeResize="0"/>
            <p:nvPr/>
          </p:nvPicPr>
          <p:blipFill rotWithShape="1">
            <a:blip r:embed="rId3">
              <a:alphaModFix/>
            </a:blip>
            <a:srcRect/>
            <a:stretch/>
          </p:blipFill>
          <p:spPr>
            <a:xfrm>
              <a:off x="0" y="0"/>
              <a:ext cx="12304060" cy="6858000"/>
            </a:xfrm>
            <a:prstGeom prst="rect">
              <a:avLst/>
            </a:prstGeom>
            <a:noFill/>
            <a:ln>
              <a:noFill/>
            </a:ln>
          </p:spPr>
        </p:pic>
        <p:sp>
          <p:nvSpPr>
            <p:cNvPr id="106" name="Google Shape;106;p2"/>
            <p:cNvSpPr/>
            <p:nvPr/>
          </p:nvSpPr>
          <p:spPr>
            <a:xfrm>
              <a:off x="4431323" y="4406702"/>
              <a:ext cx="630232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595959"/>
                </a:solidFill>
                <a:latin typeface="Catamaran"/>
                <a:ea typeface="Catamaran"/>
                <a:cs typeface="Catamaran"/>
                <a:sym typeface="Catamaran"/>
              </a:endParaRPr>
            </a:p>
          </p:txBody>
        </p:sp>
        <p:sp>
          <p:nvSpPr>
            <p:cNvPr id="107" name="Google Shape;107;p2"/>
            <p:cNvSpPr/>
            <p:nvPr/>
          </p:nvSpPr>
          <p:spPr>
            <a:xfrm>
              <a:off x="6218907" y="1718235"/>
              <a:ext cx="2662990"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595959"/>
                </a:solidFill>
                <a:latin typeface="Catamaran"/>
                <a:ea typeface="Catamaran"/>
                <a:cs typeface="Catamaran"/>
                <a:sym typeface="Catamaran"/>
              </a:endParaRPr>
            </a:p>
          </p:txBody>
        </p:sp>
        <p:sp>
          <p:nvSpPr>
            <p:cNvPr id="108" name="Google Shape;108;p2"/>
            <p:cNvSpPr/>
            <p:nvPr/>
          </p:nvSpPr>
          <p:spPr>
            <a:xfrm>
              <a:off x="5050302" y="647114"/>
              <a:ext cx="5092504" cy="703385"/>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9" name="Google Shape;109;p2"/>
          <p:cNvSpPr/>
          <p:nvPr/>
        </p:nvSpPr>
        <p:spPr>
          <a:xfrm>
            <a:off x="4583723" y="4392634"/>
            <a:ext cx="6302326"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595959"/>
                </a:solidFill>
                <a:latin typeface="Catamaran"/>
                <a:ea typeface="Catamaran"/>
                <a:cs typeface="Catamaran"/>
                <a:sym typeface="Catamaran"/>
              </a:rPr>
              <a:t>To maximize your experience, we recommend that you take a moment now to review your “shapes”.</a:t>
            </a:r>
            <a:endParaRPr/>
          </a:p>
        </p:txBody>
      </p:sp>
      <p:sp>
        <p:nvSpPr>
          <p:cNvPr id="110" name="Google Shape;110;p2"/>
          <p:cNvSpPr/>
          <p:nvPr/>
        </p:nvSpPr>
        <p:spPr>
          <a:xfrm>
            <a:off x="6218907" y="1776791"/>
            <a:ext cx="2662990"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595959"/>
                </a:solidFill>
                <a:latin typeface="Catamaran"/>
                <a:ea typeface="Catamaran"/>
                <a:cs typeface="Catamaran"/>
                <a:sym typeface="Catamaran"/>
              </a:rPr>
              <a:t>Shape Flexing</a:t>
            </a:r>
            <a:endParaRPr/>
          </a:p>
        </p:txBody>
      </p:sp>
      <p:sp>
        <p:nvSpPr>
          <p:cNvPr id="111" name="Google Shape;111;p2"/>
          <p:cNvSpPr/>
          <p:nvPr/>
        </p:nvSpPr>
        <p:spPr>
          <a:xfrm>
            <a:off x="4907897" y="627893"/>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595959"/>
                </a:solidFill>
                <a:latin typeface="Questrial"/>
                <a:ea typeface="Questrial"/>
                <a:cs typeface="Questrial"/>
                <a:sym typeface="Questrial"/>
              </a:rPr>
              <a:t>Welcome and 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7" name="Google Shape;377;p20"/>
          <p:cNvGrpSpPr/>
          <p:nvPr/>
        </p:nvGrpSpPr>
        <p:grpSpPr>
          <a:xfrm>
            <a:off x="0" y="0"/>
            <a:ext cx="12188953" cy="6862126"/>
            <a:chOff x="0" y="0"/>
            <a:chExt cx="12188953" cy="6862126"/>
          </a:xfrm>
        </p:grpSpPr>
        <p:pic>
          <p:nvPicPr>
            <p:cNvPr id="378" name="Google Shape;378;p20"/>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379" name="Google Shape;379;p20"/>
            <p:cNvSpPr/>
            <p:nvPr/>
          </p:nvSpPr>
          <p:spPr>
            <a:xfrm>
              <a:off x="576967" y="2497910"/>
              <a:ext cx="3896559" cy="5232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80" name="Google Shape;380;p20"/>
            <p:cNvSpPr/>
            <p:nvPr/>
          </p:nvSpPr>
          <p:spPr>
            <a:xfrm>
              <a:off x="954452" y="3840218"/>
              <a:ext cx="2984504" cy="18614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81" name="Google Shape;381;p20"/>
            <p:cNvSpPr/>
            <p:nvPr/>
          </p:nvSpPr>
          <p:spPr>
            <a:xfrm>
              <a:off x="7349007" y="2498264"/>
              <a:ext cx="4425652" cy="52286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82" name="Google Shape;382;p20"/>
            <p:cNvSpPr/>
            <p:nvPr/>
          </p:nvSpPr>
          <p:spPr>
            <a:xfrm>
              <a:off x="7718476" y="3021129"/>
              <a:ext cx="3282459" cy="69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83" name="Google Shape;383;p20"/>
            <p:cNvSpPr/>
            <p:nvPr/>
          </p:nvSpPr>
          <p:spPr>
            <a:xfrm>
              <a:off x="8074855" y="3801326"/>
              <a:ext cx="3162693" cy="69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84" name="Google Shape;384;p20"/>
            <p:cNvSpPr/>
            <p:nvPr/>
          </p:nvSpPr>
          <p:spPr>
            <a:xfrm>
              <a:off x="7718476" y="4640938"/>
              <a:ext cx="3519071" cy="69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385" name="Google Shape;385;p20"/>
            <p:cNvSpPr/>
            <p:nvPr/>
          </p:nvSpPr>
          <p:spPr>
            <a:xfrm>
              <a:off x="2808457" y="531795"/>
              <a:ext cx="6572037" cy="703385"/>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595959"/>
                </a:solidFill>
                <a:latin typeface="Questrial"/>
                <a:ea typeface="Questrial"/>
                <a:cs typeface="Questrial"/>
                <a:sym typeface="Questrial"/>
              </a:endParaRPr>
            </a:p>
          </p:txBody>
        </p:sp>
      </p:grpSp>
      <p:sp>
        <p:nvSpPr>
          <p:cNvPr id="386" name="Google Shape;386;p20"/>
          <p:cNvSpPr txBox="1"/>
          <p:nvPr/>
        </p:nvSpPr>
        <p:spPr>
          <a:xfrm>
            <a:off x="7664547" y="4720351"/>
            <a:ext cx="349562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F6B6F"/>
                </a:solidFill>
                <a:latin typeface="Catamaran"/>
                <a:ea typeface="Catamaran"/>
                <a:cs typeface="Catamaran"/>
                <a:sym typeface="Catamaran"/>
              </a:rPr>
              <a:t>How people RECEIVE </a:t>
            </a:r>
            <a:endParaRPr/>
          </a:p>
          <a:p>
            <a:pPr marL="0" marR="0" lvl="0" indent="0" algn="ctr" rtl="0">
              <a:spcBef>
                <a:spcPts val="0"/>
              </a:spcBef>
              <a:spcAft>
                <a:spcPts val="0"/>
              </a:spcAft>
              <a:buNone/>
            </a:pPr>
            <a:r>
              <a:rPr lang="en-US" sz="2000" b="1">
                <a:solidFill>
                  <a:srgbClr val="5F6B6F"/>
                </a:solidFill>
                <a:latin typeface="Catamaran"/>
                <a:ea typeface="Catamaran"/>
                <a:cs typeface="Catamaran"/>
                <a:sym typeface="Catamaran"/>
              </a:rPr>
              <a:t>you and your communication</a:t>
            </a:r>
            <a:endParaRPr sz="1600">
              <a:solidFill>
                <a:schemeClr val="dk1"/>
              </a:solidFill>
              <a:latin typeface="Calibri"/>
              <a:ea typeface="Calibri"/>
              <a:cs typeface="Calibri"/>
              <a:sym typeface="Calibri"/>
            </a:endParaRPr>
          </a:p>
        </p:txBody>
      </p:sp>
      <p:sp>
        <p:nvSpPr>
          <p:cNvPr id="387" name="Google Shape;387;p20"/>
          <p:cNvSpPr txBox="1"/>
          <p:nvPr/>
        </p:nvSpPr>
        <p:spPr>
          <a:xfrm>
            <a:off x="576967" y="2497910"/>
            <a:ext cx="42660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5F6B6F"/>
                </a:solidFill>
                <a:latin typeface="Catamaran"/>
                <a:ea typeface="Catamaran"/>
                <a:cs typeface="Catamaran"/>
                <a:sym typeface="Catamaran"/>
              </a:rPr>
              <a:t>Shape Flexing For YOU</a:t>
            </a:r>
            <a:endParaRPr sz="2000">
              <a:solidFill>
                <a:schemeClr val="dk1"/>
              </a:solidFill>
              <a:latin typeface="Calibri"/>
              <a:ea typeface="Calibri"/>
              <a:cs typeface="Calibri"/>
              <a:sym typeface="Calibri"/>
            </a:endParaRPr>
          </a:p>
        </p:txBody>
      </p:sp>
      <p:sp>
        <p:nvSpPr>
          <p:cNvPr id="388" name="Google Shape;388;p20"/>
          <p:cNvSpPr txBox="1"/>
          <p:nvPr/>
        </p:nvSpPr>
        <p:spPr>
          <a:xfrm>
            <a:off x="954452" y="3965581"/>
            <a:ext cx="2984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5F6B6F"/>
                </a:solidFill>
                <a:latin typeface="Catamaran"/>
                <a:ea typeface="Catamaran"/>
                <a:cs typeface="Catamaran"/>
                <a:sym typeface="Catamaran"/>
              </a:rPr>
              <a:t>How you want yourself and your communication to be PERCEIVED</a:t>
            </a:r>
            <a:endParaRPr sz="1600">
              <a:solidFill>
                <a:schemeClr val="dk1"/>
              </a:solidFill>
              <a:latin typeface="Calibri"/>
              <a:ea typeface="Calibri"/>
              <a:cs typeface="Calibri"/>
              <a:sym typeface="Calibri"/>
            </a:endParaRPr>
          </a:p>
        </p:txBody>
      </p:sp>
      <p:sp>
        <p:nvSpPr>
          <p:cNvPr id="389" name="Google Shape;389;p20"/>
          <p:cNvSpPr txBox="1"/>
          <p:nvPr/>
        </p:nvSpPr>
        <p:spPr>
          <a:xfrm>
            <a:off x="1249874" y="4979736"/>
            <a:ext cx="23936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5F6B6F"/>
                </a:solidFill>
                <a:latin typeface="Catamaran"/>
                <a:ea typeface="Catamaran"/>
                <a:cs typeface="Catamaran"/>
                <a:sym typeface="Catamaran"/>
              </a:rPr>
              <a:t>How you want others to SEE YOU</a:t>
            </a:r>
            <a:endParaRPr sz="1600">
              <a:solidFill>
                <a:schemeClr val="dk1"/>
              </a:solidFill>
              <a:latin typeface="Calibri"/>
              <a:ea typeface="Calibri"/>
              <a:cs typeface="Calibri"/>
              <a:sym typeface="Calibri"/>
            </a:endParaRPr>
          </a:p>
        </p:txBody>
      </p:sp>
      <p:sp>
        <p:nvSpPr>
          <p:cNvPr id="390" name="Google Shape;390;p20"/>
          <p:cNvSpPr txBox="1"/>
          <p:nvPr/>
        </p:nvSpPr>
        <p:spPr>
          <a:xfrm>
            <a:off x="7652826" y="3031744"/>
            <a:ext cx="35190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F6B6F"/>
                </a:solidFill>
                <a:latin typeface="Catamaran"/>
                <a:ea typeface="Catamaran"/>
                <a:cs typeface="Catamaran"/>
                <a:sym typeface="Catamaran"/>
              </a:rPr>
              <a:t>Acknowledging and being respectful of differences</a:t>
            </a:r>
            <a:endParaRPr sz="1600">
              <a:solidFill>
                <a:schemeClr val="dk1"/>
              </a:solidFill>
              <a:latin typeface="Calibri"/>
              <a:ea typeface="Calibri"/>
              <a:cs typeface="Calibri"/>
              <a:sym typeface="Calibri"/>
            </a:endParaRPr>
          </a:p>
        </p:txBody>
      </p:sp>
      <p:sp>
        <p:nvSpPr>
          <p:cNvPr id="391" name="Google Shape;391;p20"/>
          <p:cNvSpPr txBox="1"/>
          <p:nvPr/>
        </p:nvSpPr>
        <p:spPr>
          <a:xfrm>
            <a:off x="7247480" y="2497910"/>
            <a:ext cx="46397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5F6B6F"/>
                </a:solidFill>
                <a:latin typeface="Catamaran"/>
                <a:ea typeface="Catamaran"/>
                <a:cs typeface="Catamaran"/>
                <a:sym typeface="Catamaran"/>
              </a:rPr>
              <a:t>Shape Flexing For OTHERS</a:t>
            </a:r>
            <a:endParaRPr sz="2000">
              <a:solidFill>
                <a:schemeClr val="dk1"/>
              </a:solidFill>
              <a:latin typeface="Calibri"/>
              <a:ea typeface="Calibri"/>
              <a:cs typeface="Calibri"/>
              <a:sym typeface="Calibri"/>
            </a:endParaRPr>
          </a:p>
        </p:txBody>
      </p:sp>
      <p:sp>
        <p:nvSpPr>
          <p:cNvPr id="392" name="Google Shape;392;p20"/>
          <p:cNvSpPr txBox="1"/>
          <p:nvPr/>
        </p:nvSpPr>
        <p:spPr>
          <a:xfrm>
            <a:off x="8066554" y="3876048"/>
            <a:ext cx="269161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5F6B6F"/>
                </a:solidFill>
                <a:latin typeface="Catamaran"/>
                <a:ea typeface="Catamaran"/>
                <a:cs typeface="Catamaran"/>
                <a:sym typeface="Catamaran"/>
              </a:rPr>
              <a:t>How you want other to RESPOND TO YOU</a:t>
            </a:r>
            <a:endParaRPr sz="1600">
              <a:solidFill>
                <a:schemeClr val="dk1"/>
              </a:solidFill>
              <a:latin typeface="Calibri"/>
              <a:ea typeface="Calibri"/>
              <a:cs typeface="Calibri"/>
              <a:sym typeface="Calibri"/>
            </a:endParaRPr>
          </a:p>
        </p:txBody>
      </p:sp>
      <p:sp>
        <p:nvSpPr>
          <p:cNvPr id="393" name="Google Shape;393;p20"/>
          <p:cNvSpPr/>
          <p:nvPr/>
        </p:nvSpPr>
        <p:spPr>
          <a:xfrm>
            <a:off x="2658794" y="566471"/>
            <a:ext cx="6572037"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Utilizing Version of Shape Flexing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p21"/>
          <p:cNvGrpSpPr/>
          <p:nvPr/>
        </p:nvGrpSpPr>
        <p:grpSpPr>
          <a:xfrm>
            <a:off x="0" y="0"/>
            <a:ext cx="12188953" cy="6862126"/>
            <a:chOff x="0" y="0"/>
            <a:chExt cx="12188953" cy="6862126"/>
          </a:xfrm>
        </p:grpSpPr>
        <p:pic>
          <p:nvPicPr>
            <p:cNvPr id="400" name="Google Shape;400;p21"/>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401" name="Google Shape;401;p21"/>
            <p:cNvSpPr/>
            <p:nvPr/>
          </p:nvSpPr>
          <p:spPr>
            <a:xfrm>
              <a:off x="3305908" y="168812"/>
              <a:ext cx="2518117"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1"/>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403" name="Google Shape;403;p21"/>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Adding the Box to your communication:</a:t>
            </a:r>
            <a:endParaRPr sz="1800">
              <a:solidFill>
                <a:schemeClr val="dk1"/>
              </a:solidFill>
              <a:latin typeface="Calibri"/>
              <a:ea typeface="Calibri"/>
              <a:cs typeface="Calibri"/>
              <a:sym typeface="Calibri"/>
            </a:endParaRPr>
          </a:p>
        </p:txBody>
      </p:sp>
      <p:sp>
        <p:nvSpPr>
          <p:cNvPr id="404" name="Google Shape;404;p21"/>
          <p:cNvSpPr txBox="1"/>
          <p:nvPr/>
        </p:nvSpPr>
        <p:spPr>
          <a:xfrm>
            <a:off x="5154050" y="250325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Keep it professional, objective, on topic</a:t>
            </a:r>
            <a:endParaRPr sz="1600">
              <a:solidFill>
                <a:schemeClr val="dk1"/>
              </a:solidFill>
              <a:latin typeface="Catamaran"/>
              <a:ea typeface="Catamaran"/>
              <a:cs typeface="Catamaran"/>
              <a:sym typeface="Catamaran"/>
            </a:endParaRPr>
          </a:p>
        </p:txBody>
      </p:sp>
      <p:sp>
        <p:nvSpPr>
          <p:cNvPr id="405" name="Google Shape;405;p21"/>
          <p:cNvSpPr txBox="1"/>
          <p:nvPr/>
        </p:nvSpPr>
        <p:spPr>
          <a:xfrm>
            <a:off x="5154050" y="286200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Give others time to prepare</a:t>
            </a:r>
            <a:endParaRPr sz="1600">
              <a:solidFill>
                <a:schemeClr val="dk1"/>
              </a:solidFill>
              <a:latin typeface="Catamaran"/>
              <a:ea typeface="Catamaran"/>
              <a:cs typeface="Catamaran"/>
              <a:sym typeface="Catamaran"/>
            </a:endParaRPr>
          </a:p>
        </p:txBody>
      </p:sp>
      <p:sp>
        <p:nvSpPr>
          <p:cNvPr id="406" name="Google Shape;406;p21"/>
          <p:cNvSpPr txBox="1"/>
          <p:nvPr/>
        </p:nvSpPr>
        <p:spPr>
          <a:xfrm>
            <a:off x="5154050" y="3220755"/>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Give advance notice before calling, “stopping in”</a:t>
            </a:r>
            <a:endParaRPr sz="1600">
              <a:solidFill>
                <a:schemeClr val="dk1"/>
              </a:solidFill>
              <a:latin typeface="Catamaran"/>
              <a:ea typeface="Catamaran"/>
              <a:cs typeface="Catamaran"/>
              <a:sym typeface="Catamaran"/>
            </a:endParaRPr>
          </a:p>
        </p:txBody>
      </p:sp>
      <p:sp>
        <p:nvSpPr>
          <p:cNvPr id="407" name="Google Shape;407;p21"/>
          <p:cNvSpPr txBox="1"/>
          <p:nvPr/>
        </p:nvSpPr>
        <p:spPr>
          <a:xfrm>
            <a:off x="5154050" y="357950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Slow it down</a:t>
            </a:r>
            <a:endParaRPr sz="1600">
              <a:solidFill>
                <a:schemeClr val="dk1"/>
              </a:solidFill>
              <a:latin typeface="Catamaran"/>
              <a:ea typeface="Catamaran"/>
              <a:cs typeface="Catamaran"/>
              <a:sym typeface="Catamaran"/>
            </a:endParaRPr>
          </a:p>
        </p:txBody>
      </p:sp>
      <p:sp>
        <p:nvSpPr>
          <p:cNvPr id="408" name="Google Shape;408;p21"/>
          <p:cNvSpPr txBox="1"/>
          <p:nvPr/>
        </p:nvSpPr>
        <p:spPr>
          <a:xfrm>
            <a:off x="5154050" y="393825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Establish an agenda beforehand</a:t>
            </a:r>
            <a:endParaRPr sz="1600">
              <a:solidFill>
                <a:schemeClr val="dk1"/>
              </a:solidFill>
              <a:latin typeface="Catamaran"/>
              <a:ea typeface="Catamaran"/>
              <a:cs typeface="Catamaran"/>
              <a:sym typeface="Catamaran"/>
            </a:endParaRPr>
          </a:p>
        </p:txBody>
      </p:sp>
      <p:sp>
        <p:nvSpPr>
          <p:cNvPr id="409" name="Google Shape;409;p21"/>
          <p:cNvSpPr txBox="1"/>
          <p:nvPr/>
        </p:nvSpPr>
        <p:spPr>
          <a:xfrm>
            <a:off x="5154050" y="429699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Give the option to review materials/access resources</a:t>
            </a:r>
            <a:endParaRPr sz="1600">
              <a:solidFill>
                <a:schemeClr val="dk1"/>
              </a:solidFill>
              <a:latin typeface="Catamaran"/>
              <a:ea typeface="Catamaran"/>
              <a:cs typeface="Catamaran"/>
              <a:sym typeface="Catamaran"/>
            </a:endParaRPr>
          </a:p>
        </p:txBody>
      </p:sp>
      <p:sp>
        <p:nvSpPr>
          <p:cNvPr id="410" name="Google Shape;410;p21"/>
          <p:cNvSpPr txBox="1"/>
          <p:nvPr/>
        </p:nvSpPr>
        <p:spPr>
          <a:xfrm>
            <a:off x="5154050" y="465574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Put it in writing</a:t>
            </a:r>
            <a:endParaRPr sz="1600">
              <a:solidFill>
                <a:schemeClr val="dk1"/>
              </a:solidFill>
              <a:latin typeface="Catamaran"/>
              <a:ea typeface="Catamaran"/>
              <a:cs typeface="Catamaran"/>
              <a:sym typeface="Catamaran"/>
            </a:endParaRPr>
          </a:p>
        </p:txBody>
      </p:sp>
      <p:sp>
        <p:nvSpPr>
          <p:cNvPr id="411" name="Google Shape;411;p21"/>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6D94E0"/>
                </a:solidFill>
                <a:latin typeface="Catamaran"/>
                <a:ea typeface="Catamaran"/>
                <a:cs typeface="Catamaran"/>
                <a:sym typeface="Catamaran"/>
              </a:rPr>
              <a:t>The Box</a:t>
            </a:r>
            <a:endParaRPr sz="4500">
              <a:solidFill>
                <a:srgbClr val="6D94E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22"/>
          <p:cNvGrpSpPr/>
          <p:nvPr/>
        </p:nvGrpSpPr>
        <p:grpSpPr>
          <a:xfrm>
            <a:off x="0" y="0"/>
            <a:ext cx="12188953" cy="6862126"/>
            <a:chOff x="0" y="0"/>
            <a:chExt cx="12188953" cy="6862126"/>
          </a:xfrm>
        </p:grpSpPr>
        <p:pic>
          <p:nvPicPr>
            <p:cNvPr id="418" name="Google Shape;418;p22"/>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419" name="Google Shape;419;p22"/>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420" name="Google Shape;420;p22"/>
            <p:cNvSpPr/>
            <p:nvPr/>
          </p:nvSpPr>
          <p:spPr>
            <a:xfrm>
              <a:off x="3305908" y="168812"/>
              <a:ext cx="2518117"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1" name="Google Shape;421;p22"/>
          <p:cNvSpPr txBox="1"/>
          <p:nvPr/>
        </p:nvSpPr>
        <p:spPr>
          <a:xfrm>
            <a:off x="5154050" y="2503259"/>
            <a:ext cx="6517445" cy="7078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Allow them to work with a partner or in a small group before asking the Box to participate in a bigger group</a:t>
            </a:r>
            <a:endParaRPr sz="1600">
              <a:solidFill>
                <a:schemeClr val="dk1"/>
              </a:solidFill>
              <a:latin typeface="Catamaran"/>
              <a:ea typeface="Catamaran"/>
              <a:cs typeface="Catamaran"/>
              <a:sym typeface="Catamaran"/>
            </a:endParaRPr>
          </a:p>
        </p:txBody>
      </p:sp>
      <p:sp>
        <p:nvSpPr>
          <p:cNvPr id="422" name="Google Shape;422;p22"/>
          <p:cNvSpPr txBox="1"/>
          <p:nvPr/>
        </p:nvSpPr>
        <p:spPr>
          <a:xfrm>
            <a:off x="5154050" y="3179978"/>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Make sure there are few surprises, crises and chaos</a:t>
            </a:r>
            <a:endParaRPr sz="1600">
              <a:solidFill>
                <a:schemeClr val="dk1"/>
              </a:solidFill>
              <a:latin typeface="Catamaran"/>
              <a:ea typeface="Catamaran"/>
              <a:cs typeface="Catamaran"/>
              <a:sym typeface="Catamaran"/>
            </a:endParaRPr>
          </a:p>
        </p:txBody>
      </p:sp>
      <p:sp>
        <p:nvSpPr>
          <p:cNvPr id="423" name="Google Shape;423;p22"/>
          <p:cNvSpPr txBox="1"/>
          <p:nvPr/>
        </p:nvSpPr>
        <p:spPr>
          <a:xfrm>
            <a:off x="5154050" y="354892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Do not push a Box to make quick decisions</a:t>
            </a:r>
            <a:endParaRPr sz="1600">
              <a:solidFill>
                <a:schemeClr val="dk1"/>
              </a:solidFill>
              <a:latin typeface="Catamaran"/>
              <a:ea typeface="Catamaran"/>
              <a:cs typeface="Catamaran"/>
              <a:sym typeface="Catamaran"/>
            </a:endParaRPr>
          </a:p>
        </p:txBody>
      </p:sp>
      <p:sp>
        <p:nvSpPr>
          <p:cNvPr id="424" name="Google Shape;424;p22"/>
          <p:cNvSpPr txBox="1"/>
          <p:nvPr/>
        </p:nvSpPr>
        <p:spPr>
          <a:xfrm>
            <a:off x="5154050" y="3917864"/>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calm, unemotional and logical</a:t>
            </a:r>
            <a:endParaRPr sz="1600">
              <a:solidFill>
                <a:schemeClr val="dk1"/>
              </a:solidFill>
              <a:latin typeface="Catamaran"/>
              <a:ea typeface="Catamaran"/>
              <a:cs typeface="Catamaran"/>
              <a:sym typeface="Catamaran"/>
            </a:endParaRPr>
          </a:p>
        </p:txBody>
      </p:sp>
      <p:sp>
        <p:nvSpPr>
          <p:cNvPr id="425" name="Google Shape;425;p22"/>
          <p:cNvSpPr txBox="1"/>
          <p:nvPr/>
        </p:nvSpPr>
        <p:spPr>
          <a:xfrm>
            <a:off x="5154050" y="428680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on time</a:t>
            </a:r>
            <a:endParaRPr sz="1600">
              <a:solidFill>
                <a:schemeClr val="dk1"/>
              </a:solidFill>
              <a:latin typeface="Catamaran"/>
              <a:ea typeface="Catamaran"/>
              <a:cs typeface="Catamaran"/>
              <a:sym typeface="Catamaran"/>
            </a:endParaRPr>
          </a:p>
        </p:txBody>
      </p:sp>
      <p:sp>
        <p:nvSpPr>
          <p:cNvPr id="426" name="Google Shape;426;p22"/>
          <p:cNvSpPr txBox="1"/>
          <p:nvPr/>
        </p:nvSpPr>
        <p:spPr>
          <a:xfrm>
            <a:off x="5154050" y="465574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Recognize and reward their hard work</a:t>
            </a:r>
            <a:endParaRPr sz="1600">
              <a:solidFill>
                <a:schemeClr val="dk1"/>
              </a:solidFill>
              <a:latin typeface="Catamaran"/>
              <a:ea typeface="Catamaran"/>
              <a:cs typeface="Catamaran"/>
              <a:sym typeface="Catamaran"/>
            </a:endParaRPr>
          </a:p>
        </p:txBody>
      </p:sp>
      <p:sp>
        <p:nvSpPr>
          <p:cNvPr id="427" name="Google Shape;427;p22"/>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Shape Flexing to a Box:</a:t>
            </a:r>
            <a:endParaRPr sz="1800">
              <a:solidFill>
                <a:schemeClr val="dk1"/>
              </a:solidFill>
              <a:latin typeface="Calibri"/>
              <a:ea typeface="Calibri"/>
              <a:cs typeface="Calibri"/>
              <a:sym typeface="Calibri"/>
            </a:endParaRPr>
          </a:p>
        </p:txBody>
      </p:sp>
      <p:sp>
        <p:nvSpPr>
          <p:cNvPr id="428" name="Google Shape;428;p22"/>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6D94E0"/>
                </a:solidFill>
                <a:latin typeface="Catamaran"/>
                <a:ea typeface="Catamaran"/>
                <a:cs typeface="Catamaran"/>
                <a:sym typeface="Catamaran"/>
              </a:rPr>
              <a:t>The Box</a:t>
            </a:r>
            <a:endParaRPr sz="4500">
              <a:solidFill>
                <a:srgbClr val="6D94E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23"/>
          <p:cNvGrpSpPr/>
          <p:nvPr/>
        </p:nvGrpSpPr>
        <p:grpSpPr>
          <a:xfrm>
            <a:off x="0" y="0"/>
            <a:ext cx="12188953" cy="6862126"/>
            <a:chOff x="0" y="0"/>
            <a:chExt cx="12188953" cy="6862126"/>
          </a:xfrm>
        </p:grpSpPr>
        <p:pic>
          <p:nvPicPr>
            <p:cNvPr id="435" name="Google Shape;435;p23"/>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436" name="Google Shape;436;p23"/>
            <p:cNvSpPr/>
            <p:nvPr/>
          </p:nvSpPr>
          <p:spPr>
            <a:xfrm>
              <a:off x="3305908" y="168812"/>
              <a:ext cx="3432517"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3"/>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438" name="Google Shape;438;p23"/>
          <p:cNvSpPr txBox="1"/>
          <p:nvPr/>
        </p:nvSpPr>
        <p:spPr>
          <a:xfrm>
            <a:off x="5154050" y="250325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direct and to the point</a:t>
            </a:r>
            <a:endParaRPr sz="1600">
              <a:solidFill>
                <a:schemeClr val="dk1"/>
              </a:solidFill>
              <a:latin typeface="Catamaran"/>
              <a:ea typeface="Catamaran"/>
              <a:cs typeface="Catamaran"/>
              <a:sym typeface="Catamaran"/>
            </a:endParaRPr>
          </a:p>
        </p:txBody>
      </p:sp>
      <p:sp>
        <p:nvSpPr>
          <p:cNvPr id="439" name="Google Shape;439;p23"/>
          <p:cNvSpPr txBox="1"/>
          <p:nvPr/>
        </p:nvSpPr>
        <p:spPr>
          <a:xfrm>
            <a:off x="5154050" y="286200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Speak confidently</a:t>
            </a:r>
            <a:endParaRPr sz="1600">
              <a:solidFill>
                <a:schemeClr val="dk1"/>
              </a:solidFill>
              <a:latin typeface="Catamaran"/>
              <a:ea typeface="Catamaran"/>
              <a:cs typeface="Catamaran"/>
              <a:sym typeface="Catamaran"/>
            </a:endParaRPr>
          </a:p>
        </p:txBody>
      </p:sp>
      <p:sp>
        <p:nvSpPr>
          <p:cNvPr id="440" name="Google Shape;440;p23"/>
          <p:cNvSpPr txBox="1"/>
          <p:nvPr/>
        </p:nvSpPr>
        <p:spPr>
          <a:xfrm>
            <a:off x="5154050" y="3220755"/>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Demonstrate your track record</a:t>
            </a:r>
            <a:endParaRPr sz="1600">
              <a:solidFill>
                <a:schemeClr val="dk1"/>
              </a:solidFill>
              <a:latin typeface="Catamaran"/>
              <a:ea typeface="Catamaran"/>
              <a:cs typeface="Catamaran"/>
              <a:sym typeface="Catamaran"/>
            </a:endParaRPr>
          </a:p>
        </p:txBody>
      </p:sp>
      <p:sp>
        <p:nvSpPr>
          <p:cNvPr id="441" name="Google Shape;441;p23"/>
          <p:cNvSpPr txBox="1"/>
          <p:nvPr/>
        </p:nvSpPr>
        <p:spPr>
          <a:xfrm>
            <a:off x="5154050" y="357950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prepared to negotiate</a:t>
            </a:r>
            <a:endParaRPr sz="1600">
              <a:solidFill>
                <a:schemeClr val="dk1"/>
              </a:solidFill>
              <a:latin typeface="Catamaran"/>
              <a:ea typeface="Catamaran"/>
              <a:cs typeface="Catamaran"/>
              <a:sym typeface="Catamaran"/>
            </a:endParaRPr>
          </a:p>
        </p:txBody>
      </p:sp>
      <p:sp>
        <p:nvSpPr>
          <p:cNvPr id="442" name="Google Shape;442;p23"/>
          <p:cNvSpPr txBox="1"/>
          <p:nvPr/>
        </p:nvSpPr>
        <p:spPr>
          <a:xfrm>
            <a:off x="5154050" y="393825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Increase the speed of your voice</a:t>
            </a:r>
            <a:endParaRPr sz="1600">
              <a:solidFill>
                <a:schemeClr val="dk1"/>
              </a:solidFill>
              <a:latin typeface="Catamaran"/>
              <a:ea typeface="Catamaran"/>
              <a:cs typeface="Catamaran"/>
              <a:sym typeface="Catamaran"/>
            </a:endParaRPr>
          </a:p>
        </p:txBody>
      </p:sp>
      <p:sp>
        <p:nvSpPr>
          <p:cNvPr id="443" name="Google Shape;443;p23"/>
          <p:cNvSpPr txBox="1"/>
          <p:nvPr/>
        </p:nvSpPr>
        <p:spPr>
          <a:xfrm>
            <a:off x="5154050" y="429699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Consider physical gestures</a:t>
            </a:r>
            <a:endParaRPr sz="1600">
              <a:solidFill>
                <a:schemeClr val="dk1"/>
              </a:solidFill>
              <a:latin typeface="Catamaran"/>
              <a:ea typeface="Catamaran"/>
              <a:cs typeface="Catamaran"/>
              <a:sym typeface="Catamaran"/>
            </a:endParaRPr>
          </a:p>
        </p:txBody>
      </p:sp>
      <p:sp>
        <p:nvSpPr>
          <p:cNvPr id="444" name="Google Shape;444;p23"/>
          <p:cNvSpPr txBox="1"/>
          <p:nvPr/>
        </p:nvSpPr>
        <p:spPr>
          <a:xfrm>
            <a:off x="5154050" y="465574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Avoid “umms”, long pauses</a:t>
            </a:r>
            <a:endParaRPr sz="1600">
              <a:solidFill>
                <a:schemeClr val="dk1"/>
              </a:solidFill>
              <a:latin typeface="Catamaran"/>
              <a:ea typeface="Catamaran"/>
              <a:cs typeface="Catamaran"/>
              <a:sym typeface="Catamaran"/>
            </a:endParaRPr>
          </a:p>
        </p:txBody>
      </p:sp>
      <p:sp>
        <p:nvSpPr>
          <p:cNvPr id="445" name="Google Shape;445;p23"/>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Adding the Triangle to your communication:</a:t>
            </a:r>
            <a:endParaRPr sz="1800">
              <a:solidFill>
                <a:schemeClr val="dk1"/>
              </a:solidFill>
              <a:latin typeface="Calibri"/>
              <a:ea typeface="Calibri"/>
              <a:cs typeface="Calibri"/>
              <a:sym typeface="Calibri"/>
            </a:endParaRPr>
          </a:p>
        </p:txBody>
      </p:sp>
      <p:sp>
        <p:nvSpPr>
          <p:cNvPr id="446" name="Google Shape;446;p23"/>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DF625D"/>
                </a:solidFill>
                <a:latin typeface="Catamaran"/>
                <a:ea typeface="Catamaran"/>
                <a:cs typeface="Catamaran"/>
                <a:sym typeface="Catamaran"/>
              </a:rPr>
              <a:t>The Triangle</a:t>
            </a:r>
            <a:endParaRPr sz="4500">
              <a:solidFill>
                <a:srgbClr val="DF625D"/>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24"/>
          <p:cNvGrpSpPr/>
          <p:nvPr/>
        </p:nvGrpSpPr>
        <p:grpSpPr>
          <a:xfrm>
            <a:off x="0" y="0"/>
            <a:ext cx="12188953" cy="6862126"/>
            <a:chOff x="0" y="0"/>
            <a:chExt cx="12188953" cy="6862126"/>
          </a:xfrm>
        </p:grpSpPr>
        <p:pic>
          <p:nvPicPr>
            <p:cNvPr id="453" name="Google Shape;453;p24"/>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454" name="Google Shape;454;p24"/>
            <p:cNvSpPr/>
            <p:nvPr/>
          </p:nvSpPr>
          <p:spPr>
            <a:xfrm>
              <a:off x="3305908" y="168812"/>
              <a:ext cx="3418449"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4"/>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456" name="Google Shape;456;p24"/>
          <p:cNvSpPr txBox="1"/>
          <p:nvPr/>
        </p:nvSpPr>
        <p:spPr>
          <a:xfrm>
            <a:off x="5154050" y="250325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Make the Triangle the leader</a:t>
            </a:r>
            <a:endParaRPr sz="1600">
              <a:solidFill>
                <a:schemeClr val="dk1"/>
              </a:solidFill>
              <a:latin typeface="Catamaran"/>
              <a:ea typeface="Catamaran"/>
              <a:cs typeface="Catamaran"/>
              <a:sym typeface="Catamaran"/>
            </a:endParaRPr>
          </a:p>
        </p:txBody>
      </p:sp>
      <p:sp>
        <p:nvSpPr>
          <p:cNvPr id="457" name="Google Shape;457;p24"/>
          <p:cNvSpPr txBox="1"/>
          <p:nvPr/>
        </p:nvSpPr>
        <p:spPr>
          <a:xfrm>
            <a:off x="5154050" y="286200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Seek out the Triangle’s opinion</a:t>
            </a:r>
            <a:endParaRPr sz="1600">
              <a:solidFill>
                <a:schemeClr val="dk1"/>
              </a:solidFill>
              <a:latin typeface="Catamaran"/>
              <a:ea typeface="Catamaran"/>
              <a:cs typeface="Catamaran"/>
              <a:sym typeface="Catamaran"/>
            </a:endParaRPr>
          </a:p>
        </p:txBody>
      </p:sp>
      <p:sp>
        <p:nvSpPr>
          <p:cNvPr id="458" name="Google Shape;458;p24"/>
          <p:cNvSpPr txBox="1"/>
          <p:nvPr/>
        </p:nvSpPr>
        <p:spPr>
          <a:xfrm>
            <a:off x="5154050" y="3220755"/>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Let Triangle’s be the rule-enforcers</a:t>
            </a:r>
            <a:endParaRPr sz="1600">
              <a:solidFill>
                <a:schemeClr val="dk1"/>
              </a:solidFill>
              <a:latin typeface="Catamaran"/>
              <a:ea typeface="Catamaran"/>
              <a:cs typeface="Catamaran"/>
              <a:sym typeface="Catamaran"/>
            </a:endParaRPr>
          </a:p>
        </p:txBody>
      </p:sp>
      <p:sp>
        <p:nvSpPr>
          <p:cNvPr id="459" name="Google Shape;459;p24"/>
          <p:cNvSpPr txBox="1"/>
          <p:nvPr/>
        </p:nvSpPr>
        <p:spPr>
          <a:xfrm>
            <a:off x="5154050" y="357950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Encourage ambitious goal-setting</a:t>
            </a:r>
            <a:endParaRPr sz="1600">
              <a:solidFill>
                <a:schemeClr val="dk1"/>
              </a:solidFill>
              <a:latin typeface="Catamaran"/>
              <a:ea typeface="Catamaran"/>
              <a:cs typeface="Catamaran"/>
              <a:sym typeface="Catamaran"/>
            </a:endParaRPr>
          </a:p>
        </p:txBody>
      </p:sp>
      <p:sp>
        <p:nvSpPr>
          <p:cNvPr id="460" name="Google Shape;460;p24"/>
          <p:cNvSpPr txBox="1"/>
          <p:nvPr/>
        </p:nvSpPr>
        <p:spPr>
          <a:xfrm>
            <a:off x="5154050" y="393825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Confront conflicts head-on, be respectful but frank</a:t>
            </a:r>
            <a:endParaRPr sz="1600">
              <a:solidFill>
                <a:schemeClr val="dk1"/>
              </a:solidFill>
              <a:latin typeface="Catamaran"/>
              <a:ea typeface="Catamaran"/>
              <a:cs typeface="Catamaran"/>
              <a:sym typeface="Catamaran"/>
            </a:endParaRPr>
          </a:p>
        </p:txBody>
      </p:sp>
      <p:sp>
        <p:nvSpPr>
          <p:cNvPr id="461" name="Google Shape;461;p24"/>
          <p:cNvSpPr txBox="1"/>
          <p:nvPr/>
        </p:nvSpPr>
        <p:spPr>
          <a:xfrm>
            <a:off x="5154050" y="429699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Commend Triangles on their achievements</a:t>
            </a:r>
            <a:endParaRPr sz="1600">
              <a:solidFill>
                <a:schemeClr val="dk1"/>
              </a:solidFill>
              <a:latin typeface="Catamaran"/>
              <a:ea typeface="Catamaran"/>
              <a:cs typeface="Catamaran"/>
              <a:sym typeface="Catamaran"/>
            </a:endParaRPr>
          </a:p>
        </p:txBody>
      </p:sp>
      <p:sp>
        <p:nvSpPr>
          <p:cNvPr id="462" name="Google Shape;462;p24"/>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Shape Flexing to a Triangle:</a:t>
            </a:r>
            <a:endParaRPr sz="1800">
              <a:solidFill>
                <a:schemeClr val="dk1"/>
              </a:solidFill>
              <a:latin typeface="Calibri"/>
              <a:ea typeface="Calibri"/>
              <a:cs typeface="Calibri"/>
              <a:sym typeface="Calibri"/>
            </a:endParaRPr>
          </a:p>
        </p:txBody>
      </p:sp>
      <p:sp>
        <p:nvSpPr>
          <p:cNvPr id="463" name="Google Shape;463;p24"/>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DF625D"/>
                </a:solidFill>
                <a:latin typeface="Catamaran"/>
                <a:ea typeface="Catamaran"/>
                <a:cs typeface="Catamaran"/>
                <a:sym typeface="Catamaran"/>
              </a:rPr>
              <a:t>The Triangle</a:t>
            </a:r>
            <a:endParaRPr sz="4500">
              <a:solidFill>
                <a:srgbClr val="DF625D"/>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25"/>
          <p:cNvGrpSpPr/>
          <p:nvPr/>
        </p:nvGrpSpPr>
        <p:grpSpPr>
          <a:xfrm>
            <a:off x="0" y="0"/>
            <a:ext cx="12188953" cy="6862126"/>
            <a:chOff x="0" y="0"/>
            <a:chExt cx="12188953" cy="6862126"/>
          </a:xfrm>
        </p:grpSpPr>
        <p:pic>
          <p:nvPicPr>
            <p:cNvPr id="470" name="Google Shape;470;p25"/>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471" name="Google Shape;471;p25"/>
            <p:cNvSpPr/>
            <p:nvPr/>
          </p:nvSpPr>
          <p:spPr>
            <a:xfrm>
              <a:off x="3305908" y="168812"/>
              <a:ext cx="4093698"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25"/>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473" name="Google Shape;473;p25"/>
          <p:cNvSpPr txBox="1"/>
          <p:nvPr/>
        </p:nvSpPr>
        <p:spPr>
          <a:xfrm>
            <a:off x="5154050" y="250325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Ask open ended questions</a:t>
            </a:r>
            <a:endParaRPr sz="1600">
              <a:solidFill>
                <a:schemeClr val="dk1"/>
              </a:solidFill>
              <a:latin typeface="Catamaran"/>
              <a:ea typeface="Catamaran"/>
              <a:cs typeface="Catamaran"/>
              <a:sym typeface="Catamaran"/>
            </a:endParaRPr>
          </a:p>
        </p:txBody>
      </p:sp>
      <p:sp>
        <p:nvSpPr>
          <p:cNvPr id="474" name="Google Shape;474;p25"/>
          <p:cNvSpPr txBox="1"/>
          <p:nvPr/>
        </p:nvSpPr>
        <p:spPr>
          <a:xfrm>
            <a:off x="5154050" y="286200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a good listener and ask for input</a:t>
            </a:r>
            <a:endParaRPr sz="1600">
              <a:solidFill>
                <a:schemeClr val="dk1"/>
              </a:solidFill>
              <a:latin typeface="Catamaran"/>
              <a:ea typeface="Catamaran"/>
              <a:cs typeface="Catamaran"/>
              <a:sym typeface="Catamaran"/>
            </a:endParaRPr>
          </a:p>
        </p:txBody>
      </p:sp>
      <p:sp>
        <p:nvSpPr>
          <p:cNvPr id="475" name="Google Shape;475;p25"/>
          <p:cNvSpPr txBox="1"/>
          <p:nvPr/>
        </p:nvSpPr>
        <p:spPr>
          <a:xfrm>
            <a:off x="5154050" y="3220755"/>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Provide clear instructions and structure for all tasks</a:t>
            </a:r>
            <a:endParaRPr sz="1600">
              <a:solidFill>
                <a:schemeClr val="dk1"/>
              </a:solidFill>
              <a:latin typeface="Catamaran"/>
              <a:ea typeface="Catamaran"/>
              <a:cs typeface="Catamaran"/>
              <a:sym typeface="Catamaran"/>
            </a:endParaRPr>
          </a:p>
        </p:txBody>
      </p:sp>
      <p:sp>
        <p:nvSpPr>
          <p:cNvPr id="476" name="Google Shape;476;p25"/>
          <p:cNvSpPr txBox="1"/>
          <p:nvPr/>
        </p:nvSpPr>
        <p:spPr>
          <a:xfrm>
            <a:off x="5154050" y="357950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Repetition is key</a:t>
            </a:r>
            <a:endParaRPr sz="1600">
              <a:solidFill>
                <a:schemeClr val="dk1"/>
              </a:solidFill>
              <a:latin typeface="Catamaran"/>
              <a:ea typeface="Catamaran"/>
              <a:cs typeface="Catamaran"/>
              <a:sym typeface="Catamaran"/>
            </a:endParaRPr>
          </a:p>
        </p:txBody>
      </p:sp>
      <p:sp>
        <p:nvSpPr>
          <p:cNvPr id="477" name="Google Shape;477;p25"/>
          <p:cNvSpPr txBox="1"/>
          <p:nvPr/>
        </p:nvSpPr>
        <p:spPr>
          <a:xfrm>
            <a:off x="5154050" y="393825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Establish a routine for all activities</a:t>
            </a:r>
            <a:endParaRPr sz="1600">
              <a:solidFill>
                <a:schemeClr val="dk1"/>
              </a:solidFill>
              <a:latin typeface="Catamaran"/>
              <a:ea typeface="Catamaran"/>
              <a:cs typeface="Catamaran"/>
              <a:sym typeface="Catamaran"/>
            </a:endParaRPr>
          </a:p>
        </p:txBody>
      </p:sp>
      <p:sp>
        <p:nvSpPr>
          <p:cNvPr id="478" name="Google Shape;478;p25"/>
          <p:cNvSpPr txBox="1"/>
          <p:nvPr/>
        </p:nvSpPr>
        <p:spPr>
          <a:xfrm>
            <a:off x="5154050" y="4296999"/>
            <a:ext cx="688789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patient and create a supportive, mentoring relationship</a:t>
            </a:r>
            <a:endParaRPr sz="1600">
              <a:solidFill>
                <a:schemeClr val="dk1"/>
              </a:solidFill>
              <a:latin typeface="Catamaran"/>
              <a:ea typeface="Catamaran"/>
              <a:cs typeface="Catamaran"/>
              <a:sym typeface="Catamaran"/>
            </a:endParaRPr>
          </a:p>
        </p:txBody>
      </p:sp>
      <p:sp>
        <p:nvSpPr>
          <p:cNvPr id="479" name="Google Shape;479;p25"/>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Adding the Rectangle to your communication:</a:t>
            </a:r>
            <a:endParaRPr sz="2400">
              <a:solidFill>
                <a:schemeClr val="dk1"/>
              </a:solidFill>
              <a:latin typeface="Calibri"/>
              <a:ea typeface="Calibri"/>
              <a:cs typeface="Calibri"/>
              <a:sym typeface="Calibri"/>
            </a:endParaRPr>
          </a:p>
        </p:txBody>
      </p:sp>
      <p:sp>
        <p:nvSpPr>
          <p:cNvPr id="480" name="Google Shape;480;p25"/>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BEBEBE"/>
                </a:solidFill>
                <a:latin typeface="Catamaran"/>
                <a:ea typeface="Catamaran"/>
                <a:cs typeface="Catamaran"/>
                <a:sym typeface="Catamaran"/>
              </a:rPr>
              <a:t>The Rectangle</a:t>
            </a:r>
            <a:endParaRPr sz="4500">
              <a:solidFill>
                <a:srgbClr val="BEBEBE"/>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486" name="Google Shape;486;p26"/>
          <p:cNvGrpSpPr/>
          <p:nvPr/>
        </p:nvGrpSpPr>
        <p:grpSpPr>
          <a:xfrm>
            <a:off x="0" y="0"/>
            <a:ext cx="12188953" cy="6862126"/>
            <a:chOff x="0" y="0"/>
            <a:chExt cx="12188953" cy="6862126"/>
          </a:xfrm>
        </p:grpSpPr>
        <p:pic>
          <p:nvPicPr>
            <p:cNvPr id="487" name="Google Shape;487;p26"/>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488" name="Google Shape;488;p26"/>
            <p:cNvSpPr/>
            <p:nvPr/>
          </p:nvSpPr>
          <p:spPr>
            <a:xfrm>
              <a:off x="3305908" y="168812"/>
              <a:ext cx="4093698"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6"/>
            <p:cNvSpPr/>
            <p:nvPr/>
          </p:nvSpPr>
          <p:spPr>
            <a:xfrm>
              <a:off x="5154049" y="1631852"/>
              <a:ext cx="6409593" cy="4023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490" name="Google Shape;490;p26"/>
          <p:cNvSpPr txBox="1"/>
          <p:nvPr/>
        </p:nvSpPr>
        <p:spPr>
          <a:xfrm>
            <a:off x="5154050" y="2362580"/>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Listen and connect before speaking/advising</a:t>
            </a:r>
            <a:endParaRPr sz="1600">
              <a:solidFill>
                <a:schemeClr val="dk1"/>
              </a:solidFill>
              <a:latin typeface="Catamaran"/>
              <a:ea typeface="Catamaran"/>
              <a:cs typeface="Catamaran"/>
              <a:sym typeface="Catamaran"/>
            </a:endParaRPr>
          </a:p>
        </p:txBody>
      </p:sp>
      <p:sp>
        <p:nvSpPr>
          <p:cNvPr id="491" name="Google Shape;491;p26"/>
          <p:cNvSpPr txBox="1"/>
          <p:nvPr/>
        </p:nvSpPr>
        <p:spPr>
          <a:xfrm>
            <a:off x="5154051" y="2734314"/>
            <a:ext cx="6198578" cy="7078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Discover which role the Rectangle is playing, then adjust your communication to it</a:t>
            </a:r>
            <a:endParaRPr sz="1600">
              <a:solidFill>
                <a:schemeClr val="dk1"/>
              </a:solidFill>
              <a:latin typeface="Catamaran"/>
              <a:ea typeface="Catamaran"/>
              <a:cs typeface="Catamaran"/>
              <a:sym typeface="Catamaran"/>
            </a:endParaRPr>
          </a:p>
        </p:txBody>
      </p:sp>
      <p:sp>
        <p:nvSpPr>
          <p:cNvPr id="492" name="Google Shape;492;p26"/>
          <p:cNvSpPr txBox="1"/>
          <p:nvPr/>
        </p:nvSpPr>
        <p:spPr>
          <a:xfrm>
            <a:off x="5154050" y="3413824"/>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prepared for many questions</a:t>
            </a:r>
            <a:endParaRPr sz="1600">
              <a:solidFill>
                <a:schemeClr val="dk1"/>
              </a:solidFill>
              <a:latin typeface="Catamaran"/>
              <a:ea typeface="Catamaran"/>
              <a:cs typeface="Catamaran"/>
              <a:sym typeface="Catamaran"/>
            </a:endParaRPr>
          </a:p>
        </p:txBody>
      </p:sp>
      <p:sp>
        <p:nvSpPr>
          <p:cNvPr id="493" name="Google Shape;493;p26"/>
          <p:cNvSpPr txBox="1"/>
          <p:nvPr/>
        </p:nvSpPr>
        <p:spPr>
          <a:xfrm>
            <a:off x="5154050" y="3785558"/>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Discuss new projects and ideas</a:t>
            </a:r>
            <a:endParaRPr sz="1600">
              <a:solidFill>
                <a:schemeClr val="dk1"/>
              </a:solidFill>
              <a:latin typeface="Catamaran"/>
              <a:ea typeface="Catamaran"/>
              <a:cs typeface="Catamaran"/>
              <a:sym typeface="Catamaran"/>
            </a:endParaRPr>
          </a:p>
        </p:txBody>
      </p:sp>
      <p:sp>
        <p:nvSpPr>
          <p:cNvPr id="494" name="Google Shape;494;p26"/>
          <p:cNvSpPr txBox="1"/>
          <p:nvPr/>
        </p:nvSpPr>
        <p:spPr>
          <a:xfrm>
            <a:off x="5154050" y="4157292"/>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clear and concise</a:t>
            </a:r>
            <a:endParaRPr sz="1600">
              <a:solidFill>
                <a:schemeClr val="dk1"/>
              </a:solidFill>
              <a:latin typeface="Catamaran"/>
              <a:ea typeface="Catamaran"/>
              <a:cs typeface="Catamaran"/>
              <a:sym typeface="Catamaran"/>
            </a:endParaRPr>
          </a:p>
        </p:txBody>
      </p:sp>
      <p:sp>
        <p:nvSpPr>
          <p:cNvPr id="495" name="Google Shape;495;p26"/>
          <p:cNvSpPr txBox="1"/>
          <p:nvPr/>
        </p:nvSpPr>
        <p:spPr>
          <a:xfrm>
            <a:off x="5154050" y="4529026"/>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Eliminate potential distractions</a:t>
            </a:r>
            <a:endParaRPr sz="1600">
              <a:solidFill>
                <a:schemeClr val="dk1"/>
              </a:solidFill>
              <a:latin typeface="Catamaran"/>
              <a:ea typeface="Catamaran"/>
              <a:cs typeface="Catamaran"/>
              <a:sym typeface="Catamaran"/>
            </a:endParaRPr>
          </a:p>
        </p:txBody>
      </p:sp>
      <p:sp>
        <p:nvSpPr>
          <p:cNvPr id="496" name="Google Shape;496;p26"/>
          <p:cNvSpPr txBox="1"/>
          <p:nvPr/>
        </p:nvSpPr>
        <p:spPr>
          <a:xfrm>
            <a:off x="5154050" y="4900760"/>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Keep Rectangles focused on you or your topic</a:t>
            </a:r>
            <a:endParaRPr sz="1600">
              <a:solidFill>
                <a:schemeClr val="dk1"/>
              </a:solidFill>
              <a:latin typeface="Catamaran"/>
              <a:ea typeface="Catamaran"/>
              <a:cs typeface="Catamaran"/>
              <a:sym typeface="Catamaran"/>
            </a:endParaRPr>
          </a:p>
        </p:txBody>
      </p:sp>
      <p:sp>
        <p:nvSpPr>
          <p:cNvPr id="497" name="Google Shape;497;p26"/>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Shape Flexing to a Rectangle:</a:t>
            </a:r>
            <a:endParaRPr sz="1800">
              <a:solidFill>
                <a:schemeClr val="dk1"/>
              </a:solidFill>
              <a:latin typeface="Calibri"/>
              <a:ea typeface="Calibri"/>
              <a:cs typeface="Calibri"/>
              <a:sym typeface="Calibri"/>
            </a:endParaRPr>
          </a:p>
        </p:txBody>
      </p:sp>
      <p:sp>
        <p:nvSpPr>
          <p:cNvPr id="498" name="Google Shape;498;p26"/>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BEBEBE"/>
                </a:solidFill>
                <a:latin typeface="Catamaran"/>
                <a:ea typeface="Catamaran"/>
                <a:cs typeface="Catamaran"/>
                <a:sym typeface="Catamaran"/>
              </a:rPr>
              <a:t>The Rectangle</a:t>
            </a:r>
            <a:endParaRPr sz="4500">
              <a:solidFill>
                <a:srgbClr val="BEBEBE"/>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27"/>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505" name="Google Shape;505;p27"/>
          <p:cNvSpPr/>
          <p:nvPr/>
        </p:nvSpPr>
        <p:spPr>
          <a:xfrm>
            <a:off x="3305908" y="168812"/>
            <a:ext cx="2790092"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7"/>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07" name="Google Shape;507;p27"/>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Adding the Circle to your communication:</a:t>
            </a:r>
            <a:endParaRPr sz="1800">
              <a:solidFill>
                <a:schemeClr val="dk1"/>
              </a:solidFill>
              <a:latin typeface="Calibri"/>
              <a:ea typeface="Calibri"/>
              <a:cs typeface="Calibri"/>
              <a:sym typeface="Calibri"/>
            </a:endParaRPr>
          </a:p>
        </p:txBody>
      </p:sp>
      <p:sp>
        <p:nvSpPr>
          <p:cNvPr id="508" name="Google Shape;508;p27"/>
          <p:cNvSpPr txBox="1"/>
          <p:nvPr/>
        </p:nvSpPr>
        <p:spPr>
          <a:xfrm>
            <a:off x="5154050" y="2503259"/>
            <a:ext cx="676128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sensitive and acknowledge how things impact people</a:t>
            </a:r>
            <a:endParaRPr sz="1600">
              <a:solidFill>
                <a:schemeClr val="dk1"/>
              </a:solidFill>
              <a:latin typeface="Catamaran"/>
              <a:ea typeface="Catamaran"/>
              <a:cs typeface="Catamaran"/>
              <a:sym typeface="Catamaran"/>
            </a:endParaRPr>
          </a:p>
        </p:txBody>
      </p:sp>
      <p:sp>
        <p:nvSpPr>
          <p:cNvPr id="509" name="Google Shape;509;p27"/>
          <p:cNvSpPr txBox="1"/>
          <p:nvPr/>
        </p:nvSpPr>
        <p:spPr>
          <a:xfrm>
            <a:off x="5154050" y="286200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Use personal connections to build relationships and trust</a:t>
            </a:r>
            <a:endParaRPr sz="1600">
              <a:solidFill>
                <a:schemeClr val="dk1"/>
              </a:solidFill>
              <a:latin typeface="Catamaran"/>
              <a:ea typeface="Catamaran"/>
              <a:cs typeface="Catamaran"/>
              <a:sym typeface="Catamaran"/>
            </a:endParaRPr>
          </a:p>
        </p:txBody>
      </p:sp>
      <p:sp>
        <p:nvSpPr>
          <p:cNvPr id="510" name="Google Shape;510;p27"/>
          <p:cNvSpPr txBox="1"/>
          <p:nvPr/>
        </p:nvSpPr>
        <p:spPr>
          <a:xfrm>
            <a:off x="5154050" y="3220755"/>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Sincerely compliment others</a:t>
            </a:r>
            <a:endParaRPr sz="1600">
              <a:solidFill>
                <a:schemeClr val="dk1"/>
              </a:solidFill>
              <a:latin typeface="Catamaran"/>
              <a:ea typeface="Catamaran"/>
              <a:cs typeface="Catamaran"/>
              <a:sym typeface="Catamaran"/>
            </a:endParaRPr>
          </a:p>
        </p:txBody>
      </p:sp>
      <p:sp>
        <p:nvSpPr>
          <p:cNvPr id="511" name="Google Shape;511;p27"/>
          <p:cNvSpPr txBox="1"/>
          <p:nvPr/>
        </p:nvSpPr>
        <p:spPr>
          <a:xfrm>
            <a:off x="5154050" y="357950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Acknowledge birthdays and special occasions</a:t>
            </a:r>
            <a:endParaRPr sz="1600">
              <a:solidFill>
                <a:schemeClr val="dk1"/>
              </a:solidFill>
              <a:latin typeface="Catamaran"/>
              <a:ea typeface="Catamaran"/>
              <a:cs typeface="Catamaran"/>
              <a:sym typeface="Catamaran"/>
            </a:endParaRPr>
          </a:p>
        </p:txBody>
      </p:sp>
      <p:sp>
        <p:nvSpPr>
          <p:cNvPr id="512" name="Google Shape;512;p27"/>
          <p:cNvSpPr txBox="1"/>
          <p:nvPr/>
        </p:nvSpPr>
        <p:spPr>
          <a:xfrm>
            <a:off x="5154050" y="393825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If you make a mistake, be honest</a:t>
            </a:r>
            <a:endParaRPr sz="1600">
              <a:solidFill>
                <a:schemeClr val="dk1"/>
              </a:solidFill>
              <a:latin typeface="Catamaran"/>
              <a:ea typeface="Catamaran"/>
              <a:cs typeface="Catamaran"/>
              <a:sym typeface="Catamaran"/>
            </a:endParaRPr>
          </a:p>
        </p:txBody>
      </p:sp>
      <p:sp>
        <p:nvSpPr>
          <p:cNvPr id="513" name="Google Shape;513;p27"/>
          <p:cNvSpPr txBox="1"/>
          <p:nvPr/>
        </p:nvSpPr>
        <p:spPr>
          <a:xfrm>
            <a:off x="5154050" y="429699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Ask others how they feel, instead of what they think</a:t>
            </a:r>
            <a:endParaRPr sz="1600">
              <a:solidFill>
                <a:schemeClr val="dk1"/>
              </a:solidFill>
              <a:latin typeface="Catamaran"/>
              <a:ea typeface="Catamaran"/>
              <a:cs typeface="Catamaran"/>
              <a:sym typeface="Catamaran"/>
            </a:endParaRPr>
          </a:p>
        </p:txBody>
      </p:sp>
      <p:sp>
        <p:nvSpPr>
          <p:cNvPr id="514" name="Google Shape;514;p27"/>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7FC67A"/>
                </a:solidFill>
                <a:latin typeface="Catamaran"/>
                <a:ea typeface="Catamaran"/>
                <a:cs typeface="Catamaran"/>
                <a:sym typeface="Catamaran"/>
              </a:rPr>
              <a:t>The Circle</a:t>
            </a:r>
            <a:endParaRPr sz="4500">
              <a:solidFill>
                <a:srgbClr val="7FC67A"/>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28"/>
          <p:cNvGrpSpPr/>
          <p:nvPr/>
        </p:nvGrpSpPr>
        <p:grpSpPr>
          <a:xfrm>
            <a:off x="0" y="0"/>
            <a:ext cx="12188953" cy="6862126"/>
            <a:chOff x="0" y="0"/>
            <a:chExt cx="12188953" cy="6862126"/>
          </a:xfrm>
        </p:grpSpPr>
        <p:pic>
          <p:nvPicPr>
            <p:cNvPr id="521" name="Google Shape;521;p28"/>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522" name="Google Shape;522;p28"/>
            <p:cNvSpPr/>
            <p:nvPr/>
          </p:nvSpPr>
          <p:spPr>
            <a:xfrm>
              <a:off x="5154049" y="1564483"/>
              <a:ext cx="6916031" cy="396411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23" name="Google Shape;523;p28"/>
            <p:cNvSpPr/>
            <p:nvPr/>
          </p:nvSpPr>
          <p:spPr>
            <a:xfrm>
              <a:off x="3305908" y="168812"/>
              <a:ext cx="2790092"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4" name="Google Shape;524;p28"/>
          <p:cNvSpPr txBox="1"/>
          <p:nvPr/>
        </p:nvSpPr>
        <p:spPr>
          <a:xfrm>
            <a:off x="5154050" y="2131984"/>
            <a:ext cx="6381458" cy="101566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Open conversations by acknowledging something you have in common, perhaps a recent work holiday, asking about a personal event</a:t>
            </a:r>
            <a:endParaRPr sz="1600">
              <a:solidFill>
                <a:schemeClr val="dk1"/>
              </a:solidFill>
              <a:latin typeface="Catamaran"/>
              <a:ea typeface="Catamaran"/>
              <a:cs typeface="Catamaran"/>
              <a:sym typeface="Catamaran"/>
            </a:endParaRPr>
          </a:p>
        </p:txBody>
      </p:sp>
      <p:sp>
        <p:nvSpPr>
          <p:cNvPr id="525" name="Google Shape;525;p28"/>
          <p:cNvSpPr txBox="1"/>
          <p:nvPr/>
        </p:nvSpPr>
        <p:spPr>
          <a:xfrm>
            <a:off x="5154050" y="3072247"/>
            <a:ext cx="7037950"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Ask about someone on the team or perhaps a family member</a:t>
            </a:r>
            <a:endParaRPr sz="1600">
              <a:solidFill>
                <a:schemeClr val="dk1"/>
              </a:solidFill>
              <a:latin typeface="Catamaran"/>
              <a:ea typeface="Catamaran"/>
              <a:cs typeface="Catamaran"/>
              <a:sym typeface="Catamaran"/>
            </a:endParaRPr>
          </a:p>
        </p:txBody>
      </p:sp>
      <p:sp>
        <p:nvSpPr>
          <p:cNvPr id="526" name="Google Shape;526;p28"/>
          <p:cNvSpPr txBox="1"/>
          <p:nvPr/>
        </p:nvSpPr>
        <p:spPr>
          <a:xfrm>
            <a:off x="5154050" y="3396957"/>
            <a:ext cx="6517445" cy="7078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Talk problems out, be available to take a break with the Circle just to “touch base”</a:t>
            </a:r>
            <a:endParaRPr sz="1600">
              <a:solidFill>
                <a:schemeClr val="dk1"/>
              </a:solidFill>
              <a:latin typeface="Catamaran"/>
              <a:ea typeface="Catamaran"/>
              <a:cs typeface="Catamaran"/>
              <a:sym typeface="Catamaran"/>
            </a:endParaRPr>
          </a:p>
        </p:txBody>
      </p:sp>
      <p:sp>
        <p:nvSpPr>
          <p:cNvPr id="527" name="Google Shape;527;p28"/>
          <p:cNvSpPr txBox="1"/>
          <p:nvPr/>
        </p:nvSpPr>
        <p:spPr>
          <a:xfrm>
            <a:off x="5154050" y="402944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Establish an agenda beforehand</a:t>
            </a:r>
            <a:endParaRPr sz="1600">
              <a:solidFill>
                <a:schemeClr val="dk1"/>
              </a:solidFill>
              <a:latin typeface="Catamaran"/>
              <a:ea typeface="Catamaran"/>
              <a:cs typeface="Catamaran"/>
              <a:sym typeface="Catamaran"/>
            </a:endParaRPr>
          </a:p>
        </p:txBody>
      </p:sp>
      <p:sp>
        <p:nvSpPr>
          <p:cNvPr id="528" name="Google Shape;528;p28"/>
          <p:cNvSpPr txBox="1"/>
          <p:nvPr/>
        </p:nvSpPr>
        <p:spPr>
          <a:xfrm>
            <a:off x="5154050" y="435415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Create a group consensus</a:t>
            </a:r>
            <a:endParaRPr sz="1600">
              <a:solidFill>
                <a:schemeClr val="dk1"/>
              </a:solidFill>
              <a:latin typeface="Catamaran"/>
              <a:ea typeface="Catamaran"/>
              <a:cs typeface="Catamaran"/>
              <a:sym typeface="Catamaran"/>
            </a:endParaRPr>
          </a:p>
        </p:txBody>
      </p:sp>
      <p:sp>
        <p:nvSpPr>
          <p:cNvPr id="529" name="Google Shape;529;p28"/>
          <p:cNvSpPr txBox="1"/>
          <p:nvPr/>
        </p:nvSpPr>
        <p:spPr>
          <a:xfrm>
            <a:off x="5154050" y="4678863"/>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Use emotion</a:t>
            </a:r>
            <a:endParaRPr sz="1600">
              <a:solidFill>
                <a:schemeClr val="dk1"/>
              </a:solidFill>
              <a:latin typeface="Catamaran"/>
              <a:ea typeface="Catamaran"/>
              <a:cs typeface="Catamaran"/>
              <a:sym typeface="Catamaran"/>
            </a:endParaRPr>
          </a:p>
        </p:txBody>
      </p:sp>
      <p:sp>
        <p:nvSpPr>
          <p:cNvPr id="530" name="Google Shape;530;p28"/>
          <p:cNvSpPr txBox="1"/>
          <p:nvPr/>
        </p:nvSpPr>
        <p:spPr>
          <a:xfrm>
            <a:off x="5154050" y="5003571"/>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Shake hands, smile, be warm and friendly</a:t>
            </a:r>
            <a:endParaRPr sz="1600">
              <a:solidFill>
                <a:schemeClr val="dk1"/>
              </a:solidFill>
              <a:latin typeface="Catamaran"/>
              <a:ea typeface="Catamaran"/>
              <a:cs typeface="Catamaran"/>
              <a:sym typeface="Catamaran"/>
            </a:endParaRPr>
          </a:p>
        </p:txBody>
      </p:sp>
      <p:sp>
        <p:nvSpPr>
          <p:cNvPr id="531" name="Google Shape;531;p28"/>
          <p:cNvSpPr txBox="1"/>
          <p:nvPr/>
        </p:nvSpPr>
        <p:spPr>
          <a:xfrm>
            <a:off x="5196253" y="1564483"/>
            <a:ext cx="35819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Shape Flexing to a Circle:</a:t>
            </a:r>
            <a:endParaRPr sz="1800">
              <a:solidFill>
                <a:schemeClr val="dk1"/>
              </a:solidFill>
              <a:latin typeface="Calibri"/>
              <a:ea typeface="Calibri"/>
              <a:cs typeface="Calibri"/>
              <a:sym typeface="Calibri"/>
            </a:endParaRPr>
          </a:p>
        </p:txBody>
      </p:sp>
      <p:sp>
        <p:nvSpPr>
          <p:cNvPr id="532" name="Google Shape;532;p28"/>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7FC67A"/>
                </a:solidFill>
                <a:latin typeface="Catamaran"/>
                <a:ea typeface="Catamaran"/>
                <a:cs typeface="Catamaran"/>
                <a:sym typeface="Catamaran"/>
              </a:rPr>
              <a:t>The Circle</a:t>
            </a:r>
            <a:endParaRPr sz="4500">
              <a:solidFill>
                <a:srgbClr val="7FC67A"/>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pSp>
        <p:nvGrpSpPr>
          <p:cNvPr id="538" name="Google Shape;538;p29"/>
          <p:cNvGrpSpPr/>
          <p:nvPr/>
        </p:nvGrpSpPr>
        <p:grpSpPr>
          <a:xfrm>
            <a:off x="0" y="0"/>
            <a:ext cx="12188953" cy="6862126"/>
            <a:chOff x="0" y="0"/>
            <a:chExt cx="12188953" cy="6862126"/>
          </a:xfrm>
        </p:grpSpPr>
        <p:pic>
          <p:nvPicPr>
            <p:cNvPr id="539" name="Google Shape;539;p29"/>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540" name="Google Shape;540;p29"/>
            <p:cNvSpPr/>
            <p:nvPr/>
          </p:nvSpPr>
          <p:spPr>
            <a:xfrm>
              <a:off x="3305908" y="168812"/>
              <a:ext cx="3615397"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9"/>
            <p:cNvSpPr/>
            <p:nvPr/>
          </p:nvSpPr>
          <p:spPr>
            <a:xfrm>
              <a:off x="5154049" y="1927549"/>
              <a:ext cx="6409593" cy="33196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542" name="Google Shape;542;p29"/>
          <p:cNvSpPr txBox="1"/>
          <p:nvPr/>
        </p:nvSpPr>
        <p:spPr>
          <a:xfrm>
            <a:off x="5154050" y="250325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Do something unexpected</a:t>
            </a:r>
            <a:endParaRPr sz="1600">
              <a:solidFill>
                <a:schemeClr val="dk1"/>
              </a:solidFill>
              <a:latin typeface="Catamaran"/>
              <a:ea typeface="Catamaran"/>
              <a:cs typeface="Catamaran"/>
              <a:sym typeface="Catamaran"/>
            </a:endParaRPr>
          </a:p>
        </p:txBody>
      </p:sp>
      <p:sp>
        <p:nvSpPr>
          <p:cNvPr id="543" name="Google Shape;543;p29"/>
          <p:cNvSpPr txBox="1"/>
          <p:nvPr/>
        </p:nvSpPr>
        <p:spPr>
          <a:xfrm>
            <a:off x="5154050" y="2844127"/>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Create periods of urgency balanced by time off</a:t>
            </a:r>
            <a:endParaRPr sz="1600">
              <a:solidFill>
                <a:schemeClr val="dk1"/>
              </a:solidFill>
              <a:latin typeface="Catamaran"/>
              <a:ea typeface="Catamaran"/>
              <a:cs typeface="Catamaran"/>
              <a:sym typeface="Catamaran"/>
            </a:endParaRPr>
          </a:p>
        </p:txBody>
      </p:sp>
      <p:sp>
        <p:nvSpPr>
          <p:cNvPr id="544" name="Google Shape;544;p29"/>
          <p:cNvSpPr txBox="1"/>
          <p:nvPr/>
        </p:nvSpPr>
        <p:spPr>
          <a:xfrm>
            <a:off x="5154050" y="3184995"/>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Create an exciting/fun atmosphere and be creative</a:t>
            </a:r>
            <a:endParaRPr sz="1600">
              <a:solidFill>
                <a:schemeClr val="dk1"/>
              </a:solidFill>
              <a:latin typeface="Catamaran"/>
              <a:ea typeface="Catamaran"/>
              <a:cs typeface="Catamaran"/>
              <a:sym typeface="Catamaran"/>
            </a:endParaRPr>
          </a:p>
        </p:txBody>
      </p:sp>
      <p:sp>
        <p:nvSpPr>
          <p:cNvPr id="545" name="Google Shape;545;p29"/>
          <p:cNvSpPr txBox="1"/>
          <p:nvPr/>
        </p:nvSpPr>
        <p:spPr>
          <a:xfrm>
            <a:off x="5154050" y="3525863"/>
            <a:ext cx="6517445" cy="7078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positive, but embrace the facts, just remember to follow up with hope and optimism</a:t>
            </a:r>
            <a:endParaRPr sz="1600">
              <a:solidFill>
                <a:schemeClr val="dk1"/>
              </a:solidFill>
              <a:latin typeface="Catamaran"/>
              <a:ea typeface="Catamaran"/>
              <a:cs typeface="Catamaran"/>
              <a:sym typeface="Catamaran"/>
            </a:endParaRPr>
          </a:p>
        </p:txBody>
      </p:sp>
      <p:sp>
        <p:nvSpPr>
          <p:cNvPr id="546" name="Google Shape;546;p29"/>
          <p:cNvSpPr txBox="1"/>
          <p:nvPr/>
        </p:nvSpPr>
        <p:spPr>
          <a:xfrm>
            <a:off x="5154050" y="4174509"/>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straightforward with others</a:t>
            </a:r>
            <a:endParaRPr sz="1600">
              <a:solidFill>
                <a:schemeClr val="dk1"/>
              </a:solidFill>
              <a:latin typeface="Catamaran"/>
              <a:ea typeface="Catamaran"/>
              <a:cs typeface="Catamaran"/>
              <a:sym typeface="Catamaran"/>
            </a:endParaRPr>
          </a:p>
        </p:txBody>
      </p:sp>
      <p:sp>
        <p:nvSpPr>
          <p:cNvPr id="547" name="Google Shape;547;p29"/>
          <p:cNvSpPr txBox="1"/>
          <p:nvPr/>
        </p:nvSpPr>
        <p:spPr>
          <a:xfrm>
            <a:off x="5196252" y="1929050"/>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Adding the Squiggle to your communication:</a:t>
            </a:r>
            <a:endParaRPr sz="1800">
              <a:solidFill>
                <a:schemeClr val="dk1"/>
              </a:solidFill>
              <a:latin typeface="Calibri"/>
              <a:ea typeface="Calibri"/>
              <a:cs typeface="Calibri"/>
              <a:sym typeface="Calibri"/>
            </a:endParaRPr>
          </a:p>
        </p:txBody>
      </p:sp>
      <p:sp>
        <p:nvSpPr>
          <p:cNvPr id="548" name="Google Shape;548;p29"/>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EFD678"/>
                </a:solidFill>
                <a:latin typeface="Catamaran"/>
                <a:ea typeface="Catamaran"/>
                <a:cs typeface="Catamaran"/>
                <a:sym typeface="Catamaran"/>
              </a:rPr>
              <a:t>The Squiggle</a:t>
            </a:r>
            <a:endParaRPr sz="4500">
              <a:solidFill>
                <a:srgbClr val="EFD67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p3"/>
          <p:cNvGrpSpPr/>
          <p:nvPr/>
        </p:nvGrpSpPr>
        <p:grpSpPr>
          <a:xfrm>
            <a:off x="0" y="0"/>
            <a:ext cx="12194966" cy="6858000"/>
            <a:chOff x="0" y="0"/>
            <a:chExt cx="12194966" cy="6858000"/>
          </a:xfrm>
        </p:grpSpPr>
        <p:pic>
          <p:nvPicPr>
            <p:cNvPr id="118" name="Google Shape;118;p3"/>
            <p:cNvPicPr preferRelativeResize="0"/>
            <p:nvPr/>
          </p:nvPicPr>
          <p:blipFill rotWithShape="1">
            <a:blip r:embed="rId3">
              <a:alphaModFix/>
            </a:blip>
            <a:srcRect/>
            <a:stretch/>
          </p:blipFill>
          <p:spPr>
            <a:xfrm>
              <a:off x="0" y="0"/>
              <a:ext cx="12194966" cy="6858000"/>
            </a:xfrm>
            <a:prstGeom prst="rect">
              <a:avLst/>
            </a:prstGeom>
            <a:noFill/>
            <a:ln>
              <a:noFill/>
            </a:ln>
          </p:spPr>
        </p:pic>
        <p:sp>
          <p:nvSpPr>
            <p:cNvPr id="119" name="Google Shape;119;p3"/>
            <p:cNvSpPr/>
            <p:nvPr/>
          </p:nvSpPr>
          <p:spPr>
            <a:xfrm>
              <a:off x="4376535" y="631073"/>
              <a:ext cx="4992055" cy="703385"/>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Calibri"/>
                <a:ea typeface="Calibri"/>
                <a:cs typeface="Calibri"/>
                <a:sym typeface="Calibri"/>
              </a:endParaRPr>
            </a:p>
          </p:txBody>
        </p:sp>
        <p:sp>
          <p:nvSpPr>
            <p:cNvPr id="120" name="Google Shape;120;p3"/>
            <p:cNvSpPr/>
            <p:nvPr/>
          </p:nvSpPr>
          <p:spPr>
            <a:xfrm>
              <a:off x="4376535" y="1670108"/>
              <a:ext cx="4992055" cy="5486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7F7F7F"/>
                </a:solidFill>
                <a:latin typeface="Catamaran"/>
                <a:ea typeface="Catamaran"/>
                <a:cs typeface="Catamaran"/>
                <a:sym typeface="Catamaran"/>
              </a:endParaRPr>
            </a:p>
          </p:txBody>
        </p:sp>
        <p:sp>
          <p:nvSpPr>
            <p:cNvPr id="121" name="Google Shape;121;p3"/>
            <p:cNvSpPr/>
            <p:nvPr/>
          </p:nvSpPr>
          <p:spPr>
            <a:xfrm>
              <a:off x="5345981" y="2373493"/>
              <a:ext cx="644496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7F7F7F"/>
                </a:solidFill>
                <a:latin typeface="Catamaran"/>
                <a:ea typeface="Catamaran"/>
                <a:cs typeface="Catamaran"/>
                <a:sym typeface="Catamaran"/>
              </a:endParaRPr>
            </a:p>
          </p:txBody>
        </p:sp>
        <p:sp>
          <p:nvSpPr>
            <p:cNvPr id="122" name="Google Shape;122;p3"/>
            <p:cNvSpPr/>
            <p:nvPr/>
          </p:nvSpPr>
          <p:spPr>
            <a:xfrm>
              <a:off x="5345981" y="3378133"/>
              <a:ext cx="644496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7F7F7F"/>
                </a:solidFill>
                <a:latin typeface="Catamaran"/>
                <a:ea typeface="Catamaran"/>
                <a:cs typeface="Catamaran"/>
                <a:sym typeface="Catamaran"/>
              </a:endParaRPr>
            </a:p>
          </p:txBody>
        </p:sp>
        <p:sp>
          <p:nvSpPr>
            <p:cNvPr id="123" name="Google Shape;123;p3"/>
            <p:cNvSpPr/>
            <p:nvPr/>
          </p:nvSpPr>
          <p:spPr>
            <a:xfrm>
              <a:off x="5345981" y="4283012"/>
              <a:ext cx="644496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7F7F7F"/>
                </a:solidFill>
                <a:latin typeface="Catamaran"/>
                <a:ea typeface="Catamaran"/>
                <a:cs typeface="Catamaran"/>
                <a:sym typeface="Catamaran"/>
              </a:endParaRPr>
            </a:p>
          </p:txBody>
        </p:sp>
        <p:sp>
          <p:nvSpPr>
            <p:cNvPr id="124" name="Google Shape;124;p3"/>
            <p:cNvSpPr/>
            <p:nvPr/>
          </p:nvSpPr>
          <p:spPr>
            <a:xfrm>
              <a:off x="5345981" y="5187892"/>
              <a:ext cx="644496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rgbClr val="7F7F7F"/>
                </a:solidFill>
                <a:latin typeface="Catamaran"/>
                <a:ea typeface="Catamaran"/>
                <a:cs typeface="Catamaran"/>
                <a:sym typeface="Catamaran"/>
              </a:endParaRPr>
            </a:p>
          </p:txBody>
        </p:sp>
      </p:grpSp>
      <p:sp>
        <p:nvSpPr>
          <p:cNvPr id="125" name="Google Shape;125;p3"/>
          <p:cNvSpPr/>
          <p:nvPr/>
        </p:nvSpPr>
        <p:spPr>
          <a:xfrm>
            <a:off x="5406564" y="2357450"/>
            <a:ext cx="5160128"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0" i="0" u="none" strike="noStrike" cap="none">
                <a:solidFill>
                  <a:srgbClr val="7F7F7F"/>
                </a:solidFill>
                <a:latin typeface="Catamaran"/>
                <a:ea typeface="Catamaran"/>
                <a:cs typeface="Catamaran"/>
                <a:sym typeface="Catamaran"/>
              </a:rPr>
              <a:t> </a:t>
            </a:r>
            <a:endParaRPr/>
          </a:p>
        </p:txBody>
      </p:sp>
      <p:sp>
        <p:nvSpPr>
          <p:cNvPr id="126" name="Google Shape;126;p3"/>
          <p:cNvSpPr/>
          <p:nvPr/>
        </p:nvSpPr>
        <p:spPr>
          <a:xfrm>
            <a:off x="5406564" y="3305697"/>
            <a:ext cx="6376368"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7F7F7F"/>
                </a:solidFill>
                <a:latin typeface="Catamaran"/>
                <a:ea typeface="Catamaran"/>
                <a:cs typeface="Catamaran"/>
                <a:sym typeface="Catamaran"/>
              </a:rPr>
              <a:t> </a:t>
            </a:r>
            <a:endParaRPr/>
          </a:p>
        </p:txBody>
      </p:sp>
      <p:sp>
        <p:nvSpPr>
          <p:cNvPr id="127" name="Google Shape;127;p3"/>
          <p:cNvSpPr/>
          <p:nvPr/>
        </p:nvSpPr>
        <p:spPr>
          <a:xfrm>
            <a:off x="5406564" y="4253944"/>
            <a:ext cx="5605811"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7F7F7F"/>
                </a:solidFill>
                <a:latin typeface="Catamaran"/>
                <a:ea typeface="Catamaran"/>
                <a:cs typeface="Catamaran"/>
                <a:sym typeface="Catamaran"/>
              </a:rPr>
              <a:t> </a:t>
            </a:r>
            <a:endParaRPr/>
          </a:p>
        </p:txBody>
      </p:sp>
      <p:sp>
        <p:nvSpPr>
          <p:cNvPr id="128" name="Google Shape;128;p3"/>
          <p:cNvSpPr/>
          <p:nvPr/>
        </p:nvSpPr>
        <p:spPr>
          <a:xfrm>
            <a:off x="5406564" y="5202192"/>
            <a:ext cx="5948711"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 </a:t>
            </a:r>
            <a:endParaRPr/>
          </a:p>
        </p:txBody>
      </p:sp>
      <p:sp>
        <p:nvSpPr>
          <p:cNvPr id="129" name="Google Shape;129;p3"/>
          <p:cNvSpPr/>
          <p:nvPr/>
        </p:nvSpPr>
        <p:spPr>
          <a:xfrm>
            <a:off x="5345981" y="2330380"/>
            <a:ext cx="6302326"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the Psycho·Geometrics</a:t>
            </a:r>
            <a:r>
              <a:rPr lang="en-US" sz="1800" baseline="30000">
                <a:solidFill>
                  <a:srgbClr val="595959"/>
                </a:solidFill>
                <a:latin typeface="Catamaran"/>
                <a:ea typeface="Catamaran"/>
                <a:cs typeface="Catamaran"/>
                <a:sym typeface="Catamaran"/>
              </a:rPr>
              <a:t>®</a:t>
            </a:r>
            <a:r>
              <a:rPr lang="en-US" sz="1800">
                <a:solidFill>
                  <a:srgbClr val="595959"/>
                </a:solidFill>
                <a:latin typeface="Catamaran"/>
                <a:ea typeface="Catamaran"/>
                <a:cs typeface="Catamaran"/>
                <a:sym typeface="Catamaran"/>
              </a:rPr>
              <a:t> term </a:t>
            </a:r>
            <a:r>
              <a:rPr lang="en-US" sz="1800" b="1">
                <a:solidFill>
                  <a:srgbClr val="595959"/>
                </a:solidFill>
                <a:latin typeface="Catamaran"/>
                <a:ea typeface="Catamaran"/>
                <a:cs typeface="Catamaran"/>
                <a:sym typeface="Catamaran"/>
              </a:rPr>
              <a:t>Shape Flexing</a:t>
            </a:r>
            <a:endParaRPr sz="1800">
              <a:solidFill>
                <a:srgbClr val="595959"/>
              </a:solidFill>
              <a:latin typeface="Catamaran"/>
              <a:ea typeface="Catamaran"/>
              <a:cs typeface="Catamaran"/>
              <a:sym typeface="Catamaran"/>
            </a:endParaRPr>
          </a:p>
        </p:txBody>
      </p:sp>
      <p:sp>
        <p:nvSpPr>
          <p:cNvPr id="130" name="Google Shape;130;p3"/>
          <p:cNvSpPr/>
          <p:nvPr/>
        </p:nvSpPr>
        <p:spPr>
          <a:xfrm>
            <a:off x="5345981" y="3259453"/>
            <a:ext cx="5409105"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the difference between the </a:t>
            </a:r>
            <a:r>
              <a:rPr lang="en-US" sz="1800" b="1">
                <a:solidFill>
                  <a:srgbClr val="595959"/>
                </a:solidFill>
                <a:latin typeface="Catamaran"/>
                <a:ea typeface="Catamaran"/>
                <a:cs typeface="Catamaran"/>
                <a:sym typeface="Catamaran"/>
              </a:rPr>
              <a:t>Golden Rule and the Platinum Rule</a:t>
            </a:r>
            <a:endParaRPr sz="1800">
              <a:solidFill>
                <a:srgbClr val="595959"/>
              </a:solidFill>
              <a:latin typeface="Catamaran"/>
              <a:ea typeface="Catamaran"/>
              <a:cs typeface="Catamaran"/>
              <a:sym typeface="Catamaran"/>
            </a:endParaRPr>
          </a:p>
        </p:txBody>
      </p:sp>
      <p:sp>
        <p:nvSpPr>
          <p:cNvPr id="131" name="Google Shape;131;p3"/>
          <p:cNvSpPr/>
          <p:nvPr/>
        </p:nvSpPr>
        <p:spPr>
          <a:xfrm>
            <a:off x="5345981" y="4203040"/>
            <a:ext cx="5771962"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how to use </a:t>
            </a:r>
            <a:r>
              <a:rPr lang="en-US" sz="1800" b="1">
                <a:solidFill>
                  <a:srgbClr val="595959"/>
                </a:solidFill>
                <a:latin typeface="Catamaran"/>
                <a:ea typeface="Catamaran"/>
                <a:cs typeface="Catamaran"/>
                <a:sym typeface="Catamaran"/>
              </a:rPr>
              <a:t>Shape Flexing </a:t>
            </a:r>
            <a:r>
              <a:rPr lang="en-US" sz="1800" b="1">
                <a:solidFill>
                  <a:srgbClr val="DF625D"/>
                </a:solidFill>
                <a:latin typeface="Catamaran"/>
                <a:ea typeface="Catamaran"/>
                <a:cs typeface="Catamaran"/>
                <a:sym typeface="Catamaran"/>
              </a:rPr>
              <a:t>for others </a:t>
            </a:r>
            <a:r>
              <a:rPr lang="en-US" sz="1800">
                <a:solidFill>
                  <a:srgbClr val="595959"/>
                </a:solidFill>
                <a:latin typeface="Catamaran"/>
                <a:ea typeface="Catamaran"/>
                <a:cs typeface="Catamaran"/>
                <a:sym typeface="Catamaran"/>
              </a:rPr>
              <a:t>to practice the Platinum Rule</a:t>
            </a:r>
            <a:endParaRPr/>
          </a:p>
        </p:txBody>
      </p:sp>
      <p:sp>
        <p:nvSpPr>
          <p:cNvPr id="132" name="Google Shape;132;p3"/>
          <p:cNvSpPr/>
          <p:nvPr/>
        </p:nvSpPr>
        <p:spPr>
          <a:xfrm>
            <a:off x="5345981" y="5146627"/>
            <a:ext cx="6009294"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how to use </a:t>
            </a:r>
            <a:r>
              <a:rPr lang="en-US" sz="1800" b="1">
                <a:solidFill>
                  <a:srgbClr val="595959"/>
                </a:solidFill>
                <a:latin typeface="Catamaran"/>
                <a:ea typeface="Catamaran"/>
                <a:cs typeface="Catamaran"/>
                <a:sym typeface="Catamaran"/>
              </a:rPr>
              <a:t>Shape Flexing </a:t>
            </a:r>
            <a:r>
              <a:rPr lang="en-US" sz="1800" b="1">
                <a:solidFill>
                  <a:srgbClr val="DF625D"/>
                </a:solidFill>
                <a:latin typeface="Catamaran"/>
                <a:ea typeface="Catamaran"/>
                <a:cs typeface="Catamaran"/>
                <a:sym typeface="Catamaran"/>
              </a:rPr>
              <a:t>for you </a:t>
            </a:r>
            <a:r>
              <a:rPr lang="en-US" sz="1800">
                <a:solidFill>
                  <a:srgbClr val="595959"/>
                </a:solidFill>
                <a:latin typeface="Catamaran"/>
                <a:ea typeface="Catamaran"/>
                <a:cs typeface="Catamaran"/>
                <a:sym typeface="Catamaran"/>
              </a:rPr>
              <a:t>to enhance and strengthen your personal communication style and change possible negative perceptions into positive ones.</a:t>
            </a:r>
            <a:endParaRPr/>
          </a:p>
        </p:txBody>
      </p:sp>
      <p:sp>
        <p:nvSpPr>
          <p:cNvPr id="133" name="Google Shape;133;p3"/>
          <p:cNvSpPr/>
          <p:nvPr/>
        </p:nvSpPr>
        <p:spPr>
          <a:xfrm>
            <a:off x="4280282" y="1670108"/>
            <a:ext cx="4992055"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595959"/>
                </a:solidFill>
                <a:latin typeface="Catamaran"/>
                <a:ea typeface="Catamaran"/>
                <a:cs typeface="Catamaran"/>
                <a:sym typeface="Catamaran"/>
              </a:rPr>
              <a:t>By the </a:t>
            </a:r>
            <a:r>
              <a:rPr lang="en-US" sz="2400" b="1">
                <a:solidFill>
                  <a:srgbClr val="596468"/>
                </a:solidFill>
                <a:latin typeface="Catamaran"/>
                <a:ea typeface="Catamaran"/>
                <a:cs typeface="Catamaran"/>
                <a:sym typeface="Catamaran"/>
              </a:rPr>
              <a:t>end</a:t>
            </a:r>
            <a:r>
              <a:rPr lang="en-US" sz="2400" b="1">
                <a:solidFill>
                  <a:srgbClr val="595959"/>
                </a:solidFill>
                <a:latin typeface="Catamaran"/>
                <a:ea typeface="Catamaran"/>
                <a:cs typeface="Catamaran"/>
                <a:sym typeface="Catamaran"/>
              </a:rPr>
              <a:t> of this training, you will:</a:t>
            </a:r>
            <a:endParaRPr/>
          </a:p>
        </p:txBody>
      </p:sp>
      <p:sp>
        <p:nvSpPr>
          <p:cNvPr id="134" name="Google Shape;134;p3"/>
          <p:cNvSpPr/>
          <p:nvPr/>
        </p:nvSpPr>
        <p:spPr>
          <a:xfrm>
            <a:off x="4193037" y="631072"/>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Course Objectives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30"/>
          <p:cNvGrpSpPr/>
          <p:nvPr/>
        </p:nvGrpSpPr>
        <p:grpSpPr>
          <a:xfrm>
            <a:off x="23446" y="0"/>
            <a:ext cx="12188953" cy="6862126"/>
            <a:chOff x="23446" y="0"/>
            <a:chExt cx="12188953" cy="6862126"/>
          </a:xfrm>
        </p:grpSpPr>
        <p:pic>
          <p:nvPicPr>
            <p:cNvPr id="555" name="Google Shape;555;p30"/>
            <p:cNvPicPr preferRelativeResize="0"/>
            <p:nvPr/>
          </p:nvPicPr>
          <p:blipFill rotWithShape="1">
            <a:blip r:embed="rId3">
              <a:alphaModFix/>
            </a:blip>
            <a:srcRect/>
            <a:stretch/>
          </p:blipFill>
          <p:spPr>
            <a:xfrm>
              <a:off x="23446" y="0"/>
              <a:ext cx="12188953" cy="6862126"/>
            </a:xfrm>
            <a:prstGeom prst="rect">
              <a:avLst/>
            </a:prstGeom>
            <a:noFill/>
            <a:ln>
              <a:noFill/>
            </a:ln>
          </p:spPr>
        </p:pic>
        <p:sp>
          <p:nvSpPr>
            <p:cNvPr id="556" name="Google Shape;556;p30"/>
            <p:cNvSpPr/>
            <p:nvPr/>
          </p:nvSpPr>
          <p:spPr>
            <a:xfrm>
              <a:off x="5154049" y="1620755"/>
              <a:ext cx="6972302" cy="404852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57" name="Google Shape;557;p30"/>
            <p:cNvSpPr/>
            <p:nvPr/>
          </p:nvSpPr>
          <p:spPr>
            <a:xfrm>
              <a:off x="5387926" y="5880295"/>
              <a:ext cx="3868616" cy="977705"/>
            </a:xfrm>
            <a:prstGeom prst="rect">
              <a:avLst/>
            </a:prstGeom>
            <a:solidFill>
              <a:srgbClr val="EFD6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0"/>
            <p:cNvSpPr/>
            <p:nvPr/>
          </p:nvSpPr>
          <p:spPr>
            <a:xfrm>
              <a:off x="3305908" y="168812"/>
              <a:ext cx="3615397" cy="88692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9" name="Google Shape;559;p30"/>
          <p:cNvSpPr txBox="1"/>
          <p:nvPr/>
        </p:nvSpPr>
        <p:spPr>
          <a:xfrm>
            <a:off x="5154050" y="2207838"/>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Increase your energy level</a:t>
            </a:r>
            <a:endParaRPr sz="1600">
              <a:solidFill>
                <a:schemeClr val="dk1"/>
              </a:solidFill>
              <a:latin typeface="Catamaran"/>
              <a:ea typeface="Catamaran"/>
              <a:cs typeface="Catamaran"/>
              <a:sym typeface="Catamaran"/>
            </a:endParaRPr>
          </a:p>
        </p:txBody>
      </p:sp>
      <p:sp>
        <p:nvSpPr>
          <p:cNvPr id="560" name="Google Shape;560;p30"/>
          <p:cNvSpPr txBox="1"/>
          <p:nvPr/>
        </p:nvSpPr>
        <p:spPr>
          <a:xfrm>
            <a:off x="5154050" y="2583452"/>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Be enthusiastic</a:t>
            </a:r>
            <a:endParaRPr sz="1600">
              <a:solidFill>
                <a:schemeClr val="dk1"/>
              </a:solidFill>
              <a:latin typeface="Catamaran"/>
              <a:ea typeface="Catamaran"/>
              <a:cs typeface="Catamaran"/>
              <a:sym typeface="Catamaran"/>
            </a:endParaRPr>
          </a:p>
        </p:txBody>
      </p:sp>
      <p:sp>
        <p:nvSpPr>
          <p:cNvPr id="561" name="Google Shape;561;p30"/>
          <p:cNvSpPr txBox="1"/>
          <p:nvPr/>
        </p:nvSpPr>
        <p:spPr>
          <a:xfrm>
            <a:off x="5154050" y="2959066"/>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Set up brainstorming sessions</a:t>
            </a:r>
            <a:endParaRPr sz="1600">
              <a:solidFill>
                <a:schemeClr val="dk1"/>
              </a:solidFill>
              <a:latin typeface="Catamaran"/>
              <a:ea typeface="Catamaran"/>
              <a:cs typeface="Catamaran"/>
              <a:sym typeface="Catamaran"/>
            </a:endParaRPr>
          </a:p>
        </p:txBody>
      </p:sp>
      <p:sp>
        <p:nvSpPr>
          <p:cNvPr id="562" name="Google Shape;562;p30"/>
          <p:cNvSpPr txBox="1"/>
          <p:nvPr/>
        </p:nvSpPr>
        <p:spPr>
          <a:xfrm>
            <a:off x="5154050" y="3334680"/>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See, acknowledge and reward something different</a:t>
            </a:r>
            <a:endParaRPr sz="1600">
              <a:solidFill>
                <a:schemeClr val="dk1"/>
              </a:solidFill>
              <a:latin typeface="Catamaran"/>
              <a:ea typeface="Catamaran"/>
              <a:cs typeface="Catamaran"/>
              <a:sym typeface="Catamaran"/>
            </a:endParaRPr>
          </a:p>
        </p:txBody>
      </p:sp>
      <p:sp>
        <p:nvSpPr>
          <p:cNvPr id="563" name="Google Shape;563;p30"/>
          <p:cNvSpPr txBox="1"/>
          <p:nvPr/>
        </p:nvSpPr>
        <p:spPr>
          <a:xfrm>
            <a:off x="5154050" y="3710294"/>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Speak quickly</a:t>
            </a:r>
            <a:endParaRPr sz="1600">
              <a:solidFill>
                <a:schemeClr val="dk1"/>
              </a:solidFill>
              <a:latin typeface="Catamaran"/>
              <a:ea typeface="Catamaran"/>
              <a:cs typeface="Catamaran"/>
              <a:sym typeface="Catamaran"/>
            </a:endParaRPr>
          </a:p>
        </p:txBody>
      </p:sp>
      <p:sp>
        <p:nvSpPr>
          <p:cNvPr id="564" name="Google Shape;564;p30"/>
          <p:cNvSpPr txBox="1"/>
          <p:nvPr/>
        </p:nvSpPr>
        <p:spPr>
          <a:xfrm>
            <a:off x="5154050" y="4085908"/>
            <a:ext cx="670501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Keep it interesting by changing agenda, format or location</a:t>
            </a:r>
            <a:endParaRPr sz="1600">
              <a:solidFill>
                <a:schemeClr val="dk1"/>
              </a:solidFill>
              <a:latin typeface="Catamaran"/>
              <a:ea typeface="Catamaran"/>
              <a:cs typeface="Catamaran"/>
              <a:sym typeface="Catamaran"/>
            </a:endParaRPr>
          </a:p>
        </p:txBody>
      </p:sp>
      <p:sp>
        <p:nvSpPr>
          <p:cNvPr id="565" name="Google Shape;565;p30"/>
          <p:cNvSpPr txBox="1"/>
          <p:nvPr/>
        </p:nvSpPr>
        <p:spPr>
          <a:xfrm>
            <a:off x="5154050" y="4461522"/>
            <a:ext cx="6517445"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Embrace ideas, even if seen unorthodox or unrealistic</a:t>
            </a:r>
            <a:endParaRPr sz="1600">
              <a:solidFill>
                <a:schemeClr val="dk1"/>
              </a:solidFill>
              <a:latin typeface="Catamaran"/>
              <a:ea typeface="Catamaran"/>
              <a:cs typeface="Catamaran"/>
              <a:sym typeface="Catamaran"/>
            </a:endParaRPr>
          </a:p>
        </p:txBody>
      </p:sp>
      <p:sp>
        <p:nvSpPr>
          <p:cNvPr id="566" name="Google Shape;566;p30"/>
          <p:cNvSpPr txBox="1"/>
          <p:nvPr/>
        </p:nvSpPr>
        <p:spPr>
          <a:xfrm>
            <a:off x="5154050" y="4837135"/>
            <a:ext cx="6972302"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F6B6F"/>
              </a:buClr>
              <a:buSzPts val="2000"/>
              <a:buFont typeface="Arial"/>
              <a:buChar char="•"/>
            </a:pPr>
            <a:r>
              <a:rPr lang="en-US" sz="2000">
                <a:solidFill>
                  <a:srgbClr val="5F6B6F"/>
                </a:solidFill>
                <a:latin typeface="Catamaran"/>
                <a:ea typeface="Catamaran"/>
                <a:cs typeface="Catamaran"/>
                <a:sym typeface="Catamaran"/>
              </a:rPr>
              <a:t>Use phrases like “keep going”, or “I like how you are thinking”</a:t>
            </a:r>
            <a:endParaRPr sz="1600">
              <a:solidFill>
                <a:schemeClr val="dk1"/>
              </a:solidFill>
              <a:latin typeface="Catamaran"/>
              <a:ea typeface="Catamaran"/>
              <a:cs typeface="Catamaran"/>
              <a:sym typeface="Catamaran"/>
            </a:endParaRPr>
          </a:p>
        </p:txBody>
      </p:sp>
      <p:sp>
        <p:nvSpPr>
          <p:cNvPr id="567" name="Google Shape;567;p30"/>
          <p:cNvSpPr txBox="1"/>
          <p:nvPr/>
        </p:nvSpPr>
        <p:spPr>
          <a:xfrm>
            <a:off x="5196252" y="1620755"/>
            <a:ext cx="6517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Shape Flexing to a Squiggle:</a:t>
            </a:r>
            <a:endParaRPr sz="1800">
              <a:solidFill>
                <a:schemeClr val="dk1"/>
              </a:solidFill>
              <a:latin typeface="Calibri"/>
              <a:ea typeface="Calibri"/>
              <a:cs typeface="Calibri"/>
              <a:sym typeface="Calibri"/>
            </a:endParaRPr>
          </a:p>
        </p:txBody>
      </p:sp>
      <p:sp>
        <p:nvSpPr>
          <p:cNvPr id="568" name="Google Shape;568;p30"/>
          <p:cNvSpPr txBox="1"/>
          <p:nvPr/>
        </p:nvSpPr>
        <p:spPr>
          <a:xfrm>
            <a:off x="3423146" y="339993"/>
            <a:ext cx="438442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rgbClr val="EFD678"/>
                </a:solidFill>
                <a:latin typeface="Catamaran"/>
                <a:ea typeface="Catamaran"/>
                <a:cs typeface="Catamaran"/>
                <a:sym typeface="Catamaran"/>
              </a:rPr>
              <a:t>The Squiggle</a:t>
            </a:r>
            <a:endParaRPr sz="4500">
              <a:solidFill>
                <a:srgbClr val="EFD678"/>
              </a:solidFill>
              <a:latin typeface="Calibri"/>
              <a:ea typeface="Calibri"/>
              <a:cs typeface="Calibri"/>
              <a:sym typeface="Calibri"/>
            </a:endParaRPr>
          </a:p>
        </p:txBody>
      </p:sp>
      <p:graphicFrame>
        <p:nvGraphicFramePr>
          <p:cNvPr id="569" name="Google Shape;569;p30"/>
          <p:cNvGraphicFramePr/>
          <p:nvPr/>
        </p:nvGraphicFramePr>
        <p:xfrm>
          <a:off x="11211951" y="6021579"/>
          <a:ext cx="914400" cy="771525"/>
        </p:xfrm>
        <a:graphic>
          <a:graphicData uri="http://schemas.openxmlformats.org/presentationml/2006/ole">
            <mc:AlternateContent xmlns:mc="http://schemas.openxmlformats.org/markup-compatibility/2006">
              <mc:Choice xmlns:v="urn:schemas-microsoft-com:vml" Requires="v">
                <p:oleObj r:id="rId4" imgW="914400" imgH="771525" progId="AcroExch.Document.DC">
                  <p:embed/>
                </p:oleObj>
              </mc:Choice>
              <mc:Fallback>
                <p:oleObj r:id="rId4" imgW="914400" imgH="771525" progId="AcroExch.Document.DC">
                  <p:embed/>
                  <p:pic>
                    <p:nvPicPr>
                      <p:cNvPr id="569" name="Google Shape;569;p30"/>
                      <p:cNvPicPr preferRelativeResize="0"/>
                      <p:nvPr/>
                    </p:nvPicPr>
                    <p:blipFill rotWithShape="1">
                      <a:blip r:embed="rId5">
                        <a:alphaModFix/>
                      </a:blip>
                      <a:srcRect/>
                      <a:stretch/>
                    </p:blipFill>
                    <p:spPr>
                      <a:xfrm>
                        <a:off x="11211951" y="6021579"/>
                        <a:ext cx="914400" cy="771525"/>
                      </a:xfrm>
                      <a:prstGeom prst="rect">
                        <a:avLst/>
                      </a:prstGeom>
                      <a:noFill/>
                      <a:ln>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5" name="Google Shape;575;p31"/>
          <p:cNvGrpSpPr/>
          <p:nvPr/>
        </p:nvGrpSpPr>
        <p:grpSpPr>
          <a:xfrm>
            <a:off x="0" y="0"/>
            <a:ext cx="12188953" cy="6862126"/>
            <a:chOff x="0" y="0"/>
            <a:chExt cx="12188953" cy="6862126"/>
          </a:xfrm>
        </p:grpSpPr>
        <p:pic>
          <p:nvPicPr>
            <p:cNvPr id="576" name="Google Shape;576;p31"/>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577" name="Google Shape;577;p31"/>
            <p:cNvSpPr/>
            <p:nvPr/>
          </p:nvSpPr>
          <p:spPr>
            <a:xfrm>
              <a:off x="2489982" y="641961"/>
              <a:ext cx="7128120" cy="404852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578" name="Google Shape;578;p31"/>
          <p:cNvSpPr txBox="1"/>
          <p:nvPr/>
        </p:nvSpPr>
        <p:spPr>
          <a:xfrm>
            <a:off x="2678134" y="1435556"/>
            <a:ext cx="73521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Approaching others in the way they want to be approached</a:t>
            </a:r>
            <a:endParaRPr sz="1600">
              <a:solidFill>
                <a:schemeClr val="dk1"/>
              </a:solidFill>
              <a:latin typeface="Calibri"/>
              <a:ea typeface="Calibri"/>
              <a:cs typeface="Calibri"/>
              <a:sym typeface="Calibri"/>
            </a:endParaRPr>
          </a:p>
        </p:txBody>
      </p:sp>
      <p:sp>
        <p:nvSpPr>
          <p:cNvPr id="579" name="Google Shape;579;p31"/>
          <p:cNvSpPr txBox="1"/>
          <p:nvPr/>
        </p:nvSpPr>
        <p:spPr>
          <a:xfrm>
            <a:off x="2432481" y="2871048"/>
            <a:ext cx="344781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Make choices in how to use more of a shapes’ traits for </a:t>
            </a:r>
            <a:r>
              <a:rPr lang="en-US" sz="2000" b="1">
                <a:solidFill>
                  <a:srgbClr val="DF625D"/>
                </a:solidFill>
                <a:latin typeface="Catamaran"/>
                <a:ea typeface="Catamaran"/>
                <a:cs typeface="Catamaran"/>
                <a:sym typeface="Catamaran"/>
              </a:rPr>
              <a:t>your own </a:t>
            </a:r>
            <a:r>
              <a:rPr lang="en-US" sz="2000" b="1">
                <a:solidFill>
                  <a:srgbClr val="5F6B6F"/>
                </a:solidFill>
                <a:latin typeface="Catamaran"/>
                <a:ea typeface="Catamaran"/>
                <a:cs typeface="Catamaran"/>
                <a:sym typeface="Catamaran"/>
              </a:rPr>
              <a:t>development</a:t>
            </a:r>
            <a:endParaRPr sz="2000">
              <a:solidFill>
                <a:schemeClr val="dk1"/>
              </a:solidFill>
              <a:latin typeface="Calibri"/>
              <a:ea typeface="Calibri"/>
              <a:cs typeface="Calibri"/>
              <a:sym typeface="Calibri"/>
            </a:endParaRPr>
          </a:p>
        </p:txBody>
      </p:sp>
      <p:sp>
        <p:nvSpPr>
          <p:cNvPr id="580" name="Google Shape;580;p31"/>
          <p:cNvSpPr txBox="1"/>
          <p:nvPr/>
        </p:nvSpPr>
        <p:spPr>
          <a:xfrm>
            <a:off x="6794695" y="2871048"/>
            <a:ext cx="27819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Adopt shapes’ traits for better communication with </a:t>
            </a:r>
            <a:r>
              <a:rPr lang="en-US" sz="2000" b="1">
                <a:solidFill>
                  <a:srgbClr val="DF625D"/>
                </a:solidFill>
                <a:latin typeface="Catamaran"/>
                <a:ea typeface="Catamaran"/>
                <a:cs typeface="Catamaran"/>
                <a:sym typeface="Catamaran"/>
              </a:rPr>
              <a:t>other shapes</a:t>
            </a:r>
            <a:endParaRPr sz="1600">
              <a:solidFill>
                <a:srgbClr val="DF625D"/>
              </a:solidFill>
              <a:latin typeface="Calibri"/>
              <a:ea typeface="Calibri"/>
              <a:cs typeface="Calibri"/>
              <a:sym typeface="Calibri"/>
            </a:endParaRPr>
          </a:p>
        </p:txBody>
      </p:sp>
      <p:sp>
        <p:nvSpPr>
          <p:cNvPr id="581" name="Google Shape;581;p31"/>
          <p:cNvSpPr txBox="1"/>
          <p:nvPr/>
        </p:nvSpPr>
        <p:spPr>
          <a:xfrm>
            <a:off x="2432481" y="2241491"/>
            <a:ext cx="34478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FD678"/>
                </a:solidFill>
                <a:latin typeface="Catamaran"/>
                <a:ea typeface="Catamaran"/>
                <a:cs typeface="Catamaran"/>
                <a:sym typeface="Catamaran"/>
              </a:rPr>
              <a:t>Golden Rule</a:t>
            </a:r>
            <a:endParaRPr sz="3200">
              <a:solidFill>
                <a:srgbClr val="EFD678"/>
              </a:solidFill>
              <a:latin typeface="Calibri"/>
              <a:ea typeface="Calibri"/>
              <a:cs typeface="Calibri"/>
              <a:sym typeface="Calibri"/>
            </a:endParaRPr>
          </a:p>
        </p:txBody>
      </p:sp>
      <p:sp>
        <p:nvSpPr>
          <p:cNvPr id="582" name="Google Shape;582;p31"/>
          <p:cNvSpPr txBox="1"/>
          <p:nvPr/>
        </p:nvSpPr>
        <p:spPr>
          <a:xfrm>
            <a:off x="6794695" y="2241491"/>
            <a:ext cx="34478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BEBEBE"/>
                </a:solidFill>
                <a:latin typeface="Catamaran"/>
                <a:ea typeface="Catamaran"/>
                <a:cs typeface="Catamaran"/>
                <a:sym typeface="Catamaran"/>
              </a:rPr>
              <a:t>Platinum Rule</a:t>
            </a:r>
            <a:endParaRPr sz="3200">
              <a:solidFill>
                <a:srgbClr val="BEBEBE"/>
              </a:solidFill>
              <a:latin typeface="Calibri"/>
              <a:ea typeface="Calibri"/>
              <a:cs typeface="Calibri"/>
              <a:sym typeface="Calibri"/>
            </a:endParaRPr>
          </a:p>
        </p:txBody>
      </p:sp>
      <p:sp>
        <p:nvSpPr>
          <p:cNvPr id="583" name="Google Shape;583;p31"/>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32"/>
          <p:cNvGrpSpPr/>
          <p:nvPr/>
        </p:nvGrpSpPr>
        <p:grpSpPr>
          <a:xfrm>
            <a:off x="0" y="0"/>
            <a:ext cx="12188953" cy="6862126"/>
            <a:chOff x="0" y="0"/>
            <a:chExt cx="12188953" cy="6862126"/>
          </a:xfrm>
        </p:grpSpPr>
        <p:pic>
          <p:nvPicPr>
            <p:cNvPr id="590" name="Google Shape;590;p32"/>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591" name="Google Shape;591;p32"/>
            <p:cNvSpPr/>
            <p:nvPr/>
          </p:nvSpPr>
          <p:spPr>
            <a:xfrm>
              <a:off x="2489982" y="641961"/>
              <a:ext cx="5860955"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92" name="Google Shape;592;p32"/>
            <p:cNvSpPr/>
            <p:nvPr/>
          </p:nvSpPr>
          <p:spPr>
            <a:xfrm>
              <a:off x="5566407" y="1497638"/>
              <a:ext cx="5860955" cy="151284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93" name="Google Shape;593;p32"/>
            <p:cNvSpPr/>
            <p:nvPr/>
          </p:nvSpPr>
          <p:spPr>
            <a:xfrm>
              <a:off x="5746120" y="3265760"/>
              <a:ext cx="5416077" cy="420322"/>
            </a:xfrm>
            <a:prstGeom prst="roundRect">
              <a:avLst>
                <a:gd name="adj" fmla="val 43306"/>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94" name="Google Shape;594;p32"/>
            <p:cNvSpPr/>
            <p:nvPr/>
          </p:nvSpPr>
          <p:spPr>
            <a:xfrm>
              <a:off x="5746120" y="3913252"/>
              <a:ext cx="5416077" cy="420322"/>
            </a:xfrm>
            <a:prstGeom prst="roundRect">
              <a:avLst>
                <a:gd name="adj" fmla="val 43306"/>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95" name="Google Shape;595;p32"/>
            <p:cNvSpPr/>
            <p:nvPr/>
          </p:nvSpPr>
          <p:spPr>
            <a:xfrm>
              <a:off x="5746120" y="4574812"/>
              <a:ext cx="5416077" cy="420322"/>
            </a:xfrm>
            <a:prstGeom prst="roundRect">
              <a:avLst>
                <a:gd name="adj" fmla="val 43306"/>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96" name="Google Shape;596;p32"/>
            <p:cNvSpPr/>
            <p:nvPr/>
          </p:nvSpPr>
          <p:spPr>
            <a:xfrm>
              <a:off x="5746120" y="5250440"/>
              <a:ext cx="5416077" cy="420322"/>
            </a:xfrm>
            <a:prstGeom prst="roundRect">
              <a:avLst>
                <a:gd name="adj" fmla="val 43306"/>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597" name="Google Shape;597;p32"/>
            <p:cNvSpPr/>
            <p:nvPr/>
          </p:nvSpPr>
          <p:spPr>
            <a:xfrm>
              <a:off x="9523828" y="6020972"/>
              <a:ext cx="1860808" cy="731520"/>
            </a:xfrm>
            <a:prstGeom prst="rect">
              <a:avLst/>
            </a:prstGeom>
            <a:solidFill>
              <a:srgbClr val="EFD6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8" name="Google Shape;598;p32"/>
          <p:cNvSpPr txBox="1"/>
          <p:nvPr/>
        </p:nvSpPr>
        <p:spPr>
          <a:xfrm>
            <a:off x="5566408" y="2272756"/>
            <a:ext cx="58609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F6B6F"/>
                </a:solidFill>
                <a:latin typeface="Catamaran"/>
                <a:ea typeface="Catamaran"/>
                <a:cs typeface="Catamaran"/>
                <a:sym typeface="Catamaran"/>
              </a:rPr>
              <a:t>From the following choices, pick those that will </a:t>
            </a:r>
            <a:r>
              <a:rPr lang="en-US" sz="2000" b="1">
                <a:solidFill>
                  <a:srgbClr val="DF625D"/>
                </a:solidFill>
                <a:latin typeface="Catamaran"/>
                <a:ea typeface="Catamaran"/>
                <a:cs typeface="Catamaran"/>
                <a:sym typeface="Catamaran"/>
              </a:rPr>
              <a:t>best</a:t>
            </a:r>
            <a:r>
              <a:rPr lang="en-US" sz="2000">
                <a:solidFill>
                  <a:srgbClr val="5F6B6F"/>
                </a:solidFill>
                <a:latin typeface="Catamaran"/>
                <a:ea typeface="Catamaran"/>
                <a:cs typeface="Catamaran"/>
                <a:sym typeface="Catamaran"/>
              </a:rPr>
              <a:t> help Derek communicate with Angela.</a:t>
            </a:r>
            <a:endParaRPr sz="1600">
              <a:solidFill>
                <a:schemeClr val="dk1"/>
              </a:solidFill>
              <a:latin typeface="Catamaran"/>
              <a:ea typeface="Catamaran"/>
              <a:cs typeface="Catamaran"/>
              <a:sym typeface="Catamaran"/>
            </a:endParaRPr>
          </a:p>
        </p:txBody>
      </p:sp>
      <p:sp>
        <p:nvSpPr>
          <p:cNvPr id="599" name="Google Shape;599;p32"/>
          <p:cNvSpPr/>
          <p:nvPr/>
        </p:nvSpPr>
        <p:spPr>
          <a:xfrm>
            <a:off x="6348389" y="3261997"/>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Be prepared for many questions</a:t>
            </a:r>
            <a:endParaRPr/>
          </a:p>
        </p:txBody>
      </p:sp>
      <p:sp>
        <p:nvSpPr>
          <p:cNvPr id="600" name="Google Shape;600;p32"/>
          <p:cNvSpPr/>
          <p:nvPr/>
        </p:nvSpPr>
        <p:spPr>
          <a:xfrm>
            <a:off x="6714150" y="3905761"/>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Seek out Angela’s opinion</a:t>
            </a:r>
            <a:endParaRPr/>
          </a:p>
        </p:txBody>
      </p:sp>
      <p:sp>
        <p:nvSpPr>
          <p:cNvPr id="601" name="Google Shape;601;p32"/>
          <p:cNvSpPr/>
          <p:nvPr/>
        </p:nvSpPr>
        <p:spPr>
          <a:xfrm>
            <a:off x="5887322" y="4579207"/>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Commend Angela on her achievements</a:t>
            </a:r>
            <a:endParaRPr/>
          </a:p>
        </p:txBody>
      </p:sp>
      <p:sp>
        <p:nvSpPr>
          <p:cNvPr id="602" name="Google Shape;602;p32"/>
          <p:cNvSpPr/>
          <p:nvPr/>
        </p:nvSpPr>
        <p:spPr>
          <a:xfrm>
            <a:off x="5968560" y="5244383"/>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Create a group consensus in meetings</a:t>
            </a:r>
            <a:endParaRPr/>
          </a:p>
        </p:txBody>
      </p:sp>
      <p:sp>
        <p:nvSpPr>
          <p:cNvPr id="603" name="Google Shape;603;p32"/>
          <p:cNvSpPr txBox="1"/>
          <p:nvPr/>
        </p:nvSpPr>
        <p:spPr>
          <a:xfrm>
            <a:off x="5566408" y="1497638"/>
            <a:ext cx="586095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Derek wants to Flex to better communicate with his Triangle employee, Angela.</a:t>
            </a:r>
            <a:endParaRPr sz="1600">
              <a:solidFill>
                <a:schemeClr val="dk1"/>
              </a:solidFill>
              <a:latin typeface="Calibri"/>
              <a:ea typeface="Calibri"/>
              <a:cs typeface="Calibri"/>
              <a:sym typeface="Calibri"/>
            </a:endParaRPr>
          </a:p>
        </p:txBody>
      </p:sp>
      <p:sp>
        <p:nvSpPr>
          <p:cNvPr id="604" name="Google Shape;604;p32"/>
          <p:cNvSpPr/>
          <p:nvPr/>
        </p:nvSpPr>
        <p:spPr>
          <a:xfrm>
            <a:off x="2108423" y="641961"/>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Learn to Shape Flex Exercise</a:t>
            </a:r>
            <a:endParaRPr/>
          </a:p>
        </p:txBody>
      </p:sp>
      <p:sp>
        <p:nvSpPr>
          <p:cNvPr id="605" name="Google Shape;605;p32"/>
          <p:cNvSpPr txBox="1"/>
          <p:nvPr/>
        </p:nvSpPr>
        <p:spPr>
          <a:xfrm>
            <a:off x="5321633" y="3275866"/>
            <a:ext cx="3129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a</a:t>
            </a:r>
            <a:endParaRPr sz="1800" b="1">
              <a:solidFill>
                <a:srgbClr val="7F7F7F"/>
              </a:solidFill>
              <a:latin typeface="Catamaran"/>
              <a:ea typeface="Catamaran"/>
              <a:cs typeface="Catamaran"/>
              <a:sym typeface="Catamaran"/>
            </a:endParaRPr>
          </a:p>
        </p:txBody>
      </p:sp>
      <p:sp>
        <p:nvSpPr>
          <p:cNvPr id="606" name="Google Shape;606;p32"/>
          <p:cNvSpPr txBox="1"/>
          <p:nvPr/>
        </p:nvSpPr>
        <p:spPr>
          <a:xfrm>
            <a:off x="5321633" y="3937426"/>
            <a:ext cx="32733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b</a:t>
            </a:r>
            <a:endParaRPr sz="1800" b="1">
              <a:solidFill>
                <a:srgbClr val="7F7F7F"/>
              </a:solidFill>
              <a:latin typeface="Catamaran"/>
              <a:ea typeface="Catamaran"/>
              <a:cs typeface="Catamaran"/>
              <a:sym typeface="Catamaran"/>
            </a:endParaRPr>
          </a:p>
        </p:txBody>
      </p:sp>
      <p:sp>
        <p:nvSpPr>
          <p:cNvPr id="607" name="Google Shape;607;p32"/>
          <p:cNvSpPr txBox="1"/>
          <p:nvPr/>
        </p:nvSpPr>
        <p:spPr>
          <a:xfrm>
            <a:off x="5321633" y="4598986"/>
            <a:ext cx="3064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c</a:t>
            </a:r>
            <a:endParaRPr sz="1800" b="1">
              <a:solidFill>
                <a:srgbClr val="7F7F7F"/>
              </a:solidFill>
              <a:latin typeface="Catamaran"/>
              <a:ea typeface="Catamaran"/>
              <a:cs typeface="Catamaran"/>
              <a:sym typeface="Catamaran"/>
            </a:endParaRPr>
          </a:p>
        </p:txBody>
      </p:sp>
      <p:sp>
        <p:nvSpPr>
          <p:cNvPr id="608" name="Google Shape;608;p32"/>
          <p:cNvSpPr txBox="1"/>
          <p:nvPr/>
        </p:nvSpPr>
        <p:spPr>
          <a:xfrm>
            <a:off x="5321633" y="5260546"/>
            <a:ext cx="3321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d</a:t>
            </a:r>
            <a:endParaRPr sz="1800" b="1">
              <a:solidFill>
                <a:srgbClr val="7F7F7F"/>
              </a:solidFill>
              <a:latin typeface="Catamaran"/>
              <a:ea typeface="Catamaran"/>
              <a:cs typeface="Catamaran"/>
              <a:sym typeface="Catamar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grpSp>
        <p:nvGrpSpPr>
          <p:cNvPr id="614" name="Google Shape;614;p33"/>
          <p:cNvGrpSpPr/>
          <p:nvPr/>
        </p:nvGrpSpPr>
        <p:grpSpPr>
          <a:xfrm>
            <a:off x="5189" y="0"/>
            <a:ext cx="12188953" cy="6862127"/>
            <a:chOff x="5189" y="0"/>
            <a:chExt cx="12188953" cy="6862127"/>
          </a:xfrm>
        </p:grpSpPr>
        <p:pic>
          <p:nvPicPr>
            <p:cNvPr id="615" name="Google Shape;615;p33"/>
            <p:cNvPicPr preferRelativeResize="0"/>
            <p:nvPr/>
          </p:nvPicPr>
          <p:blipFill rotWithShape="1">
            <a:blip r:embed="rId3">
              <a:alphaModFix/>
            </a:blip>
            <a:srcRect/>
            <a:stretch/>
          </p:blipFill>
          <p:spPr>
            <a:xfrm>
              <a:off x="5189" y="0"/>
              <a:ext cx="12188953" cy="6862127"/>
            </a:xfrm>
            <a:prstGeom prst="rect">
              <a:avLst/>
            </a:prstGeom>
            <a:noFill/>
            <a:ln>
              <a:noFill/>
            </a:ln>
          </p:spPr>
        </p:pic>
        <p:sp>
          <p:nvSpPr>
            <p:cNvPr id="616" name="Google Shape;616;p33"/>
            <p:cNvSpPr/>
            <p:nvPr/>
          </p:nvSpPr>
          <p:spPr>
            <a:xfrm>
              <a:off x="2489982" y="641961"/>
              <a:ext cx="5860955"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17" name="Google Shape;617;p33"/>
            <p:cNvSpPr/>
            <p:nvPr/>
          </p:nvSpPr>
          <p:spPr>
            <a:xfrm>
              <a:off x="5566407" y="1497638"/>
              <a:ext cx="5860955" cy="151284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18" name="Google Shape;618;p33"/>
            <p:cNvSpPr/>
            <p:nvPr/>
          </p:nvSpPr>
          <p:spPr>
            <a:xfrm>
              <a:off x="5746120" y="3265760"/>
              <a:ext cx="5416077" cy="420322"/>
            </a:xfrm>
            <a:prstGeom prst="roundRect">
              <a:avLst>
                <a:gd name="adj" fmla="val 43306"/>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19" name="Google Shape;619;p33"/>
            <p:cNvSpPr/>
            <p:nvPr/>
          </p:nvSpPr>
          <p:spPr>
            <a:xfrm>
              <a:off x="5746120" y="3913252"/>
              <a:ext cx="5416077" cy="420322"/>
            </a:xfrm>
            <a:prstGeom prst="roundRect">
              <a:avLst>
                <a:gd name="adj" fmla="val 43306"/>
              </a:avLst>
            </a:prstGeom>
            <a:solidFill>
              <a:srgbClr val="6D94E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20" name="Google Shape;620;p33"/>
            <p:cNvSpPr/>
            <p:nvPr/>
          </p:nvSpPr>
          <p:spPr>
            <a:xfrm>
              <a:off x="5746120" y="4574812"/>
              <a:ext cx="5416077" cy="420322"/>
            </a:xfrm>
            <a:prstGeom prst="roundRect">
              <a:avLst>
                <a:gd name="adj" fmla="val 43306"/>
              </a:avLst>
            </a:prstGeom>
            <a:solidFill>
              <a:srgbClr val="6D94E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21" name="Google Shape;621;p33"/>
            <p:cNvSpPr/>
            <p:nvPr/>
          </p:nvSpPr>
          <p:spPr>
            <a:xfrm>
              <a:off x="5746120" y="5250440"/>
              <a:ext cx="5416077" cy="420322"/>
            </a:xfrm>
            <a:prstGeom prst="roundRect">
              <a:avLst>
                <a:gd name="adj" fmla="val 43306"/>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22" name="Google Shape;622;p33"/>
            <p:cNvSpPr/>
            <p:nvPr/>
          </p:nvSpPr>
          <p:spPr>
            <a:xfrm>
              <a:off x="9523828" y="6020972"/>
              <a:ext cx="1860808" cy="731520"/>
            </a:xfrm>
            <a:prstGeom prst="rect">
              <a:avLst/>
            </a:prstGeom>
            <a:solidFill>
              <a:srgbClr val="EFD6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3" name="Google Shape;623;p33"/>
          <p:cNvSpPr txBox="1"/>
          <p:nvPr/>
        </p:nvSpPr>
        <p:spPr>
          <a:xfrm>
            <a:off x="5566408" y="2272756"/>
            <a:ext cx="58609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F6B6F"/>
                </a:solidFill>
                <a:latin typeface="Catamaran"/>
                <a:ea typeface="Catamaran"/>
                <a:cs typeface="Catamaran"/>
                <a:sym typeface="Catamaran"/>
              </a:rPr>
              <a:t>From the following choices, pick those that will </a:t>
            </a:r>
            <a:r>
              <a:rPr lang="en-US" sz="2000" b="1">
                <a:solidFill>
                  <a:srgbClr val="DF625D"/>
                </a:solidFill>
                <a:latin typeface="Catamaran"/>
                <a:ea typeface="Catamaran"/>
                <a:cs typeface="Catamaran"/>
                <a:sym typeface="Catamaran"/>
              </a:rPr>
              <a:t>best</a:t>
            </a:r>
            <a:r>
              <a:rPr lang="en-US" sz="2000">
                <a:solidFill>
                  <a:srgbClr val="5F6B6F"/>
                </a:solidFill>
                <a:latin typeface="Catamaran"/>
                <a:ea typeface="Catamaran"/>
                <a:cs typeface="Catamaran"/>
                <a:sym typeface="Catamaran"/>
              </a:rPr>
              <a:t> help Derek communicate with Angela.</a:t>
            </a:r>
            <a:endParaRPr sz="1600">
              <a:solidFill>
                <a:schemeClr val="dk1"/>
              </a:solidFill>
              <a:latin typeface="Catamaran"/>
              <a:ea typeface="Catamaran"/>
              <a:cs typeface="Catamaran"/>
              <a:sym typeface="Catamaran"/>
            </a:endParaRPr>
          </a:p>
        </p:txBody>
      </p:sp>
      <p:sp>
        <p:nvSpPr>
          <p:cNvPr id="624" name="Google Shape;624;p33"/>
          <p:cNvSpPr/>
          <p:nvPr/>
        </p:nvSpPr>
        <p:spPr>
          <a:xfrm>
            <a:off x="6348389" y="3261997"/>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Be prepared for many questions</a:t>
            </a:r>
            <a:endParaRPr/>
          </a:p>
        </p:txBody>
      </p:sp>
      <p:sp>
        <p:nvSpPr>
          <p:cNvPr id="625" name="Google Shape;625;p33"/>
          <p:cNvSpPr/>
          <p:nvPr/>
        </p:nvSpPr>
        <p:spPr>
          <a:xfrm>
            <a:off x="6714150" y="3905761"/>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Seek out Angela’s opinion</a:t>
            </a:r>
            <a:endParaRPr/>
          </a:p>
        </p:txBody>
      </p:sp>
      <p:sp>
        <p:nvSpPr>
          <p:cNvPr id="626" name="Google Shape;626;p33"/>
          <p:cNvSpPr/>
          <p:nvPr/>
        </p:nvSpPr>
        <p:spPr>
          <a:xfrm>
            <a:off x="5887322" y="4579207"/>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Commend Angela on her achievements</a:t>
            </a:r>
            <a:endParaRPr/>
          </a:p>
        </p:txBody>
      </p:sp>
      <p:sp>
        <p:nvSpPr>
          <p:cNvPr id="627" name="Google Shape;627;p33"/>
          <p:cNvSpPr/>
          <p:nvPr/>
        </p:nvSpPr>
        <p:spPr>
          <a:xfrm>
            <a:off x="5968560" y="5244383"/>
            <a:ext cx="541607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chemeClr val="lt1"/>
                </a:solidFill>
                <a:latin typeface="Catamaran"/>
                <a:ea typeface="Catamaran"/>
                <a:cs typeface="Catamaran"/>
                <a:sym typeface="Catamaran"/>
              </a:rPr>
              <a:t>Create a group consensus in meetings</a:t>
            </a:r>
            <a:endParaRPr/>
          </a:p>
        </p:txBody>
      </p:sp>
      <p:sp>
        <p:nvSpPr>
          <p:cNvPr id="628" name="Google Shape;628;p33"/>
          <p:cNvSpPr txBox="1"/>
          <p:nvPr/>
        </p:nvSpPr>
        <p:spPr>
          <a:xfrm>
            <a:off x="5566408" y="1497638"/>
            <a:ext cx="586095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Derek wants to Flex to better communicate with his Triangle employee, Angela.</a:t>
            </a:r>
            <a:endParaRPr sz="1600">
              <a:solidFill>
                <a:schemeClr val="dk1"/>
              </a:solidFill>
              <a:latin typeface="Calibri"/>
              <a:ea typeface="Calibri"/>
              <a:cs typeface="Calibri"/>
              <a:sym typeface="Calibri"/>
            </a:endParaRPr>
          </a:p>
        </p:txBody>
      </p:sp>
      <p:sp>
        <p:nvSpPr>
          <p:cNvPr id="629" name="Google Shape;629;p33"/>
          <p:cNvSpPr/>
          <p:nvPr/>
        </p:nvSpPr>
        <p:spPr>
          <a:xfrm>
            <a:off x="2108423" y="641961"/>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Learn to Shape Flex Exercise</a:t>
            </a:r>
            <a:endParaRPr/>
          </a:p>
        </p:txBody>
      </p:sp>
      <p:sp>
        <p:nvSpPr>
          <p:cNvPr id="630" name="Google Shape;630;p33"/>
          <p:cNvSpPr txBox="1"/>
          <p:nvPr/>
        </p:nvSpPr>
        <p:spPr>
          <a:xfrm>
            <a:off x="5321633" y="3275866"/>
            <a:ext cx="3129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a</a:t>
            </a:r>
            <a:endParaRPr sz="1800" b="1">
              <a:solidFill>
                <a:srgbClr val="7F7F7F"/>
              </a:solidFill>
              <a:latin typeface="Catamaran"/>
              <a:ea typeface="Catamaran"/>
              <a:cs typeface="Catamaran"/>
              <a:sym typeface="Catamaran"/>
            </a:endParaRPr>
          </a:p>
        </p:txBody>
      </p:sp>
      <p:sp>
        <p:nvSpPr>
          <p:cNvPr id="631" name="Google Shape;631;p33"/>
          <p:cNvSpPr txBox="1"/>
          <p:nvPr/>
        </p:nvSpPr>
        <p:spPr>
          <a:xfrm>
            <a:off x="5321633" y="3937426"/>
            <a:ext cx="32733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6D94E0"/>
                </a:solidFill>
                <a:latin typeface="Catamaran"/>
                <a:ea typeface="Catamaran"/>
                <a:cs typeface="Catamaran"/>
                <a:sym typeface="Catamaran"/>
              </a:rPr>
              <a:t>b</a:t>
            </a:r>
            <a:endParaRPr sz="1800" b="1">
              <a:solidFill>
                <a:srgbClr val="6D94E0"/>
              </a:solidFill>
              <a:latin typeface="Catamaran"/>
              <a:ea typeface="Catamaran"/>
              <a:cs typeface="Catamaran"/>
              <a:sym typeface="Catamaran"/>
            </a:endParaRPr>
          </a:p>
        </p:txBody>
      </p:sp>
      <p:sp>
        <p:nvSpPr>
          <p:cNvPr id="632" name="Google Shape;632;p33"/>
          <p:cNvSpPr txBox="1"/>
          <p:nvPr/>
        </p:nvSpPr>
        <p:spPr>
          <a:xfrm>
            <a:off x="5321633" y="4598986"/>
            <a:ext cx="3064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6D94E0"/>
                </a:solidFill>
                <a:latin typeface="Catamaran"/>
                <a:ea typeface="Catamaran"/>
                <a:cs typeface="Catamaran"/>
                <a:sym typeface="Catamaran"/>
              </a:rPr>
              <a:t>c</a:t>
            </a:r>
            <a:endParaRPr sz="1800" b="1">
              <a:solidFill>
                <a:srgbClr val="6D94E0"/>
              </a:solidFill>
              <a:latin typeface="Catamaran"/>
              <a:ea typeface="Catamaran"/>
              <a:cs typeface="Catamaran"/>
              <a:sym typeface="Catamaran"/>
            </a:endParaRPr>
          </a:p>
        </p:txBody>
      </p:sp>
      <p:sp>
        <p:nvSpPr>
          <p:cNvPr id="633" name="Google Shape;633;p33"/>
          <p:cNvSpPr txBox="1"/>
          <p:nvPr/>
        </p:nvSpPr>
        <p:spPr>
          <a:xfrm>
            <a:off x="5321633" y="5260546"/>
            <a:ext cx="3321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7F7F7F"/>
                </a:solidFill>
                <a:latin typeface="Catamaran"/>
                <a:ea typeface="Catamaran"/>
                <a:cs typeface="Catamaran"/>
                <a:sym typeface="Catamaran"/>
              </a:rPr>
              <a:t>d</a:t>
            </a:r>
            <a:endParaRPr sz="1800" b="1">
              <a:solidFill>
                <a:srgbClr val="7F7F7F"/>
              </a:solidFill>
              <a:latin typeface="Catamaran"/>
              <a:ea typeface="Catamaran"/>
              <a:cs typeface="Catamaran"/>
              <a:sym typeface="Catamar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639" name="Google Shape;639;p34"/>
          <p:cNvGrpSpPr/>
          <p:nvPr/>
        </p:nvGrpSpPr>
        <p:grpSpPr>
          <a:xfrm>
            <a:off x="0" y="0"/>
            <a:ext cx="12188953" cy="6862126"/>
            <a:chOff x="0" y="0"/>
            <a:chExt cx="12188953" cy="6862126"/>
          </a:xfrm>
        </p:grpSpPr>
        <p:pic>
          <p:nvPicPr>
            <p:cNvPr id="640" name="Google Shape;640;p34"/>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641" name="Google Shape;641;p34"/>
            <p:cNvSpPr/>
            <p:nvPr/>
          </p:nvSpPr>
          <p:spPr>
            <a:xfrm>
              <a:off x="2489982" y="641961"/>
              <a:ext cx="5860955"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42" name="Google Shape;642;p34"/>
            <p:cNvSpPr/>
            <p:nvPr/>
          </p:nvSpPr>
          <p:spPr>
            <a:xfrm>
              <a:off x="2317942" y="3771029"/>
              <a:ext cx="1916434" cy="1916434"/>
            </a:xfrm>
            <a:prstGeom prst="ellipse">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3" name="Google Shape;643;p34"/>
            <p:cNvSpPr/>
            <p:nvPr/>
          </p:nvSpPr>
          <p:spPr>
            <a:xfrm>
              <a:off x="5938411" y="3995289"/>
              <a:ext cx="1585788" cy="1692174"/>
            </a:xfrm>
            <a:prstGeom prst="ellipse">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4" name="Google Shape;644;p34"/>
            <p:cNvSpPr/>
            <p:nvPr/>
          </p:nvSpPr>
          <p:spPr>
            <a:xfrm>
              <a:off x="9534284" y="3953085"/>
              <a:ext cx="1733772" cy="1692174"/>
            </a:xfrm>
            <a:prstGeom prst="ellipse">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34"/>
            <p:cNvSpPr/>
            <p:nvPr/>
          </p:nvSpPr>
          <p:spPr>
            <a:xfrm>
              <a:off x="9622304" y="6020972"/>
              <a:ext cx="1860808" cy="731520"/>
            </a:xfrm>
            <a:prstGeom prst="rect">
              <a:avLst/>
            </a:prstGeom>
            <a:solidFill>
              <a:srgbClr val="EFD6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34"/>
            <p:cNvSpPr/>
            <p:nvPr/>
          </p:nvSpPr>
          <p:spPr>
            <a:xfrm>
              <a:off x="2108423" y="1388029"/>
              <a:ext cx="9497423" cy="89086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647" name="Google Shape;647;p34"/>
          <p:cNvSpPr/>
          <p:nvPr/>
        </p:nvSpPr>
        <p:spPr>
          <a:xfrm>
            <a:off x="2461846" y="3995289"/>
            <a:ext cx="164206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Ask others how they feel, instead of what they think</a:t>
            </a:r>
            <a:endParaRPr/>
          </a:p>
        </p:txBody>
      </p:sp>
      <p:sp>
        <p:nvSpPr>
          <p:cNvPr id="648" name="Google Shape;648;p34"/>
          <p:cNvSpPr/>
          <p:nvPr/>
        </p:nvSpPr>
        <p:spPr>
          <a:xfrm>
            <a:off x="2461846" y="3995289"/>
            <a:ext cx="164206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Ask others how they feel, instead of what they think</a:t>
            </a:r>
            <a:endParaRPr/>
          </a:p>
        </p:txBody>
      </p:sp>
      <p:sp>
        <p:nvSpPr>
          <p:cNvPr id="649" name="Google Shape;649;p34"/>
          <p:cNvSpPr/>
          <p:nvPr/>
        </p:nvSpPr>
        <p:spPr>
          <a:xfrm>
            <a:off x="5882139" y="4078838"/>
            <a:ext cx="164206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Keep it professional, objective, and on topic</a:t>
            </a:r>
            <a:endParaRPr/>
          </a:p>
        </p:txBody>
      </p:sp>
      <p:sp>
        <p:nvSpPr>
          <p:cNvPr id="650" name="Google Shape;650;p34"/>
          <p:cNvSpPr/>
          <p:nvPr/>
        </p:nvSpPr>
        <p:spPr>
          <a:xfrm>
            <a:off x="9541588" y="4135110"/>
            <a:ext cx="164206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Do something unexpected</a:t>
            </a:r>
            <a:endParaRPr/>
          </a:p>
        </p:txBody>
      </p:sp>
      <p:sp>
        <p:nvSpPr>
          <p:cNvPr id="651" name="Google Shape;651;p34"/>
          <p:cNvSpPr txBox="1"/>
          <p:nvPr/>
        </p:nvSpPr>
        <p:spPr>
          <a:xfrm>
            <a:off x="2108423" y="1878782"/>
            <a:ext cx="85942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F6B6F"/>
                </a:solidFill>
                <a:latin typeface="Catamaran"/>
                <a:ea typeface="Catamaran"/>
                <a:cs typeface="Catamaran"/>
                <a:sym typeface="Catamaran"/>
              </a:rPr>
              <a:t>From the following choices, pick one that will </a:t>
            </a:r>
            <a:r>
              <a:rPr lang="en-US" sz="2000" b="1">
                <a:solidFill>
                  <a:srgbClr val="DF625D"/>
                </a:solidFill>
                <a:latin typeface="Catamaran"/>
                <a:ea typeface="Catamaran"/>
                <a:cs typeface="Catamaran"/>
                <a:sym typeface="Catamaran"/>
              </a:rPr>
              <a:t>best</a:t>
            </a:r>
            <a:r>
              <a:rPr lang="en-US" sz="2000">
                <a:solidFill>
                  <a:srgbClr val="5F6B6F"/>
                </a:solidFill>
                <a:latin typeface="Catamaran"/>
                <a:ea typeface="Catamaran"/>
                <a:cs typeface="Catamaran"/>
                <a:sym typeface="Catamaran"/>
              </a:rPr>
              <a:t> help Cheryl adopt Box traits.</a:t>
            </a:r>
            <a:endParaRPr sz="1600">
              <a:solidFill>
                <a:schemeClr val="dk1"/>
              </a:solidFill>
              <a:latin typeface="Catamaran"/>
              <a:ea typeface="Catamaran"/>
              <a:cs typeface="Catamaran"/>
              <a:sym typeface="Catamaran"/>
            </a:endParaRPr>
          </a:p>
        </p:txBody>
      </p:sp>
      <p:sp>
        <p:nvSpPr>
          <p:cNvPr id="652" name="Google Shape;652;p34"/>
          <p:cNvSpPr txBox="1"/>
          <p:nvPr/>
        </p:nvSpPr>
        <p:spPr>
          <a:xfrm>
            <a:off x="2108423" y="1442963"/>
            <a:ext cx="6849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Cheryl wants to Flex and use more Box traits. Choose one.</a:t>
            </a:r>
            <a:endParaRPr sz="1600">
              <a:solidFill>
                <a:schemeClr val="dk1"/>
              </a:solidFill>
              <a:latin typeface="Calibri"/>
              <a:ea typeface="Calibri"/>
              <a:cs typeface="Calibri"/>
              <a:sym typeface="Calibri"/>
            </a:endParaRPr>
          </a:p>
        </p:txBody>
      </p:sp>
      <p:sp>
        <p:nvSpPr>
          <p:cNvPr id="653" name="Google Shape;653;p34"/>
          <p:cNvSpPr/>
          <p:nvPr/>
        </p:nvSpPr>
        <p:spPr>
          <a:xfrm>
            <a:off x="2108423" y="627893"/>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Learn to Shape Flex Exercise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pSp>
        <p:nvGrpSpPr>
          <p:cNvPr id="659" name="Google Shape;659;p35"/>
          <p:cNvGrpSpPr/>
          <p:nvPr/>
        </p:nvGrpSpPr>
        <p:grpSpPr>
          <a:xfrm>
            <a:off x="-8913" y="0"/>
            <a:ext cx="12188953" cy="6862126"/>
            <a:chOff x="-8913" y="0"/>
            <a:chExt cx="12188953" cy="6862126"/>
          </a:xfrm>
        </p:grpSpPr>
        <p:pic>
          <p:nvPicPr>
            <p:cNvPr id="660" name="Google Shape;660;p35"/>
            <p:cNvPicPr preferRelativeResize="0"/>
            <p:nvPr/>
          </p:nvPicPr>
          <p:blipFill rotWithShape="1">
            <a:blip r:embed="rId3">
              <a:alphaModFix/>
            </a:blip>
            <a:srcRect/>
            <a:stretch/>
          </p:blipFill>
          <p:spPr>
            <a:xfrm>
              <a:off x="-8913" y="0"/>
              <a:ext cx="12188953" cy="6862126"/>
            </a:xfrm>
            <a:prstGeom prst="rect">
              <a:avLst/>
            </a:prstGeom>
            <a:noFill/>
            <a:ln>
              <a:noFill/>
            </a:ln>
          </p:spPr>
        </p:pic>
        <p:sp>
          <p:nvSpPr>
            <p:cNvPr id="661" name="Google Shape;661;p35"/>
            <p:cNvSpPr/>
            <p:nvPr/>
          </p:nvSpPr>
          <p:spPr>
            <a:xfrm>
              <a:off x="2489982" y="641961"/>
              <a:ext cx="5860955"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62" name="Google Shape;662;p35"/>
            <p:cNvSpPr/>
            <p:nvPr/>
          </p:nvSpPr>
          <p:spPr>
            <a:xfrm>
              <a:off x="2317942" y="3771029"/>
              <a:ext cx="1916434" cy="1916434"/>
            </a:xfrm>
            <a:prstGeom prst="ellipse">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35"/>
            <p:cNvSpPr/>
            <p:nvPr/>
          </p:nvSpPr>
          <p:spPr>
            <a:xfrm>
              <a:off x="5938411" y="3995289"/>
              <a:ext cx="1585788" cy="1692174"/>
            </a:xfrm>
            <a:prstGeom prst="ellipse">
              <a:avLst/>
            </a:prstGeom>
            <a:solidFill>
              <a:srgbClr val="6D94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35"/>
            <p:cNvSpPr/>
            <p:nvPr/>
          </p:nvSpPr>
          <p:spPr>
            <a:xfrm>
              <a:off x="9534284" y="3953085"/>
              <a:ext cx="1733772" cy="1692174"/>
            </a:xfrm>
            <a:prstGeom prst="ellipse">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35"/>
            <p:cNvSpPr/>
            <p:nvPr/>
          </p:nvSpPr>
          <p:spPr>
            <a:xfrm>
              <a:off x="9622304" y="6020972"/>
              <a:ext cx="1860808" cy="731520"/>
            </a:xfrm>
            <a:prstGeom prst="rect">
              <a:avLst/>
            </a:prstGeom>
            <a:solidFill>
              <a:srgbClr val="EFD6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35"/>
            <p:cNvSpPr/>
            <p:nvPr/>
          </p:nvSpPr>
          <p:spPr>
            <a:xfrm>
              <a:off x="2108423" y="1388029"/>
              <a:ext cx="9497423" cy="89086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667" name="Google Shape;667;p35"/>
          <p:cNvSpPr/>
          <p:nvPr/>
        </p:nvSpPr>
        <p:spPr>
          <a:xfrm>
            <a:off x="2461846" y="3995289"/>
            <a:ext cx="164206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Ask others how they feel, instead of what they think</a:t>
            </a:r>
            <a:endParaRPr/>
          </a:p>
        </p:txBody>
      </p:sp>
      <p:sp>
        <p:nvSpPr>
          <p:cNvPr id="668" name="Google Shape;668;p35"/>
          <p:cNvSpPr/>
          <p:nvPr/>
        </p:nvSpPr>
        <p:spPr>
          <a:xfrm>
            <a:off x="2461846" y="3995289"/>
            <a:ext cx="164206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Ask others how they feel, instead of what they think</a:t>
            </a:r>
            <a:endParaRPr/>
          </a:p>
        </p:txBody>
      </p:sp>
      <p:sp>
        <p:nvSpPr>
          <p:cNvPr id="669" name="Google Shape;669;p35"/>
          <p:cNvSpPr/>
          <p:nvPr/>
        </p:nvSpPr>
        <p:spPr>
          <a:xfrm>
            <a:off x="5882139" y="4078838"/>
            <a:ext cx="164206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Keep it professional, objective, and on topic</a:t>
            </a:r>
            <a:endParaRPr/>
          </a:p>
        </p:txBody>
      </p:sp>
      <p:sp>
        <p:nvSpPr>
          <p:cNvPr id="670" name="Google Shape;670;p35"/>
          <p:cNvSpPr/>
          <p:nvPr/>
        </p:nvSpPr>
        <p:spPr>
          <a:xfrm>
            <a:off x="9541588" y="4135110"/>
            <a:ext cx="164206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tamaran"/>
                <a:ea typeface="Catamaran"/>
                <a:cs typeface="Catamaran"/>
                <a:sym typeface="Catamaran"/>
              </a:rPr>
              <a:t>Do something unexpected</a:t>
            </a:r>
            <a:endParaRPr/>
          </a:p>
        </p:txBody>
      </p:sp>
      <p:sp>
        <p:nvSpPr>
          <p:cNvPr id="671" name="Google Shape;671;p35"/>
          <p:cNvSpPr txBox="1"/>
          <p:nvPr/>
        </p:nvSpPr>
        <p:spPr>
          <a:xfrm>
            <a:off x="2108423" y="1878782"/>
            <a:ext cx="85942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F6B6F"/>
                </a:solidFill>
                <a:latin typeface="Catamaran"/>
                <a:ea typeface="Catamaran"/>
                <a:cs typeface="Catamaran"/>
                <a:sym typeface="Catamaran"/>
              </a:rPr>
              <a:t>From the following choices, pick those that will </a:t>
            </a:r>
            <a:r>
              <a:rPr lang="en-US" sz="2000" b="1">
                <a:solidFill>
                  <a:srgbClr val="DF625D"/>
                </a:solidFill>
                <a:latin typeface="Catamaran"/>
                <a:ea typeface="Catamaran"/>
                <a:cs typeface="Catamaran"/>
                <a:sym typeface="Catamaran"/>
              </a:rPr>
              <a:t>best</a:t>
            </a:r>
            <a:r>
              <a:rPr lang="en-US" sz="2000">
                <a:solidFill>
                  <a:srgbClr val="5F6B6F"/>
                </a:solidFill>
                <a:latin typeface="Catamaran"/>
                <a:ea typeface="Catamaran"/>
                <a:cs typeface="Catamaran"/>
                <a:sym typeface="Catamaran"/>
              </a:rPr>
              <a:t> help Cheryl adopt Box traits.</a:t>
            </a:r>
            <a:endParaRPr sz="1600">
              <a:solidFill>
                <a:schemeClr val="dk1"/>
              </a:solidFill>
              <a:latin typeface="Catamaran"/>
              <a:ea typeface="Catamaran"/>
              <a:cs typeface="Catamaran"/>
              <a:sym typeface="Catamaran"/>
            </a:endParaRPr>
          </a:p>
        </p:txBody>
      </p:sp>
      <p:sp>
        <p:nvSpPr>
          <p:cNvPr id="672" name="Google Shape;672;p35"/>
          <p:cNvSpPr txBox="1"/>
          <p:nvPr/>
        </p:nvSpPr>
        <p:spPr>
          <a:xfrm>
            <a:off x="2108423" y="1442963"/>
            <a:ext cx="68498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Cheryl wants to Flex and use more Box traits. Choose one.</a:t>
            </a:r>
            <a:endParaRPr sz="1600">
              <a:solidFill>
                <a:schemeClr val="dk1"/>
              </a:solidFill>
              <a:latin typeface="Calibri"/>
              <a:ea typeface="Calibri"/>
              <a:cs typeface="Calibri"/>
              <a:sym typeface="Calibri"/>
            </a:endParaRPr>
          </a:p>
        </p:txBody>
      </p:sp>
      <p:sp>
        <p:nvSpPr>
          <p:cNvPr id="673" name="Google Shape;673;p35"/>
          <p:cNvSpPr/>
          <p:nvPr/>
        </p:nvSpPr>
        <p:spPr>
          <a:xfrm>
            <a:off x="2108423" y="627893"/>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Learn to Shape Flex Exercise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36"/>
          <p:cNvGrpSpPr/>
          <p:nvPr/>
        </p:nvGrpSpPr>
        <p:grpSpPr>
          <a:xfrm>
            <a:off x="0" y="0"/>
            <a:ext cx="12188953" cy="6862126"/>
            <a:chOff x="0" y="0"/>
            <a:chExt cx="12188953" cy="6862126"/>
          </a:xfrm>
        </p:grpSpPr>
        <p:pic>
          <p:nvPicPr>
            <p:cNvPr id="680" name="Google Shape;680;p36"/>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681" name="Google Shape;681;p36"/>
            <p:cNvSpPr/>
            <p:nvPr/>
          </p:nvSpPr>
          <p:spPr>
            <a:xfrm>
              <a:off x="2489982" y="641961"/>
              <a:ext cx="5860955" cy="110243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82" name="Google Shape;682;p36"/>
            <p:cNvSpPr/>
            <p:nvPr/>
          </p:nvSpPr>
          <p:spPr>
            <a:xfrm>
              <a:off x="614289" y="1987307"/>
              <a:ext cx="11146302" cy="183910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683" name="Google Shape;683;p36"/>
          <p:cNvSpPr txBox="1"/>
          <p:nvPr/>
        </p:nvSpPr>
        <p:spPr>
          <a:xfrm>
            <a:off x="1019588" y="2438591"/>
            <a:ext cx="859426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5F6B6F"/>
                </a:solidFill>
                <a:latin typeface="Catamaran"/>
                <a:ea typeface="Catamaran"/>
                <a:cs typeface="Catamaran"/>
                <a:sym typeface="Catamaran"/>
              </a:rPr>
              <a:t>List some of the people in your life who exhibit Circle traits,.</a:t>
            </a:r>
            <a:endParaRPr sz="2100">
              <a:solidFill>
                <a:schemeClr val="dk1"/>
              </a:solidFill>
              <a:latin typeface="Catamaran"/>
              <a:ea typeface="Catamaran"/>
              <a:cs typeface="Catamaran"/>
              <a:sym typeface="Catamaran"/>
            </a:endParaRPr>
          </a:p>
        </p:txBody>
      </p:sp>
      <p:sp>
        <p:nvSpPr>
          <p:cNvPr id="684" name="Google Shape;684;p36"/>
          <p:cNvSpPr txBox="1"/>
          <p:nvPr/>
        </p:nvSpPr>
        <p:spPr>
          <a:xfrm>
            <a:off x="1019588" y="2897480"/>
            <a:ext cx="10558123"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5F6B6F"/>
                </a:solidFill>
                <a:latin typeface="Catamaran"/>
                <a:ea typeface="Catamaran"/>
                <a:cs typeface="Catamaran"/>
                <a:sym typeface="Catamaran"/>
              </a:rPr>
              <a:t>What Circle traits should I consider using to communicate more effectively with these people?</a:t>
            </a:r>
            <a:endParaRPr sz="2100">
              <a:solidFill>
                <a:schemeClr val="dk1"/>
              </a:solidFill>
              <a:latin typeface="Catamaran"/>
              <a:ea typeface="Catamaran"/>
              <a:cs typeface="Catamaran"/>
              <a:sym typeface="Catamaran"/>
            </a:endParaRPr>
          </a:p>
        </p:txBody>
      </p:sp>
      <p:sp>
        <p:nvSpPr>
          <p:cNvPr id="685" name="Google Shape;685;p36"/>
          <p:cNvSpPr txBox="1"/>
          <p:nvPr/>
        </p:nvSpPr>
        <p:spPr>
          <a:xfrm>
            <a:off x="1019588" y="3356369"/>
            <a:ext cx="105581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DF625D"/>
                </a:solidFill>
                <a:latin typeface="Catamaran"/>
                <a:ea typeface="Catamaran"/>
                <a:cs typeface="Catamaran"/>
                <a:sym typeface="Catamaran"/>
              </a:rPr>
              <a:t>Note: You may substitute “Circle” for any shape that you wish to work with.</a:t>
            </a:r>
            <a:endParaRPr/>
          </a:p>
        </p:txBody>
      </p:sp>
      <p:sp>
        <p:nvSpPr>
          <p:cNvPr id="686" name="Google Shape;686;p36"/>
          <p:cNvSpPr txBox="1"/>
          <p:nvPr/>
        </p:nvSpPr>
        <p:spPr>
          <a:xfrm>
            <a:off x="1019588" y="1964313"/>
            <a:ext cx="953117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5F6B6F"/>
                </a:solidFill>
                <a:latin typeface="Catamaran"/>
                <a:ea typeface="Catamaran"/>
                <a:cs typeface="Catamaran"/>
                <a:sym typeface="Catamaran"/>
              </a:rPr>
              <a:t>Working with yourself. Take a few minutes to reflect on the following:</a:t>
            </a:r>
            <a:endParaRPr sz="2200">
              <a:solidFill>
                <a:schemeClr val="dk1"/>
              </a:solidFill>
              <a:latin typeface="Calibri"/>
              <a:ea typeface="Calibri"/>
              <a:cs typeface="Calibri"/>
              <a:sym typeface="Calibri"/>
            </a:endParaRPr>
          </a:p>
        </p:txBody>
      </p:sp>
      <p:sp>
        <p:nvSpPr>
          <p:cNvPr id="687" name="Google Shape;687;p36"/>
          <p:cNvSpPr txBox="1"/>
          <p:nvPr/>
        </p:nvSpPr>
        <p:spPr>
          <a:xfrm>
            <a:off x="2669539" y="1303137"/>
            <a:ext cx="68498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Applying what you’ve learned</a:t>
            </a:r>
            <a:endParaRPr sz="1800">
              <a:solidFill>
                <a:schemeClr val="dk1"/>
              </a:solidFill>
              <a:latin typeface="Calibri"/>
              <a:ea typeface="Calibri"/>
              <a:cs typeface="Calibri"/>
              <a:sym typeface="Calibri"/>
            </a:endParaRPr>
          </a:p>
        </p:txBody>
      </p:sp>
      <p:sp>
        <p:nvSpPr>
          <p:cNvPr id="688" name="Google Shape;688;p36"/>
          <p:cNvSpPr/>
          <p:nvPr/>
        </p:nvSpPr>
        <p:spPr>
          <a:xfrm>
            <a:off x="2488253" y="641961"/>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rgbClr val="595959"/>
                </a:solidFill>
                <a:latin typeface="Questrial"/>
                <a:ea typeface="Questrial"/>
                <a:cs typeface="Questrial"/>
                <a:sym typeface="Questrial"/>
              </a:rPr>
              <a:t>Takeaway Activity</a:t>
            </a:r>
            <a:endParaRPr/>
          </a:p>
        </p:txBody>
      </p:sp>
      <p:graphicFrame>
        <p:nvGraphicFramePr>
          <p:cNvPr id="689" name="Google Shape;689;p36"/>
          <p:cNvGraphicFramePr/>
          <p:nvPr/>
        </p:nvGraphicFramePr>
        <p:xfrm>
          <a:off x="11032434" y="5934097"/>
          <a:ext cx="1159565" cy="978384"/>
        </p:xfrm>
        <a:graphic>
          <a:graphicData uri="http://schemas.openxmlformats.org/presentationml/2006/ole">
            <mc:AlternateContent xmlns:mc="http://schemas.openxmlformats.org/markup-compatibility/2006">
              <mc:Choice xmlns:v="urn:schemas-microsoft-com:vml" Requires="v">
                <p:oleObj r:id="rId4" imgW="1159565" imgH="978384" progId="AcroExch.Document.DC">
                  <p:embed/>
                </p:oleObj>
              </mc:Choice>
              <mc:Fallback>
                <p:oleObj r:id="rId4" imgW="1159565" imgH="978384" progId="AcroExch.Document.DC">
                  <p:embed/>
                  <p:pic>
                    <p:nvPicPr>
                      <p:cNvPr id="689" name="Google Shape;689;p36"/>
                      <p:cNvPicPr preferRelativeResize="0"/>
                      <p:nvPr/>
                    </p:nvPicPr>
                    <p:blipFill rotWithShape="1">
                      <a:blip r:embed="rId5">
                        <a:alphaModFix/>
                      </a:blip>
                      <a:srcRect/>
                      <a:stretch/>
                    </p:blipFill>
                    <p:spPr>
                      <a:xfrm>
                        <a:off x="11032434" y="5934097"/>
                        <a:ext cx="1159565" cy="978384"/>
                      </a:xfrm>
                      <a:prstGeom prst="rect">
                        <a:avLst/>
                      </a:prstGeom>
                      <a:noFill/>
                      <a:ln>
                        <a:noFill/>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pSp>
        <p:nvGrpSpPr>
          <p:cNvPr id="695" name="Google Shape;695;p37"/>
          <p:cNvGrpSpPr/>
          <p:nvPr/>
        </p:nvGrpSpPr>
        <p:grpSpPr>
          <a:xfrm>
            <a:off x="0" y="0"/>
            <a:ext cx="12188953" cy="6862126"/>
            <a:chOff x="0" y="0"/>
            <a:chExt cx="12188953" cy="6862126"/>
          </a:xfrm>
        </p:grpSpPr>
        <p:pic>
          <p:nvPicPr>
            <p:cNvPr id="696" name="Google Shape;696;p37"/>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697" name="Google Shape;697;p37"/>
            <p:cNvSpPr/>
            <p:nvPr/>
          </p:nvSpPr>
          <p:spPr>
            <a:xfrm>
              <a:off x="2489982" y="641961"/>
              <a:ext cx="5860955" cy="110243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698" name="Google Shape;698;p37"/>
            <p:cNvSpPr/>
            <p:nvPr/>
          </p:nvSpPr>
          <p:spPr>
            <a:xfrm>
              <a:off x="614289" y="1797160"/>
              <a:ext cx="11146302" cy="209735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699" name="Google Shape;699;p37"/>
          <p:cNvSpPr txBox="1"/>
          <p:nvPr/>
        </p:nvSpPr>
        <p:spPr>
          <a:xfrm>
            <a:off x="1019588" y="1964313"/>
            <a:ext cx="953117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5F6B6F"/>
                </a:solidFill>
                <a:latin typeface="Catamaran"/>
                <a:ea typeface="Catamaran"/>
                <a:cs typeface="Catamaran"/>
                <a:sym typeface="Catamaran"/>
              </a:rPr>
              <a:t>Working with others.</a:t>
            </a:r>
            <a:endParaRPr/>
          </a:p>
          <a:p>
            <a:pPr marL="0" marR="0" lvl="0" indent="0" algn="l" rtl="0">
              <a:spcBef>
                <a:spcPts val="0"/>
              </a:spcBef>
              <a:spcAft>
                <a:spcPts val="0"/>
              </a:spcAft>
              <a:buNone/>
            </a:pPr>
            <a:r>
              <a:rPr lang="en-US" sz="2200" b="1">
                <a:solidFill>
                  <a:srgbClr val="5F6B6F"/>
                </a:solidFill>
                <a:latin typeface="Catamaran"/>
                <a:ea typeface="Catamaran"/>
                <a:cs typeface="Catamaran"/>
                <a:sym typeface="Catamaran"/>
              </a:rPr>
              <a:t>Choose a friend, family member or co-worker as a partner in this exercise.</a:t>
            </a:r>
            <a:endParaRPr sz="2200">
              <a:solidFill>
                <a:schemeClr val="dk1"/>
              </a:solidFill>
              <a:latin typeface="Calibri"/>
              <a:ea typeface="Calibri"/>
              <a:cs typeface="Calibri"/>
              <a:sym typeface="Calibri"/>
            </a:endParaRPr>
          </a:p>
        </p:txBody>
      </p:sp>
      <p:sp>
        <p:nvSpPr>
          <p:cNvPr id="700" name="Google Shape;700;p37"/>
          <p:cNvSpPr txBox="1"/>
          <p:nvPr/>
        </p:nvSpPr>
        <p:spPr>
          <a:xfrm>
            <a:off x="1019589" y="2733754"/>
            <a:ext cx="996728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5F6B6F"/>
                </a:solidFill>
                <a:latin typeface="Catamaran"/>
                <a:ea typeface="Catamaran"/>
                <a:cs typeface="Catamaran"/>
                <a:sym typeface="Catamaran"/>
              </a:rPr>
              <a:t>What would your partner tell you to do to increase, decrease or manage your Squiggle to be more effective?</a:t>
            </a:r>
            <a:endParaRPr sz="2100">
              <a:solidFill>
                <a:schemeClr val="dk1"/>
              </a:solidFill>
              <a:latin typeface="Catamaran"/>
              <a:ea typeface="Catamaran"/>
              <a:cs typeface="Catamaran"/>
              <a:sym typeface="Catamaran"/>
            </a:endParaRPr>
          </a:p>
        </p:txBody>
      </p:sp>
      <p:sp>
        <p:nvSpPr>
          <p:cNvPr id="701" name="Google Shape;701;p37"/>
          <p:cNvSpPr txBox="1"/>
          <p:nvPr/>
        </p:nvSpPr>
        <p:spPr>
          <a:xfrm>
            <a:off x="1019588" y="3525184"/>
            <a:ext cx="105581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DF625D"/>
                </a:solidFill>
                <a:latin typeface="Catamaran"/>
                <a:ea typeface="Catamaran"/>
                <a:cs typeface="Catamaran"/>
                <a:sym typeface="Catamaran"/>
              </a:rPr>
              <a:t>Note: You may substitute “Squiggle” for any shape that you wish to work with.</a:t>
            </a:r>
            <a:endParaRPr/>
          </a:p>
        </p:txBody>
      </p:sp>
      <p:sp>
        <p:nvSpPr>
          <p:cNvPr id="702" name="Google Shape;702;p37"/>
          <p:cNvSpPr txBox="1"/>
          <p:nvPr/>
        </p:nvSpPr>
        <p:spPr>
          <a:xfrm>
            <a:off x="2669539" y="1303137"/>
            <a:ext cx="68498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Applying what you’ve learned</a:t>
            </a:r>
            <a:endParaRPr sz="1800">
              <a:solidFill>
                <a:schemeClr val="dk1"/>
              </a:solidFill>
              <a:latin typeface="Calibri"/>
              <a:ea typeface="Calibri"/>
              <a:cs typeface="Calibri"/>
              <a:sym typeface="Calibri"/>
            </a:endParaRPr>
          </a:p>
        </p:txBody>
      </p:sp>
      <p:sp>
        <p:nvSpPr>
          <p:cNvPr id="703" name="Google Shape;703;p37"/>
          <p:cNvSpPr/>
          <p:nvPr/>
        </p:nvSpPr>
        <p:spPr>
          <a:xfrm>
            <a:off x="2488253" y="641961"/>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rgbClr val="595959"/>
                </a:solidFill>
                <a:latin typeface="Questrial"/>
                <a:ea typeface="Questrial"/>
                <a:cs typeface="Questrial"/>
                <a:sym typeface="Questrial"/>
              </a:rPr>
              <a:t>Takeaway Activity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709" name="Google Shape;709;p38"/>
          <p:cNvGrpSpPr/>
          <p:nvPr/>
        </p:nvGrpSpPr>
        <p:grpSpPr>
          <a:xfrm>
            <a:off x="0" y="0"/>
            <a:ext cx="12188953" cy="6862126"/>
            <a:chOff x="0" y="0"/>
            <a:chExt cx="12188953" cy="6862126"/>
          </a:xfrm>
        </p:grpSpPr>
        <p:pic>
          <p:nvPicPr>
            <p:cNvPr id="710" name="Google Shape;710;p38"/>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711" name="Google Shape;711;p38"/>
            <p:cNvSpPr/>
            <p:nvPr/>
          </p:nvSpPr>
          <p:spPr>
            <a:xfrm>
              <a:off x="2489982" y="641961"/>
              <a:ext cx="5860955" cy="110243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712" name="Google Shape;712;p38"/>
            <p:cNvSpPr/>
            <p:nvPr/>
          </p:nvSpPr>
          <p:spPr>
            <a:xfrm>
              <a:off x="604911" y="1786599"/>
              <a:ext cx="11155680" cy="24688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713" name="Google Shape;713;p38"/>
          <p:cNvSpPr txBox="1"/>
          <p:nvPr/>
        </p:nvSpPr>
        <p:spPr>
          <a:xfrm>
            <a:off x="1019588" y="2726743"/>
            <a:ext cx="996728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5F6B6F"/>
                </a:solidFill>
                <a:latin typeface="Catamaran"/>
                <a:ea typeface="Catamaran"/>
                <a:cs typeface="Catamaran"/>
                <a:sym typeface="Catamaran"/>
              </a:rPr>
              <a:t>What shape traits would you suggest </a:t>
            </a:r>
            <a:r>
              <a:rPr lang="en-US" sz="2100" b="1">
                <a:solidFill>
                  <a:srgbClr val="5F6B6F"/>
                </a:solidFill>
                <a:latin typeface="Catamaran"/>
                <a:ea typeface="Catamaran"/>
                <a:cs typeface="Catamaran"/>
                <a:sym typeface="Catamaran"/>
              </a:rPr>
              <a:t>your partner flex</a:t>
            </a:r>
            <a:r>
              <a:rPr lang="en-US" sz="2100">
                <a:solidFill>
                  <a:srgbClr val="5F6B6F"/>
                </a:solidFill>
                <a:latin typeface="Catamaran"/>
                <a:ea typeface="Catamaran"/>
                <a:cs typeface="Catamaran"/>
                <a:sym typeface="Catamaran"/>
              </a:rPr>
              <a:t> to so they may improve their own communication style?</a:t>
            </a:r>
            <a:endParaRPr/>
          </a:p>
        </p:txBody>
      </p:sp>
      <p:sp>
        <p:nvSpPr>
          <p:cNvPr id="714" name="Google Shape;714;p38"/>
          <p:cNvSpPr txBox="1"/>
          <p:nvPr/>
        </p:nvSpPr>
        <p:spPr>
          <a:xfrm>
            <a:off x="1019588" y="3583539"/>
            <a:ext cx="996728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5F6B6F"/>
                </a:solidFill>
                <a:latin typeface="Catamaran"/>
                <a:ea typeface="Catamaran"/>
                <a:cs typeface="Catamaran"/>
                <a:sym typeface="Catamaran"/>
              </a:rPr>
              <a:t>What shape traits would your partner suggest </a:t>
            </a:r>
            <a:r>
              <a:rPr lang="en-US" sz="2100" b="1">
                <a:solidFill>
                  <a:srgbClr val="5F6B6F"/>
                </a:solidFill>
                <a:latin typeface="Catamaran"/>
                <a:ea typeface="Catamaran"/>
                <a:cs typeface="Catamaran"/>
                <a:sym typeface="Catamaran"/>
              </a:rPr>
              <a:t>you flex</a:t>
            </a:r>
            <a:r>
              <a:rPr lang="en-US" sz="2100">
                <a:solidFill>
                  <a:srgbClr val="5F6B6F"/>
                </a:solidFill>
                <a:latin typeface="Catamaran"/>
                <a:ea typeface="Catamaran"/>
                <a:cs typeface="Catamaran"/>
                <a:sym typeface="Catamaran"/>
              </a:rPr>
              <a:t> to so that you may improve your communication style?</a:t>
            </a:r>
            <a:endParaRPr/>
          </a:p>
        </p:txBody>
      </p:sp>
      <p:sp>
        <p:nvSpPr>
          <p:cNvPr id="715" name="Google Shape;715;p38"/>
          <p:cNvSpPr txBox="1"/>
          <p:nvPr/>
        </p:nvSpPr>
        <p:spPr>
          <a:xfrm>
            <a:off x="1019588" y="1964313"/>
            <a:ext cx="953117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5F6B6F"/>
                </a:solidFill>
                <a:latin typeface="Catamaran"/>
                <a:ea typeface="Catamaran"/>
                <a:cs typeface="Catamaran"/>
                <a:sym typeface="Catamaran"/>
              </a:rPr>
              <a:t>Working with others.</a:t>
            </a:r>
            <a:endParaRPr/>
          </a:p>
          <a:p>
            <a:pPr marL="0" marR="0" lvl="0" indent="0" algn="l" rtl="0">
              <a:spcBef>
                <a:spcPts val="0"/>
              </a:spcBef>
              <a:spcAft>
                <a:spcPts val="0"/>
              </a:spcAft>
              <a:buNone/>
            </a:pPr>
            <a:r>
              <a:rPr lang="en-US" sz="2200" b="1">
                <a:solidFill>
                  <a:srgbClr val="5F6B6F"/>
                </a:solidFill>
                <a:latin typeface="Catamaran"/>
                <a:ea typeface="Catamaran"/>
                <a:cs typeface="Catamaran"/>
                <a:sym typeface="Catamaran"/>
              </a:rPr>
              <a:t>Choose a friend, family member or co-worker as a partner in this exercise.</a:t>
            </a:r>
            <a:endParaRPr sz="2200">
              <a:solidFill>
                <a:schemeClr val="dk1"/>
              </a:solidFill>
              <a:latin typeface="Calibri"/>
              <a:ea typeface="Calibri"/>
              <a:cs typeface="Calibri"/>
              <a:sym typeface="Calibri"/>
            </a:endParaRPr>
          </a:p>
        </p:txBody>
      </p:sp>
      <p:sp>
        <p:nvSpPr>
          <p:cNvPr id="716" name="Google Shape;716;p38"/>
          <p:cNvSpPr txBox="1"/>
          <p:nvPr/>
        </p:nvSpPr>
        <p:spPr>
          <a:xfrm>
            <a:off x="2669539" y="1303137"/>
            <a:ext cx="68498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F6B6F"/>
                </a:solidFill>
                <a:latin typeface="Catamaran"/>
                <a:ea typeface="Catamaran"/>
                <a:cs typeface="Catamaran"/>
                <a:sym typeface="Catamaran"/>
              </a:rPr>
              <a:t>Applying what you’ve learned</a:t>
            </a:r>
            <a:endParaRPr sz="1800">
              <a:solidFill>
                <a:schemeClr val="dk1"/>
              </a:solidFill>
              <a:latin typeface="Calibri"/>
              <a:ea typeface="Calibri"/>
              <a:cs typeface="Calibri"/>
              <a:sym typeface="Calibri"/>
            </a:endParaRPr>
          </a:p>
        </p:txBody>
      </p:sp>
      <p:sp>
        <p:nvSpPr>
          <p:cNvPr id="717" name="Google Shape;717;p38"/>
          <p:cNvSpPr/>
          <p:nvPr/>
        </p:nvSpPr>
        <p:spPr>
          <a:xfrm>
            <a:off x="2488253" y="641961"/>
            <a:ext cx="6388463"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rgbClr val="595959"/>
                </a:solidFill>
                <a:latin typeface="Questrial"/>
                <a:ea typeface="Questrial"/>
                <a:cs typeface="Questrial"/>
                <a:sym typeface="Questrial"/>
              </a:rPr>
              <a:t>Takeaway Activity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grpSp>
        <p:nvGrpSpPr>
          <p:cNvPr id="723" name="Google Shape;723;p39"/>
          <p:cNvGrpSpPr/>
          <p:nvPr/>
        </p:nvGrpSpPr>
        <p:grpSpPr>
          <a:xfrm>
            <a:off x="17373" y="12739"/>
            <a:ext cx="12188953" cy="6862126"/>
            <a:chOff x="17373" y="12739"/>
            <a:chExt cx="12188953" cy="6862126"/>
          </a:xfrm>
        </p:grpSpPr>
        <p:pic>
          <p:nvPicPr>
            <p:cNvPr id="724" name="Google Shape;724;p39"/>
            <p:cNvPicPr preferRelativeResize="0"/>
            <p:nvPr/>
          </p:nvPicPr>
          <p:blipFill rotWithShape="1">
            <a:blip r:embed="rId3">
              <a:alphaModFix/>
            </a:blip>
            <a:srcRect/>
            <a:stretch/>
          </p:blipFill>
          <p:spPr>
            <a:xfrm>
              <a:off x="17373" y="12739"/>
              <a:ext cx="12188953" cy="6862126"/>
            </a:xfrm>
            <a:prstGeom prst="rect">
              <a:avLst/>
            </a:prstGeom>
            <a:noFill/>
            <a:ln>
              <a:noFill/>
            </a:ln>
          </p:spPr>
        </p:pic>
        <p:sp>
          <p:nvSpPr>
            <p:cNvPr id="725" name="Google Shape;725;p39"/>
            <p:cNvSpPr/>
            <p:nvPr/>
          </p:nvSpPr>
          <p:spPr>
            <a:xfrm>
              <a:off x="458603" y="1767673"/>
              <a:ext cx="6139145" cy="7466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sp>
          <p:nvSpPr>
            <p:cNvPr id="726" name="Google Shape;726;p39"/>
            <p:cNvSpPr/>
            <p:nvPr/>
          </p:nvSpPr>
          <p:spPr>
            <a:xfrm>
              <a:off x="1365223" y="2711260"/>
              <a:ext cx="6797040" cy="385835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40000"/>
                </a:lnSpc>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727" name="Google Shape;727;p39"/>
          <p:cNvSpPr/>
          <p:nvPr/>
        </p:nvSpPr>
        <p:spPr>
          <a:xfrm>
            <a:off x="1519569" y="2625269"/>
            <a:ext cx="6302326"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the Psycho·Geometrics</a:t>
            </a:r>
            <a:r>
              <a:rPr lang="en-US" sz="1800" baseline="30000">
                <a:solidFill>
                  <a:srgbClr val="595959"/>
                </a:solidFill>
                <a:latin typeface="Catamaran"/>
                <a:ea typeface="Catamaran"/>
                <a:cs typeface="Catamaran"/>
                <a:sym typeface="Catamaran"/>
              </a:rPr>
              <a:t>®</a:t>
            </a:r>
            <a:r>
              <a:rPr lang="en-US" sz="1800">
                <a:solidFill>
                  <a:srgbClr val="595959"/>
                </a:solidFill>
                <a:latin typeface="Catamaran"/>
                <a:ea typeface="Catamaran"/>
                <a:cs typeface="Catamaran"/>
                <a:sym typeface="Catamaran"/>
              </a:rPr>
              <a:t> term </a:t>
            </a:r>
            <a:r>
              <a:rPr lang="en-US" sz="1800" b="1">
                <a:solidFill>
                  <a:srgbClr val="595959"/>
                </a:solidFill>
                <a:latin typeface="Catamaran"/>
                <a:ea typeface="Catamaran"/>
                <a:cs typeface="Catamaran"/>
                <a:sym typeface="Catamaran"/>
              </a:rPr>
              <a:t>Shape Flexing</a:t>
            </a:r>
            <a:endParaRPr sz="1800">
              <a:solidFill>
                <a:srgbClr val="595959"/>
              </a:solidFill>
              <a:latin typeface="Catamaran"/>
              <a:ea typeface="Catamaran"/>
              <a:cs typeface="Catamaran"/>
              <a:sym typeface="Catamaran"/>
            </a:endParaRPr>
          </a:p>
        </p:txBody>
      </p:sp>
      <p:sp>
        <p:nvSpPr>
          <p:cNvPr id="728" name="Google Shape;728;p39"/>
          <p:cNvSpPr/>
          <p:nvPr/>
        </p:nvSpPr>
        <p:spPr>
          <a:xfrm>
            <a:off x="1519569" y="4568417"/>
            <a:ext cx="5771962"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how to use </a:t>
            </a:r>
            <a:r>
              <a:rPr lang="en-US" sz="1800" b="1">
                <a:solidFill>
                  <a:srgbClr val="595959"/>
                </a:solidFill>
                <a:latin typeface="Catamaran"/>
                <a:ea typeface="Catamaran"/>
                <a:cs typeface="Catamaran"/>
                <a:sym typeface="Catamaran"/>
              </a:rPr>
              <a:t>Shape Flexing </a:t>
            </a:r>
            <a:r>
              <a:rPr lang="en-US" sz="1800" b="1">
                <a:solidFill>
                  <a:srgbClr val="DF625D"/>
                </a:solidFill>
                <a:latin typeface="Catamaran"/>
                <a:ea typeface="Catamaran"/>
                <a:cs typeface="Catamaran"/>
                <a:sym typeface="Catamaran"/>
              </a:rPr>
              <a:t>for others </a:t>
            </a:r>
            <a:r>
              <a:rPr lang="en-US" sz="1800">
                <a:solidFill>
                  <a:srgbClr val="595959"/>
                </a:solidFill>
                <a:latin typeface="Catamaran"/>
                <a:ea typeface="Catamaran"/>
                <a:cs typeface="Catamaran"/>
                <a:sym typeface="Catamaran"/>
              </a:rPr>
              <a:t>to practice the Platinum Rule</a:t>
            </a:r>
            <a:endParaRPr/>
          </a:p>
        </p:txBody>
      </p:sp>
      <p:sp>
        <p:nvSpPr>
          <p:cNvPr id="729" name="Google Shape;729;p39"/>
          <p:cNvSpPr/>
          <p:nvPr/>
        </p:nvSpPr>
        <p:spPr>
          <a:xfrm>
            <a:off x="1519569" y="5539992"/>
            <a:ext cx="6009294"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how to use </a:t>
            </a:r>
            <a:r>
              <a:rPr lang="en-US" sz="1800" b="1">
                <a:solidFill>
                  <a:srgbClr val="595959"/>
                </a:solidFill>
                <a:latin typeface="Catamaran"/>
                <a:ea typeface="Catamaran"/>
                <a:cs typeface="Catamaran"/>
                <a:sym typeface="Catamaran"/>
              </a:rPr>
              <a:t>Shape Flexing </a:t>
            </a:r>
            <a:r>
              <a:rPr lang="en-US" sz="1800" b="1">
                <a:solidFill>
                  <a:srgbClr val="DF625D"/>
                </a:solidFill>
                <a:latin typeface="Catamaran"/>
                <a:ea typeface="Catamaran"/>
                <a:cs typeface="Catamaran"/>
                <a:sym typeface="Catamaran"/>
              </a:rPr>
              <a:t>for you </a:t>
            </a:r>
            <a:r>
              <a:rPr lang="en-US" sz="1800">
                <a:solidFill>
                  <a:srgbClr val="595959"/>
                </a:solidFill>
                <a:latin typeface="Catamaran"/>
                <a:ea typeface="Catamaran"/>
                <a:cs typeface="Catamaran"/>
                <a:sym typeface="Catamaran"/>
              </a:rPr>
              <a:t>to enhance and strengthen your personal communication style and change possible negative perceptions into positive ones.</a:t>
            </a:r>
            <a:endParaRPr/>
          </a:p>
        </p:txBody>
      </p:sp>
      <p:sp>
        <p:nvSpPr>
          <p:cNvPr id="730" name="Google Shape;730;p39"/>
          <p:cNvSpPr/>
          <p:nvPr/>
        </p:nvSpPr>
        <p:spPr>
          <a:xfrm>
            <a:off x="1519569" y="3596843"/>
            <a:ext cx="5409105"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595959"/>
                </a:solidFill>
                <a:latin typeface="Catamaran"/>
                <a:ea typeface="Catamaran"/>
                <a:cs typeface="Catamaran"/>
                <a:sym typeface="Catamaran"/>
              </a:rPr>
              <a:t>Understand the difference between the </a:t>
            </a:r>
            <a:r>
              <a:rPr lang="en-US" sz="1800" b="1">
                <a:solidFill>
                  <a:srgbClr val="595959"/>
                </a:solidFill>
                <a:latin typeface="Catamaran"/>
                <a:ea typeface="Catamaran"/>
                <a:cs typeface="Catamaran"/>
                <a:sym typeface="Catamaran"/>
              </a:rPr>
              <a:t>Golden Rule and the Platinum Rule</a:t>
            </a:r>
            <a:endParaRPr sz="1800">
              <a:solidFill>
                <a:srgbClr val="595959"/>
              </a:solidFill>
              <a:latin typeface="Catamaran"/>
              <a:ea typeface="Catamaran"/>
              <a:cs typeface="Catamaran"/>
              <a:sym typeface="Catamaran"/>
            </a:endParaRPr>
          </a:p>
        </p:txBody>
      </p:sp>
      <p:sp>
        <p:nvSpPr>
          <p:cNvPr id="731" name="Google Shape;731;p39"/>
          <p:cNvSpPr/>
          <p:nvPr/>
        </p:nvSpPr>
        <p:spPr>
          <a:xfrm>
            <a:off x="458603" y="1767673"/>
            <a:ext cx="6640455"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5F6B6F"/>
                </a:solidFill>
                <a:latin typeface="Catamaran"/>
                <a:ea typeface="Catamaran"/>
                <a:cs typeface="Catamaran"/>
                <a:sym typeface="Catamaran"/>
              </a:rPr>
              <a:t>Now that you have participated in this Shape Flexing module, you should: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4"/>
          <p:cNvGrpSpPr/>
          <p:nvPr/>
        </p:nvGrpSpPr>
        <p:grpSpPr>
          <a:xfrm>
            <a:off x="0" y="0"/>
            <a:ext cx="12188953" cy="6862126"/>
            <a:chOff x="0" y="0"/>
            <a:chExt cx="12188953" cy="6862126"/>
          </a:xfrm>
        </p:grpSpPr>
        <p:pic>
          <p:nvPicPr>
            <p:cNvPr id="141" name="Google Shape;141;p4"/>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142" name="Google Shape;142;p4"/>
            <p:cNvSpPr/>
            <p:nvPr/>
          </p:nvSpPr>
          <p:spPr>
            <a:xfrm>
              <a:off x="6136680" y="1828800"/>
              <a:ext cx="4301549" cy="3571875"/>
            </a:xfrm>
            <a:prstGeom prst="rect">
              <a:avLst/>
            </a:prstGeom>
            <a:gradFill>
              <a:gsLst>
                <a:gs pos="0">
                  <a:srgbClr val="F8F8F8"/>
                </a:gs>
                <a:gs pos="50000">
                  <a:srgbClr val="FFFFFF"/>
                </a:gs>
                <a:gs pos="100000">
                  <a:srgbClr val="FFFF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3" name="Google Shape;143;p4"/>
          <p:cNvSpPr txBox="1"/>
          <p:nvPr/>
        </p:nvSpPr>
        <p:spPr>
          <a:xfrm rot="-226294">
            <a:off x="6260866" y="1828800"/>
            <a:ext cx="1648208"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1">
                <a:solidFill>
                  <a:srgbClr val="DF625D"/>
                </a:solidFill>
                <a:latin typeface="Arial"/>
                <a:ea typeface="Arial"/>
                <a:cs typeface="Arial"/>
                <a:sym typeface="Arial"/>
              </a:rPr>
              <a:t>55 </a:t>
            </a:r>
            <a:endParaRPr/>
          </a:p>
          <a:p>
            <a:pPr marL="0" marR="0" lvl="0" indent="0" algn="ctr" rtl="0">
              <a:spcBef>
                <a:spcPts val="0"/>
              </a:spcBef>
              <a:spcAft>
                <a:spcPts val="0"/>
              </a:spcAft>
              <a:buNone/>
            </a:pPr>
            <a:r>
              <a:rPr lang="en-US" sz="2400" b="1" i="1">
                <a:solidFill>
                  <a:srgbClr val="DF625D"/>
                </a:solidFill>
                <a:latin typeface="Arial"/>
                <a:ea typeface="Arial"/>
                <a:cs typeface="Arial"/>
                <a:sym typeface="Arial"/>
              </a:rPr>
              <a:t>MINUTES</a:t>
            </a:r>
            <a:endParaRPr/>
          </a:p>
        </p:txBody>
      </p:sp>
      <p:sp>
        <p:nvSpPr>
          <p:cNvPr id="144" name="Google Shape;144;p4"/>
          <p:cNvSpPr txBox="1"/>
          <p:nvPr/>
        </p:nvSpPr>
        <p:spPr>
          <a:xfrm>
            <a:off x="6304147" y="3569677"/>
            <a:ext cx="1561646"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1">
                <a:solidFill>
                  <a:srgbClr val="DF625D"/>
                </a:solidFill>
                <a:latin typeface="Arial"/>
                <a:ea typeface="Arial"/>
                <a:cs typeface="Arial"/>
                <a:sym typeface="Arial"/>
              </a:rPr>
              <a:t>5</a:t>
            </a:r>
            <a:endParaRPr/>
          </a:p>
          <a:p>
            <a:pPr marL="0" marR="0" lvl="0" indent="0" algn="ctr" rtl="0">
              <a:spcBef>
                <a:spcPts val="0"/>
              </a:spcBef>
              <a:spcAft>
                <a:spcPts val="0"/>
              </a:spcAft>
              <a:buNone/>
            </a:pPr>
            <a:r>
              <a:rPr lang="en-US" sz="2400" b="1" i="1">
                <a:solidFill>
                  <a:srgbClr val="DF625D"/>
                </a:solidFill>
                <a:latin typeface="Arial"/>
                <a:ea typeface="Arial"/>
                <a:cs typeface="Arial"/>
                <a:sym typeface="Arial"/>
              </a:rPr>
              <a:t>MINUTES</a:t>
            </a:r>
            <a:endParaRPr/>
          </a:p>
        </p:txBody>
      </p:sp>
      <p:sp>
        <p:nvSpPr>
          <p:cNvPr id="145" name="Google Shape;145;p4"/>
          <p:cNvSpPr/>
          <p:nvPr/>
        </p:nvSpPr>
        <p:spPr>
          <a:xfrm rot="486046">
            <a:off x="8156388" y="2321242"/>
            <a:ext cx="2140330" cy="707886"/>
          </a:xfrm>
          <a:prstGeom prst="rect">
            <a:avLst/>
          </a:prstGeom>
        </p:spPr>
        <p:txBody>
          <a:bodyPr>
            <a:prstTxWarp prst="textPlain">
              <a:avLst/>
            </a:prstTxWarp>
          </a:bodyPr>
          <a:lstStyle/>
          <a:p>
            <a:pPr lvl="0" algn="ctr"/>
            <a:r>
              <a:rPr b="1" i="0">
                <a:ln>
                  <a:noFill/>
                </a:ln>
                <a:solidFill>
                  <a:srgbClr val="758083"/>
                </a:solidFill>
                <a:latin typeface="Arial"/>
              </a:rPr>
              <a:t>DEFINING THE</a:t>
            </a:r>
            <a:br>
              <a:rPr b="1" i="0">
                <a:ln>
                  <a:noFill/>
                </a:ln>
                <a:solidFill>
                  <a:srgbClr val="758083"/>
                </a:solidFill>
                <a:latin typeface="Arial"/>
              </a:rPr>
            </a:br>
            <a:r>
              <a:rPr b="1" i="0">
                <a:ln>
                  <a:noFill/>
                </a:ln>
                <a:solidFill>
                  <a:srgbClr val="758083"/>
                </a:solidFill>
                <a:latin typeface="Arial"/>
              </a:rPr>
              <a:t>PROBLEM</a:t>
            </a:r>
          </a:p>
        </p:txBody>
      </p:sp>
      <p:sp>
        <p:nvSpPr>
          <p:cNvPr id="146" name="Google Shape;146;p4"/>
          <p:cNvSpPr/>
          <p:nvPr/>
        </p:nvSpPr>
        <p:spPr>
          <a:xfrm rot="-364794">
            <a:off x="8240546" y="4062119"/>
            <a:ext cx="1972015" cy="707886"/>
          </a:xfrm>
          <a:prstGeom prst="rect">
            <a:avLst/>
          </a:prstGeom>
        </p:spPr>
        <p:txBody>
          <a:bodyPr>
            <a:prstTxWarp prst="textPlain">
              <a:avLst/>
            </a:prstTxWarp>
          </a:bodyPr>
          <a:lstStyle/>
          <a:p>
            <a:pPr lvl="0" algn="ctr"/>
            <a:r>
              <a:rPr b="1" i="0">
                <a:ln>
                  <a:noFill/>
                </a:ln>
                <a:solidFill>
                  <a:srgbClr val="758083"/>
                </a:solidFill>
                <a:latin typeface="Arial"/>
              </a:rPr>
              <a:t>FINDING THE</a:t>
            </a:r>
            <a:br>
              <a:rPr b="1" i="0">
                <a:ln>
                  <a:noFill/>
                </a:ln>
                <a:solidFill>
                  <a:srgbClr val="758083"/>
                </a:solidFill>
                <a:latin typeface="Arial"/>
              </a:rPr>
            </a:br>
            <a:r>
              <a:rPr b="1" i="0">
                <a:ln>
                  <a:noFill/>
                </a:ln>
                <a:solidFill>
                  <a:srgbClr val="758083"/>
                </a:solidFill>
                <a:latin typeface="Arial"/>
              </a:rPr>
              <a:t>SOLUTION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7" name="Google Shape;737;p40"/>
          <p:cNvGrpSpPr/>
          <p:nvPr/>
        </p:nvGrpSpPr>
        <p:grpSpPr>
          <a:xfrm>
            <a:off x="-1" y="4"/>
            <a:ext cx="12188952" cy="6858000"/>
            <a:chOff x="-1" y="4"/>
            <a:chExt cx="12188952" cy="6858000"/>
          </a:xfrm>
        </p:grpSpPr>
        <p:pic>
          <p:nvPicPr>
            <p:cNvPr id="738" name="Google Shape;738;p40"/>
            <p:cNvPicPr preferRelativeResize="0"/>
            <p:nvPr/>
          </p:nvPicPr>
          <p:blipFill rotWithShape="1">
            <a:blip r:embed="rId3">
              <a:alphaModFix/>
            </a:blip>
            <a:srcRect/>
            <a:stretch/>
          </p:blipFill>
          <p:spPr>
            <a:xfrm>
              <a:off x="-1" y="4"/>
              <a:ext cx="12188952" cy="6858000"/>
            </a:xfrm>
            <a:prstGeom prst="rect">
              <a:avLst/>
            </a:prstGeom>
            <a:noFill/>
            <a:ln>
              <a:noFill/>
            </a:ln>
          </p:spPr>
        </p:pic>
        <p:sp>
          <p:nvSpPr>
            <p:cNvPr id="739" name="Google Shape;739;p40"/>
            <p:cNvSpPr/>
            <p:nvPr/>
          </p:nvSpPr>
          <p:spPr>
            <a:xfrm>
              <a:off x="4736999" y="2055716"/>
              <a:ext cx="2714825" cy="58477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40"/>
            <p:cNvSpPr/>
            <p:nvPr/>
          </p:nvSpPr>
          <p:spPr>
            <a:xfrm>
              <a:off x="4736998" y="1937106"/>
              <a:ext cx="2387601" cy="7033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40"/>
            <p:cNvSpPr/>
            <p:nvPr/>
          </p:nvSpPr>
          <p:spPr>
            <a:xfrm>
              <a:off x="342794"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dirty="0">
                  <a:solidFill>
                    <a:srgbClr val="556268"/>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Website</a:t>
              </a:r>
              <a:endParaRPr sz="1959" b="1" dirty="0">
                <a:solidFill>
                  <a:srgbClr val="556268"/>
                </a:solidFill>
                <a:latin typeface="Catamaran"/>
                <a:ea typeface="Catamaran"/>
                <a:cs typeface="Catamaran"/>
                <a:sym typeface="Catamaran"/>
              </a:endParaRPr>
            </a:p>
          </p:txBody>
        </p:sp>
        <p:sp>
          <p:nvSpPr>
            <p:cNvPr id="742" name="Google Shape;742;p40">
              <a:hlinkClick r:id="rId5"/>
            </p:cNvPr>
            <p:cNvSpPr/>
            <p:nvPr/>
          </p:nvSpPr>
          <p:spPr>
            <a:xfrm>
              <a:off x="1764600"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dirty="0">
                  <a:solidFill>
                    <a:srgbClr val="556268"/>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Susan’s</a:t>
              </a:r>
              <a:endParaRPr dirty="0"/>
            </a:p>
            <a:p>
              <a:pPr marL="0" marR="0" lvl="0" indent="0" algn="ctr" rtl="0">
                <a:spcBef>
                  <a:spcPts val="0"/>
                </a:spcBef>
                <a:spcAft>
                  <a:spcPts val="0"/>
                </a:spcAft>
                <a:buNone/>
              </a:pPr>
              <a:r>
                <a:rPr lang="en-US" sz="1959" b="1" u="sng" dirty="0">
                  <a:solidFill>
                    <a:srgbClr val="556268"/>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Bio</a:t>
              </a:r>
              <a:endParaRPr sz="1959" b="1" dirty="0">
                <a:solidFill>
                  <a:srgbClr val="556268"/>
                </a:solidFill>
                <a:latin typeface="Catamaran"/>
                <a:ea typeface="Catamaran"/>
                <a:cs typeface="Catamaran"/>
                <a:sym typeface="Catamaran"/>
              </a:endParaRPr>
            </a:p>
          </p:txBody>
        </p:sp>
        <p:sp>
          <p:nvSpPr>
            <p:cNvPr id="743" name="Google Shape;743;p40">
              <a:hlinkClick r:id="rId6"/>
            </p:cNvPr>
            <p:cNvSpPr/>
            <p:nvPr/>
          </p:nvSpPr>
          <p:spPr>
            <a:xfrm>
              <a:off x="3074504" y="5673013"/>
              <a:ext cx="1533708"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i="1" u="sng" dirty="0">
                  <a:solidFill>
                    <a:srgbClr val="556268"/>
                  </a:solidFill>
                  <a:latin typeface="Catamaran"/>
                  <a:ea typeface="Catamaran"/>
                  <a:cs typeface="Catamaran"/>
                  <a:sym typeface="Catamaran"/>
                  <a:hlinkClick r:id="rId6">
                    <a:extLst>
                      <a:ext uri="{A12FA001-AC4F-418D-AE19-62706E023703}">
                        <ahyp:hlinkClr xmlns:ahyp="http://schemas.microsoft.com/office/drawing/2018/hyperlinkcolor" val="tx"/>
                      </a:ext>
                    </a:extLst>
                  </a:hlinkClick>
                </a:rPr>
                <a:t>Shapes</a:t>
              </a:r>
              <a:endParaRPr dirty="0"/>
            </a:p>
            <a:p>
              <a:pPr marL="0" marR="0" lvl="0" indent="0" algn="ctr" rtl="0">
                <a:spcBef>
                  <a:spcPts val="0"/>
                </a:spcBef>
                <a:spcAft>
                  <a:spcPts val="0"/>
                </a:spcAft>
                <a:buNone/>
              </a:pPr>
              <a:r>
                <a:rPr lang="en-US" sz="1959" b="1" i="1" u="sng" dirty="0">
                  <a:solidFill>
                    <a:srgbClr val="556268"/>
                  </a:solidFill>
                  <a:latin typeface="Catamaran"/>
                  <a:ea typeface="Catamaran"/>
                  <a:cs typeface="Catamaran"/>
                  <a:sym typeface="Catamaran"/>
                </a:rPr>
                <a:t>For Work</a:t>
              </a:r>
              <a:endParaRPr sz="1959" b="1" i="1" dirty="0">
                <a:solidFill>
                  <a:srgbClr val="556268"/>
                </a:solidFill>
                <a:latin typeface="Catamaran"/>
                <a:ea typeface="Catamaran"/>
                <a:cs typeface="Catamaran"/>
                <a:sym typeface="Catamaran"/>
              </a:endParaRPr>
            </a:p>
          </p:txBody>
        </p:sp>
        <p:sp>
          <p:nvSpPr>
            <p:cNvPr id="744" name="Google Shape;744;p40"/>
            <p:cNvSpPr/>
            <p:nvPr/>
          </p:nvSpPr>
          <p:spPr>
            <a:xfrm>
              <a:off x="4608212"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a:solidFill>
                    <a:srgbClr val="556268"/>
                  </a:solidFill>
                  <a:latin typeface="Catamaran"/>
                  <a:ea typeface="Catamaran"/>
                  <a:cs typeface="Catamaran"/>
                  <a:sym typeface="Catamaran"/>
                  <a:hlinkClick r:id="rId7">
                    <a:extLst>
                      <a:ext uri="{A12FA001-AC4F-418D-AE19-62706E023703}">
                        <ahyp:hlinkClr xmlns:ahyp="http://schemas.microsoft.com/office/drawing/2018/hyperlinkcolor" val="tx"/>
                      </a:ext>
                    </a:extLst>
                  </a:hlinkClick>
                </a:rPr>
                <a:t>Additional</a:t>
              </a:r>
              <a:endParaRPr/>
            </a:p>
            <a:p>
              <a:pPr marL="0" marR="0" lvl="0" indent="0" algn="ctr" rtl="0">
                <a:spcBef>
                  <a:spcPts val="0"/>
                </a:spcBef>
                <a:spcAft>
                  <a:spcPts val="0"/>
                </a:spcAft>
                <a:buNone/>
              </a:pPr>
              <a:r>
                <a:rPr lang="en-US" sz="1959" b="1" u="sng">
                  <a:solidFill>
                    <a:srgbClr val="556268"/>
                  </a:solidFill>
                  <a:latin typeface="Catamaran"/>
                  <a:ea typeface="Catamaran"/>
                  <a:cs typeface="Catamaran"/>
                  <a:sym typeface="Catamaran"/>
                  <a:hlinkClick r:id="rId7">
                    <a:extLst>
                      <a:ext uri="{A12FA001-AC4F-418D-AE19-62706E023703}">
                        <ahyp:hlinkClr xmlns:ahyp="http://schemas.microsoft.com/office/drawing/2018/hyperlinkcolor" val="tx"/>
                      </a:ext>
                    </a:extLst>
                  </a:hlinkClick>
                </a:rPr>
                <a:t>Courses</a:t>
              </a:r>
              <a:endParaRPr sz="1959" b="1">
                <a:solidFill>
                  <a:srgbClr val="556268"/>
                </a:solidFill>
                <a:latin typeface="Catamaran"/>
                <a:ea typeface="Catamaran"/>
                <a:cs typeface="Catamaran"/>
                <a:sym typeface="Catamaran"/>
              </a:endParaRPr>
            </a:p>
          </p:txBody>
        </p:sp>
        <p:sp>
          <p:nvSpPr>
            <p:cNvPr id="745" name="Google Shape;745;p40"/>
            <p:cNvSpPr/>
            <p:nvPr/>
          </p:nvSpPr>
          <p:spPr>
            <a:xfrm>
              <a:off x="6030018"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a:solidFill>
                    <a:srgbClr val="556268"/>
                  </a:solidFill>
                  <a:latin typeface="Catamaran"/>
                  <a:ea typeface="Catamaran"/>
                  <a:cs typeface="Catamaran"/>
                  <a:sym typeface="Catamaran"/>
                  <a:hlinkClick r:id="rId8">
                    <a:extLst>
                      <a:ext uri="{A12FA001-AC4F-418D-AE19-62706E023703}">
                        <ahyp:hlinkClr xmlns:ahyp="http://schemas.microsoft.com/office/drawing/2018/hyperlinkcolor" val="tx"/>
                      </a:ext>
                    </a:extLst>
                  </a:hlinkClick>
                </a:rPr>
                <a:t>Facebook</a:t>
              </a:r>
              <a:endParaRPr sz="1959" b="1">
                <a:solidFill>
                  <a:srgbClr val="556268"/>
                </a:solidFill>
                <a:latin typeface="Catamaran"/>
                <a:ea typeface="Catamaran"/>
                <a:cs typeface="Catamaran"/>
                <a:sym typeface="Catamaran"/>
              </a:endParaRPr>
            </a:p>
          </p:txBody>
        </p:sp>
        <p:sp>
          <p:nvSpPr>
            <p:cNvPr id="746" name="Google Shape;746;p40"/>
            <p:cNvSpPr/>
            <p:nvPr/>
          </p:nvSpPr>
          <p:spPr>
            <a:xfrm>
              <a:off x="7451824"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a:solidFill>
                    <a:srgbClr val="556268"/>
                  </a:solidFill>
                  <a:latin typeface="Catamaran"/>
                  <a:ea typeface="Catamaran"/>
                  <a:cs typeface="Catamaran"/>
                  <a:sym typeface="Catamaran"/>
                  <a:hlinkClick r:id="rId9">
                    <a:extLst>
                      <a:ext uri="{A12FA001-AC4F-418D-AE19-62706E023703}">
                        <ahyp:hlinkClr xmlns:ahyp="http://schemas.microsoft.com/office/drawing/2018/hyperlinkcolor" val="tx"/>
                      </a:ext>
                    </a:extLst>
                  </a:hlinkClick>
                </a:rPr>
                <a:t>Twitter</a:t>
              </a:r>
              <a:endParaRPr sz="1959" b="1">
                <a:solidFill>
                  <a:srgbClr val="556268"/>
                </a:solidFill>
                <a:latin typeface="Catamaran"/>
                <a:ea typeface="Catamaran"/>
                <a:cs typeface="Catamaran"/>
                <a:sym typeface="Catamaran"/>
              </a:endParaRPr>
            </a:p>
          </p:txBody>
        </p:sp>
        <p:sp>
          <p:nvSpPr>
            <p:cNvPr id="747" name="Google Shape;747;p40"/>
            <p:cNvSpPr/>
            <p:nvPr/>
          </p:nvSpPr>
          <p:spPr>
            <a:xfrm>
              <a:off x="8873631"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a:solidFill>
                    <a:srgbClr val="556268"/>
                  </a:solidFill>
                  <a:latin typeface="Catamaran"/>
                  <a:ea typeface="Catamaran"/>
                  <a:cs typeface="Catamaran"/>
                  <a:sym typeface="Catamaran"/>
                  <a:hlinkClick r:id="rId10">
                    <a:extLst>
                      <a:ext uri="{A12FA001-AC4F-418D-AE19-62706E023703}">
                        <ahyp:hlinkClr xmlns:ahyp="http://schemas.microsoft.com/office/drawing/2018/hyperlinkcolor" val="tx"/>
                      </a:ext>
                    </a:extLst>
                  </a:hlinkClick>
                </a:rPr>
                <a:t>Instagram</a:t>
              </a:r>
              <a:endParaRPr sz="1959" b="1">
                <a:solidFill>
                  <a:srgbClr val="556268"/>
                </a:solidFill>
                <a:latin typeface="Catamaran"/>
                <a:ea typeface="Catamaran"/>
                <a:cs typeface="Catamaran"/>
                <a:sym typeface="Catamaran"/>
              </a:endParaRPr>
            </a:p>
          </p:txBody>
        </p:sp>
        <p:sp>
          <p:nvSpPr>
            <p:cNvPr id="748" name="Google Shape;748;p40"/>
            <p:cNvSpPr/>
            <p:nvPr/>
          </p:nvSpPr>
          <p:spPr>
            <a:xfrm>
              <a:off x="10295437" y="5673013"/>
              <a:ext cx="1421806" cy="8198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9" b="1" u="sng">
                  <a:solidFill>
                    <a:srgbClr val="556268"/>
                  </a:solidFill>
                  <a:latin typeface="Catamaran"/>
                  <a:ea typeface="Catamaran"/>
                  <a:cs typeface="Catamaran"/>
                  <a:sym typeface="Catamaran"/>
                  <a:hlinkClick r:id="rId11">
                    <a:extLst>
                      <a:ext uri="{A12FA001-AC4F-418D-AE19-62706E023703}">
                        <ahyp:hlinkClr xmlns:ahyp="http://schemas.microsoft.com/office/drawing/2018/hyperlinkcolor" val="tx"/>
                      </a:ext>
                    </a:extLst>
                  </a:hlinkClick>
                </a:rPr>
                <a:t>LinkedIn</a:t>
              </a:r>
              <a:endParaRPr sz="1959" b="1">
                <a:solidFill>
                  <a:srgbClr val="556268"/>
                </a:solidFill>
                <a:latin typeface="Catamaran"/>
                <a:ea typeface="Catamaran"/>
                <a:cs typeface="Catamaran"/>
                <a:sym typeface="Catamaran"/>
              </a:endParaRPr>
            </a:p>
          </p:txBody>
        </p:sp>
        <p:sp>
          <p:nvSpPr>
            <p:cNvPr id="749" name="Google Shape;749;p40"/>
            <p:cNvSpPr txBox="1"/>
            <p:nvPr/>
          </p:nvSpPr>
          <p:spPr>
            <a:xfrm>
              <a:off x="4608212" y="2055716"/>
              <a:ext cx="2843612"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586468"/>
                  </a:solidFill>
                  <a:latin typeface="Questrial"/>
                  <a:ea typeface="Questrial"/>
                  <a:cs typeface="Questrial"/>
                  <a:sym typeface="Questrial"/>
                </a:rPr>
                <a:t>Resources</a:t>
              </a:r>
              <a:endParaRPr sz="800">
                <a:solidFill>
                  <a:srgbClr val="000000"/>
                </a:solidFill>
                <a:latin typeface="Helvetica Neue"/>
                <a:ea typeface="Helvetica Neue"/>
                <a:cs typeface="Helvetica Neue"/>
                <a:sym typeface="Helvetica Neue"/>
              </a:endParaRPr>
            </a:p>
          </p:txBody>
        </p:sp>
      </p:grpSp>
      <p:sp>
        <p:nvSpPr>
          <p:cNvPr id="750" name="Google Shape;750;p40"/>
          <p:cNvSpPr/>
          <p:nvPr/>
        </p:nvSpPr>
        <p:spPr>
          <a:xfrm>
            <a:off x="4879381" y="1994688"/>
            <a:ext cx="2586037"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rgbClr val="595959"/>
                </a:solidFill>
                <a:latin typeface="Questrial"/>
                <a:ea typeface="Questrial"/>
                <a:cs typeface="Questrial"/>
                <a:sym typeface="Questrial"/>
              </a:rPr>
              <a:t>Resources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p41"/>
          <p:cNvGrpSpPr/>
          <p:nvPr/>
        </p:nvGrpSpPr>
        <p:grpSpPr>
          <a:xfrm>
            <a:off x="0" y="0"/>
            <a:ext cx="12188953" cy="6862126"/>
            <a:chOff x="0" y="0"/>
            <a:chExt cx="12188953" cy="6862126"/>
          </a:xfrm>
        </p:grpSpPr>
        <p:pic>
          <p:nvPicPr>
            <p:cNvPr id="757" name="Google Shape;757;p41"/>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758" name="Google Shape;758;p41"/>
            <p:cNvSpPr/>
            <p:nvPr/>
          </p:nvSpPr>
          <p:spPr>
            <a:xfrm>
              <a:off x="4555067" y="1859221"/>
              <a:ext cx="3048000" cy="703385"/>
            </a:xfrm>
            <a:prstGeom prst="roundRect">
              <a:avLst>
                <a:gd name="adj" fmla="val 2629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41">
              <a:hlinkClick r:id="rId4"/>
            </p:cNvPr>
            <p:cNvSpPr/>
            <p:nvPr/>
          </p:nvSpPr>
          <p:spPr>
            <a:xfrm>
              <a:off x="9000009" y="6398135"/>
              <a:ext cx="2132711" cy="255925"/>
            </a:xfrm>
            <a:prstGeom prst="roundRect">
              <a:avLst>
                <a:gd name="adj" fmla="val 16667"/>
              </a:avLst>
            </a:prstGeom>
            <a:solidFill>
              <a:srgbClr val="F2F2F2">
                <a:alpha val="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61">
                <a:solidFill>
                  <a:schemeClr val="lt1"/>
                </a:solidFill>
                <a:latin typeface="Calibri"/>
                <a:ea typeface="Calibri"/>
                <a:cs typeface="Calibri"/>
                <a:sym typeface="Calibri"/>
              </a:endParaRPr>
            </a:p>
          </p:txBody>
        </p:sp>
        <p:sp>
          <p:nvSpPr>
            <p:cNvPr id="760" name="Google Shape;760;p41"/>
            <p:cNvSpPr/>
            <p:nvPr/>
          </p:nvSpPr>
          <p:spPr>
            <a:xfrm>
              <a:off x="762000" y="5104747"/>
              <a:ext cx="11006667" cy="108532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1" name="Google Shape;761;p41"/>
          <p:cNvSpPr txBox="1"/>
          <p:nvPr/>
        </p:nvSpPr>
        <p:spPr>
          <a:xfrm>
            <a:off x="2723652" y="5600936"/>
            <a:ext cx="674164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DF625D"/>
                </a:solidFill>
                <a:latin typeface="Catamaran"/>
                <a:ea typeface="Catamaran"/>
                <a:cs typeface="Catamaran"/>
                <a:sym typeface="Catamaran"/>
              </a:rPr>
              <a:t>Module 4:  Shape Motivation</a:t>
            </a:r>
            <a:endParaRPr dirty="0"/>
          </a:p>
        </p:txBody>
      </p:sp>
      <p:sp>
        <p:nvSpPr>
          <p:cNvPr id="762" name="Google Shape;762;p41"/>
          <p:cNvSpPr/>
          <p:nvPr/>
        </p:nvSpPr>
        <p:spPr>
          <a:xfrm>
            <a:off x="762000" y="5043428"/>
            <a:ext cx="10667999" cy="7033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b="1">
                <a:solidFill>
                  <a:srgbClr val="595959"/>
                </a:solidFill>
                <a:latin typeface="Catamaran"/>
                <a:ea typeface="Catamaran"/>
                <a:cs typeface="Catamaran"/>
                <a:sym typeface="Catamaran"/>
              </a:rPr>
              <a:t>You are now ready to move to the next application of Psycho·Geometrics</a:t>
            </a:r>
            <a:r>
              <a:rPr lang="en-US" sz="2500" b="1" baseline="30000">
                <a:solidFill>
                  <a:srgbClr val="595959"/>
                </a:solidFill>
                <a:latin typeface="Catamaran"/>
                <a:ea typeface="Catamaran"/>
                <a:cs typeface="Catamaran"/>
                <a:sym typeface="Catamaran"/>
              </a:rPr>
              <a:t>®</a:t>
            </a:r>
            <a:endParaRPr/>
          </a:p>
        </p:txBody>
      </p:sp>
      <p:sp>
        <p:nvSpPr>
          <p:cNvPr id="763" name="Google Shape;763;p41"/>
          <p:cNvSpPr/>
          <p:nvPr/>
        </p:nvSpPr>
        <p:spPr>
          <a:xfrm>
            <a:off x="4427633" y="1859221"/>
            <a:ext cx="3401417"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rgbClr val="595959"/>
                </a:solidFill>
                <a:latin typeface="Questrial"/>
                <a:ea typeface="Questrial"/>
                <a:cs typeface="Questrial"/>
                <a:sym typeface="Questrial"/>
              </a:rPr>
              <a:t>Congratulations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grpSp>
        <p:nvGrpSpPr>
          <p:cNvPr id="769" name="Google Shape;769;p42"/>
          <p:cNvGrpSpPr/>
          <p:nvPr/>
        </p:nvGrpSpPr>
        <p:grpSpPr>
          <a:xfrm>
            <a:off x="0" y="-2921"/>
            <a:ext cx="12191999" cy="6863842"/>
            <a:chOff x="0" y="-2921"/>
            <a:chExt cx="12191999" cy="6863842"/>
          </a:xfrm>
        </p:grpSpPr>
        <p:pic>
          <p:nvPicPr>
            <p:cNvPr id="770" name="Google Shape;770;p42"/>
            <p:cNvPicPr preferRelativeResize="0"/>
            <p:nvPr/>
          </p:nvPicPr>
          <p:blipFill rotWithShape="1">
            <a:blip r:embed="rId3">
              <a:alphaModFix/>
            </a:blip>
            <a:srcRect/>
            <a:stretch/>
          </p:blipFill>
          <p:spPr>
            <a:xfrm>
              <a:off x="0" y="-2921"/>
              <a:ext cx="12191999" cy="6863842"/>
            </a:xfrm>
            <a:prstGeom prst="rect">
              <a:avLst/>
            </a:prstGeom>
            <a:noFill/>
            <a:ln>
              <a:noFill/>
            </a:ln>
          </p:spPr>
        </p:pic>
        <p:sp>
          <p:nvSpPr>
            <p:cNvPr id="771" name="Google Shape;771;p42"/>
            <p:cNvSpPr/>
            <p:nvPr/>
          </p:nvSpPr>
          <p:spPr>
            <a:xfrm>
              <a:off x="70338" y="1547446"/>
              <a:ext cx="12051322" cy="464262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72" name="Google Shape;772;p42"/>
          <p:cNvSpPr txBox="1"/>
          <p:nvPr/>
        </p:nvSpPr>
        <p:spPr>
          <a:xfrm>
            <a:off x="1962447" y="2369030"/>
            <a:ext cx="82671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DF625D"/>
                </a:solidFill>
                <a:latin typeface="Catamaran"/>
                <a:ea typeface="Catamaran"/>
                <a:cs typeface="Catamaran"/>
                <a:sym typeface="Catamaran"/>
              </a:rPr>
              <a:t>Module 4: Shape Motivation</a:t>
            </a:r>
            <a:endParaRPr/>
          </a:p>
        </p:txBody>
      </p:sp>
      <p:sp>
        <p:nvSpPr>
          <p:cNvPr id="773" name="Google Shape;773;p42"/>
          <p:cNvSpPr/>
          <p:nvPr/>
        </p:nvSpPr>
        <p:spPr>
          <a:xfrm>
            <a:off x="762001" y="1807858"/>
            <a:ext cx="10667999"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rgbClr val="595959"/>
                </a:solidFill>
                <a:latin typeface="Catamaran"/>
                <a:ea typeface="Catamaran"/>
                <a:cs typeface="Catamaran"/>
                <a:sym typeface="Catamaran"/>
              </a:rPr>
              <a:t>You are now ready to move to the next application of Psycho·Geometrics</a:t>
            </a:r>
            <a:r>
              <a:rPr lang="en-US" sz="2500" b="1" baseline="30000">
                <a:solidFill>
                  <a:srgbClr val="595959"/>
                </a:solidFill>
                <a:latin typeface="Catamaran"/>
                <a:ea typeface="Catamaran"/>
                <a:cs typeface="Catamaran"/>
                <a:sym typeface="Catamaran"/>
              </a:rPr>
              <a:t>®</a:t>
            </a:r>
            <a:endParaRPr/>
          </a:p>
        </p:txBody>
      </p:sp>
      <p:sp>
        <p:nvSpPr>
          <p:cNvPr id="774" name="Google Shape;774;p42"/>
          <p:cNvSpPr/>
          <p:nvPr/>
        </p:nvSpPr>
        <p:spPr>
          <a:xfrm>
            <a:off x="762001" y="3388653"/>
            <a:ext cx="10668000" cy="70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rgbClr val="6D94E0"/>
                </a:solidFill>
                <a:latin typeface="Catamaran"/>
                <a:ea typeface="Catamaran"/>
                <a:cs typeface="Catamaran"/>
                <a:sym typeface="Catamaran"/>
              </a:rPr>
              <a:t>Discover what motivates and demotivates you, as well as what motivates and demotivates others.</a:t>
            </a:r>
            <a:endParaRPr sz="2500" b="1" baseline="30000">
              <a:solidFill>
                <a:srgbClr val="6D94E0"/>
              </a:solidFill>
              <a:latin typeface="Catamaran"/>
              <a:ea typeface="Catamaran"/>
              <a:cs typeface="Catamaran"/>
              <a:sym typeface="Catamaran"/>
            </a:endParaRPr>
          </a:p>
        </p:txBody>
      </p:sp>
      <p:sp>
        <p:nvSpPr>
          <p:cNvPr id="775" name="Google Shape;775;p42"/>
          <p:cNvSpPr/>
          <p:nvPr/>
        </p:nvSpPr>
        <p:spPr>
          <a:xfrm>
            <a:off x="762000" y="4465299"/>
            <a:ext cx="10668000" cy="1284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rgbClr val="6D94E0"/>
                </a:solidFill>
                <a:latin typeface="Catamaran"/>
                <a:ea typeface="Catamaran"/>
                <a:cs typeface="Catamaran"/>
                <a:sym typeface="Catamaran"/>
              </a:rPr>
              <a:t>Make sure you are getting what you need to stay motivated and engaged.  Then learn how to approach and communicate with others in a way that will motivate them to listen, act, engage, or respond in an effective manor. </a:t>
            </a:r>
            <a:endParaRPr sz="2500" b="1" baseline="30000">
              <a:solidFill>
                <a:srgbClr val="6D94E0"/>
              </a:solidFill>
              <a:latin typeface="Catamaran"/>
              <a:ea typeface="Catamaran"/>
              <a:cs typeface="Catamaran"/>
              <a:sym typeface="Catamar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5"/>
          <p:cNvGrpSpPr/>
          <p:nvPr/>
        </p:nvGrpSpPr>
        <p:grpSpPr>
          <a:xfrm>
            <a:off x="0" y="0"/>
            <a:ext cx="12188953" cy="6862126"/>
            <a:chOff x="0" y="0"/>
            <a:chExt cx="12188953" cy="6862126"/>
          </a:xfrm>
        </p:grpSpPr>
        <p:pic>
          <p:nvPicPr>
            <p:cNvPr id="153" name="Google Shape;153;p5"/>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154" name="Google Shape;154;p5"/>
            <p:cNvSpPr/>
            <p:nvPr/>
          </p:nvSpPr>
          <p:spPr>
            <a:xfrm>
              <a:off x="3712977" y="1828800"/>
              <a:ext cx="6766560" cy="3571875"/>
            </a:xfrm>
            <a:prstGeom prst="rect">
              <a:avLst/>
            </a:prstGeom>
            <a:gradFill>
              <a:gsLst>
                <a:gs pos="0">
                  <a:srgbClr val="F8F8F8"/>
                </a:gs>
                <a:gs pos="50000">
                  <a:srgbClr val="FFFFFF"/>
                </a:gs>
                <a:gs pos="100000">
                  <a:srgbClr val="FFFFFF"/>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5" name="Google Shape;155;p5"/>
          <p:cNvSpPr txBox="1"/>
          <p:nvPr/>
        </p:nvSpPr>
        <p:spPr>
          <a:xfrm>
            <a:off x="4272060" y="2046812"/>
            <a:ext cx="5556328"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a:solidFill>
                  <a:srgbClr val="758083"/>
                </a:solidFill>
                <a:latin typeface="Arial"/>
                <a:ea typeface="Arial"/>
                <a:cs typeface="Arial"/>
                <a:sym typeface="Arial"/>
              </a:rPr>
              <a:t>SOLVING A PROBLEM </a:t>
            </a:r>
            <a:endParaRPr/>
          </a:p>
          <a:p>
            <a:pPr marL="0" marR="0" lvl="0" indent="0" algn="ctr" rtl="0">
              <a:spcBef>
                <a:spcPts val="0"/>
              </a:spcBef>
              <a:spcAft>
                <a:spcPts val="0"/>
              </a:spcAft>
              <a:buNone/>
            </a:pPr>
            <a:r>
              <a:rPr lang="en-US" sz="2200" b="1" i="1">
                <a:solidFill>
                  <a:srgbClr val="758083"/>
                </a:solidFill>
                <a:latin typeface="Arial"/>
                <a:ea typeface="Arial"/>
                <a:cs typeface="Arial"/>
                <a:sym typeface="Arial"/>
              </a:rPr>
              <a:t>OR SEIZING AN OPPORTUNITY </a:t>
            </a:r>
            <a:endParaRPr/>
          </a:p>
          <a:p>
            <a:pPr marL="0" marR="0" lvl="0" indent="0" algn="ctr" rtl="0">
              <a:spcBef>
                <a:spcPts val="0"/>
              </a:spcBef>
              <a:spcAft>
                <a:spcPts val="0"/>
              </a:spcAft>
              <a:buNone/>
            </a:pPr>
            <a:r>
              <a:rPr lang="en-US" sz="2200" b="1" i="1">
                <a:solidFill>
                  <a:srgbClr val="758083"/>
                </a:solidFill>
                <a:latin typeface="Arial"/>
                <a:ea typeface="Arial"/>
                <a:cs typeface="Arial"/>
                <a:sym typeface="Arial"/>
              </a:rPr>
              <a:t>IS SIMPLY</a:t>
            </a:r>
            <a:endParaRPr/>
          </a:p>
          <a:p>
            <a:pPr marL="0" marR="0" lvl="0" indent="0" algn="ctr" rtl="0">
              <a:spcBef>
                <a:spcPts val="0"/>
              </a:spcBef>
              <a:spcAft>
                <a:spcPts val="0"/>
              </a:spcAft>
              <a:buNone/>
            </a:pPr>
            <a:r>
              <a:rPr lang="en-US" sz="4400" b="1" i="1">
                <a:solidFill>
                  <a:srgbClr val="7FC67A"/>
                </a:solidFill>
                <a:latin typeface="Arial"/>
                <a:ea typeface="Arial"/>
                <a:cs typeface="Arial"/>
                <a:sym typeface="Arial"/>
              </a:rPr>
              <a:t>BEING AWARE</a:t>
            </a:r>
            <a:endParaRPr/>
          </a:p>
          <a:p>
            <a:pPr marL="0" marR="0" lvl="0" indent="0" algn="ctr" rtl="0">
              <a:spcBef>
                <a:spcPts val="0"/>
              </a:spcBef>
              <a:spcAft>
                <a:spcPts val="0"/>
              </a:spcAft>
              <a:buNone/>
            </a:pPr>
            <a:r>
              <a:rPr lang="en-US" sz="2200" b="1" i="1">
                <a:solidFill>
                  <a:srgbClr val="758083"/>
                </a:solidFill>
                <a:latin typeface="Arial"/>
                <a:ea typeface="Arial"/>
                <a:cs typeface="Arial"/>
                <a:sym typeface="Arial"/>
              </a:rPr>
              <a:t>THAT THE PROBLEM OR </a:t>
            </a:r>
            <a:endParaRPr/>
          </a:p>
          <a:p>
            <a:pPr marL="0" marR="0" lvl="0" indent="0" algn="ctr" rtl="0">
              <a:spcBef>
                <a:spcPts val="0"/>
              </a:spcBef>
              <a:spcAft>
                <a:spcPts val="0"/>
              </a:spcAft>
              <a:buNone/>
            </a:pPr>
            <a:r>
              <a:rPr lang="en-US" sz="2200" b="1" i="1">
                <a:solidFill>
                  <a:srgbClr val="758083"/>
                </a:solidFill>
                <a:latin typeface="Arial"/>
                <a:ea typeface="Arial"/>
                <a:cs typeface="Arial"/>
                <a:sym typeface="Arial"/>
              </a:rPr>
              <a:t>OPPORTUNITY EXISTS</a:t>
            </a:r>
            <a:endParaRPr/>
          </a:p>
          <a:p>
            <a:pPr marL="0" marR="0" lvl="0" indent="0" algn="ctr" rtl="0">
              <a:spcBef>
                <a:spcPts val="0"/>
              </a:spcBef>
              <a:spcAft>
                <a:spcPts val="0"/>
              </a:spcAft>
              <a:buNone/>
            </a:pPr>
            <a:r>
              <a:rPr lang="en-US" sz="2200" b="1" i="1">
                <a:solidFill>
                  <a:srgbClr val="758083"/>
                </a:solidFill>
                <a:latin typeface="Arial"/>
                <a:ea typeface="Arial"/>
                <a:cs typeface="Arial"/>
                <a:sym typeface="Arial"/>
              </a:rPr>
              <a:t>AND THEN UNDERSTANDING WHAT</a:t>
            </a:r>
            <a:endParaRPr/>
          </a:p>
          <a:p>
            <a:pPr marL="0" marR="0" lvl="0" indent="0" algn="ctr" rtl="0">
              <a:spcBef>
                <a:spcPts val="0"/>
              </a:spcBef>
              <a:spcAft>
                <a:spcPts val="0"/>
              </a:spcAft>
              <a:buNone/>
            </a:pPr>
            <a:r>
              <a:rPr lang="en-US" sz="2200" b="1" i="1">
                <a:solidFill>
                  <a:srgbClr val="758083"/>
                </a:solidFill>
                <a:latin typeface="Arial"/>
                <a:ea typeface="Arial"/>
                <a:cs typeface="Arial"/>
                <a:sym typeface="Arial"/>
              </a:rPr>
              <a:t>THE PROBLEM OR OPPORTUNITY 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6"/>
          <p:cNvGrpSpPr/>
          <p:nvPr/>
        </p:nvGrpSpPr>
        <p:grpSpPr>
          <a:xfrm>
            <a:off x="0" y="0"/>
            <a:ext cx="12188953" cy="6862126"/>
            <a:chOff x="0" y="0"/>
            <a:chExt cx="12188953" cy="6862126"/>
          </a:xfrm>
        </p:grpSpPr>
        <p:pic>
          <p:nvPicPr>
            <p:cNvPr id="162" name="Google Shape;162;p6"/>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163" name="Google Shape;163;p6"/>
            <p:cNvSpPr/>
            <p:nvPr/>
          </p:nvSpPr>
          <p:spPr>
            <a:xfrm>
              <a:off x="2715065" y="928468"/>
              <a:ext cx="6794695" cy="225083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4" name="Google Shape;164;p6"/>
          <p:cNvSpPr/>
          <p:nvPr/>
        </p:nvSpPr>
        <p:spPr>
          <a:xfrm>
            <a:off x="2950347" y="2233245"/>
            <a:ext cx="6302326"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595959"/>
                </a:solidFill>
                <a:latin typeface="Catamaran"/>
                <a:ea typeface="Catamaran"/>
                <a:cs typeface="Catamaran"/>
                <a:sym typeface="Catamaran"/>
              </a:rPr>
              <a:t>is a valuable tool for personal and professional development and growth.</a:t>
            </a:r>
            <a:endParaRPr/>
          </a:p>
        </p:txBody>
      </p:sp>
      <p:sp>
        <p:nvSpPr>
          <p:cNvPr id="165" name="Google Shape;165;p6"/>
          <p:cNvSpPr/>
          <p:nvPr/>
        </p:nvSpPr>
        <p:spPr>
          <a:xfrm>
            <a:off x="2950347" y="1445457"/>
            <a:ext cx="6302326"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595959"/>
                </a:solidFill>
                <a:latin typeface="Catamaran"/>
                <a:ea typeface="Catamaran"/>
                <a:cs typeface="Catamaran"/>
                <a:sym typeface="Catamaran"/>
              </a:rPr>
              <a:t>Shape Flexing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7"/>
          <p:cNvGrpSpPr/>
          <p:nvPr/>
        </p:nvGrpSpPr>
        <p:grpSpPr>
          <a:xfrm>
            <a:off x="0" y="0"/>
            <a:ext cx="12188953" cy="6862126"/>
            <a:chOff x="0" y="0"/>
            <a:chExt cx="12188953" cy="6862126"/>
          </a:xfrm>
        </p:grpSpPr>
        <p:pic>
          <p:nvPicPr>
            <p:cNvPr id="172" name="Google Shape;172;p7"/>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173" name="Google Shape;173;p7"/>
            <p:cNvSpPr/>
            <p:nvPr/>
          </p:nvSpPr>
          <p:spPr>
            <a:xfrm>
              <a:off x="5500465" y="2293163"/>
              <a:ext cx="4051721" cy="205375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174" name="Google Shape;174;p7"/>
            <p:cNvSpPr/>
            <p:nvPr/>
          </p:nvSpPr>
          <p:spPr>
            <a:xfrm>
              <a:off x="2630658" y="641961"/>
              <a:ext cx="441725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175" name="Google Shape;175;p7"/>
          <p:cNvSpPr txBox="1"/>
          <p:nvPr/>
        </p:nvSpPr>
        <p:spPr>
          <a:xfrm>
            <a:off x="6152532" y="2293164"/>
            <a:ext cx="368662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DF625D"/>
                </a:solidFill>
                <a:latin typeface="Catamaran"/>
                <a:ea typeface="Catamaran"/>
                <a:cs typeface="Catamaran"/>
                <a:sym typeface="Catamaran"/>
              </a:rPr>
              <a:t>Flexing</a:t>
            </a:r>
            <a:endParaRPr sz="2800">
              <a:solidFill>
                <a:srgbClr val="DF625D"/>
              </a:solidFill>
              <a:latin typeface="Calibri"/>
              <a:ea typeface="Calibri"/>
              <a:cs typeface="Calibri"/>
              <a:sym typeface="Calibri"/>
            </a:endParaRPr>
          </a:p>
        </p:txBody>
      </p:sp>
      <p:sp>
        <p:nvSpPr>
          <p:cNvPr id="176" name="Google Shape;176;p7"/>
          <p:cNvSpPr/>
          <p:nvPr/>
        </p:nvSpPr>
        <p:spPr>
          <a:xfrm>
            <a:off x="5323655" y="3458028"/>
            <a:ext cx="4284803"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595959"/>
                </a:solidFill>
                <a:latin typeface="Catamaran"/>
                <a:ea typeface="Catamaran"/>
                <a:cs typeface="Catamaran"/>
                <a:sym typeface="Catamaran"/>
              </a:rPr>
              <a:t>literally means “to bend, especially repeatedly”.</a:t>
            </a:r>
            <a:endParaRPr/>
          </a:p>
        </p:txBody>
      </p:sp>
      <p:sp>
        <p:nvSpPr>
          <p:cNvPr id="177" name="Google Shape;177;p7"/>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8"/>
          <p:cNvGrpSpPr/>
          <p:nvPr/>
        </p:nvGrpSpPr>
        <p:grpSpPr>
          <a:xfrm>
            <a:off x="0" y="0"/>
            <a:ext cx="12188953" cy="6862126"/>
            <a:chOff x="0" y="0"/>
            <a:chExt cx="12188953" cy="6862126"/>
          </a:xfrm>
        </p:grpSpPr>
        <p:pic>
          <p:nvPicPr>
            <p:cNvPr id="184" name="Google Shape;184;p8"/>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185" name="Google Shape;185;p8"/>
            <p:cNvSpPr/>
            <p:nvPr/>
          </p:nvSpPr>
          <p:spPr>
            <a:xfrm>
              <a:off x="4016809" y="4981005"/>
              <a:ext cx="7743782" cy="74324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186" name="Google Shape;186;p8"/>
            <p:cNvSpPr/>
            <p:nvPr/>
          </p:nvSpPr>
          <p:spPr>
            <a:xfrm>
              <a:off x="5228975" y="1505373"/>
              <a:ext cx="5378065" cy="329171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187" name="Google Shape;187;p8"/>
            <p:cNvSpPr/>
            <p:nvPr/>
          </p:nvSpPr>
          <p:spPr>
            <a:xfrm>
              <a:off x="2630658" y="641961"/>
              <a:ext cx="441725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188" name="Google Shape;188;p8"/>
          <p:cNvSpPr txBox="1"/>
          <p:nvPr/>
        </p:nvSpPr>
        <p:spPr>
          <a:xfrm>
            <a:off x="5444197" y="1505373"/>
            <a:ext cx="497996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DF625D"/>
                </a:solidFill>
                <a:latin typeface="Catamaran"/>
                <a:ea typeface="Catamaran"/>
                <a:cs typeface="Catamaran"/>
                <a:sym typeface="Catamaran"/>
              </a:rPr>
              <a:t>Shape Flexing</a:t>
            </a:r>
            <a:endParaRPr sz="2800">
              <a:solidFill>
                <a:srgbClr val="DF625D"/>
              </a:solidFill>
              <a:latin typeface="Calibri"/>
              <a:ea typeface="Calibri"/>
              <a:cs typeface="Calibri"/>
              <a:sym typeface="Calibri"/>
            </a:endParaRPr>
          </a:p>
        </p:txBody>
      </p:sp>
      <p:sp>
        <p:nvSpPr>
          <p:cNvPr id="189" name="Google Shape;189;p8"/>
          <p:cNvSpPr/>
          <p:nvPr/>
        </p:nvSpPr>
        <p:spPr>
          <a:xfrm>
            <a:off x="4909619" y="2549172"/>
            <a:ext cx="5880296"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595959"/>
                </a:solidFill>
                <a:latin typeface="Catamaran"/>
                <a:ea typeface="Catamaran"/>
                <a:cs typeface="Catamaran"/>
                <a:sym typeface="Catamaran"/>
              </a:rPr>
              <a:t>to embrace the art and skill of using different shape traits and behaviors to</a:t>
            </a:r>
            <a:endParaRPr/>
          </a:p>
        </p:txBody>
      </p:sp>
      <p:sp>
        <p:nvSpPr>
          <p:cNvPr id="190" name="Google Shape;190;p8"/>
          <p:cNvSpPr/>
          <p:nvPr/>
        </p:nvSpPr>
        <p:spPr>
          <a:xfrm>
            <a:off x="4051495" y="4972798"/>
            <a:ext cx="7934173" cy="703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595959"/>
                </a:solidFill>
                <a:latin typeface="Catamaran"/>
                <a:ea typeface="Catamaran"/>
                <a:cs typeface="Catamaran"/>
                <a:sym typeface="Catamaran"/>
              </a:rPr>
              <a:t>your personal shape communication style to approach others in the way in which they like to be approached.</a:t>
            </a:r>
            <a:endParaRPr/>
          </a:p>
        </p:txBody>
      </p:sp>
      <p:sp>
        <p:nvSpPr>
          <p:cNvPr id="191" name="Google Shape;191;p8"/>
          <p:cNvSpPr/>
          <p:nvPr/>
        </p:nvSpPr>
        <p:spPr>
          <a:xfrm>
            <a:off x="5955819" y="3399972"/>
            <a:ext cx="136780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6D94E0"/>
                </a:solidFill>
                <a:latin typeface="Catamaran"/>
                <a:ea typeface="Catamaran"/>
                <a:cs typeface="Catamaran"/>
                <a:sym typeface="Catamaran"/>
              </a:rPr>
              <a:t>manage</a:t>
            </a:r>
            <a:endParaRPr/>
          </a:p>
        </p:txBody>
      </p:sp>
      <p:sp>
        <p:nvSpPr>
          <p:cNvPr id="192" name="Google Shape;192;p8"/>
          <p:cNvSpPr/>
          <p:nvPr/>
        </p:nvSpPr>
        <p:spPr>
          <a:xfrm>
            <a:off x="5955819" y="3858902"/>
            <a:ext cx="136780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6D94E0"/>
                </a:solidFill>
                <a:latin typeface="Catamaran"/>
                <a:ea typeface="Catamaran"/>
                <a:cs typeface="Catamaran"/>
                <a:sym typeface="Catamaran"/>
              </a:rPr>
              <a:t>modify</a:t>
            </a:r>
            <a:endParaRPr/>
          </a:p>
        </p:txBody>
      </p:sp>
      <p:sp>
        <p:nvSpPr>
          <p:cNvPr id="193" name="Google Shape;193;p8"/>
          <p:cNvSpPr/>
          <p:nvPr/>
        </p:nvSpPr>
        <p:spPr>
          <a:xfrm>
            <a:off x="5955819" y="4317832"/>
            <a:ext cx="1531542"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6D94E0"/>
                </a:solidFill>
                <a:latin typeface="Catamaran"/>
                <a:ea typeface="Catamaran"/>
                <a:cs typeface="Catamaran"/>
                <a:sym typeface="Catamaran"/>
              </a:rPr>
              <a:t>minimize</a:t>
            </a:r>
            <a:endParaRPr/>
          </a:p>
        </p:txBody>
      </p:sp>
      <p:sp>
        <p:nvSpPr>
          <p:cNvPr id="194" name="Google Shape;194;p8"/>
          <p:cNvSpPr/>
          <p:nvPr/>
        </p:nvSpPr>
        <p:spPr>
          <a:xfrm>
            <a:off x="8349789" y="3399972"/>
            <a:ext cx="1531542"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6D94E0"/>
                </a:solidFill>
                <a:latin typeface="Catamaran"/>
                <a:ea typeface="Catamaran"/>
                <a:cs typeface="Catamaran"/>
                <a:sym typeface="Catamaran"/>
              </a:rPr>
              <a:t>maximize</a:t>
            </a:r>
            <a:endParaRPr/>
          </a:p>
        </p:txBody>
      </p:sp>
      <p:sp>
        <p:nvSpPr>
          <p:cNvPr id="195" name="Google Shape;195;p8"/>
          <p:cNvSpPr/>
          <p:nvPr/>
        </p:nvSpPr>
        <p:spPr>
          <a:xfrm>
            <a:off x="8349789" y="3858902"/>
            <a:ext cx="1367809"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6D94E0"/>
                </a:solidFill>
                <a:latin typeface="Catamaran"/>
                <a:ea typeface="Catamaran"/>
                <a:cs typeface="Catamaran"/>
                <a:sym typeface="Catamaran"/>
              </a:rPr>
              <a:t>leverage</a:t>
            </a:r>
            <a:endParaRPr/>
          </a:p>
        </p:txBody>
      </p:sp>
      <p:sp>
        <p:nvSpPr>
          <p:cNvPr id="196" name="Google Shape;196;p8"/>
          <p:cNvSpPr/>
          <p:nvPr/>
        </p:nvSpPr>
        <p:spPr>
          <a:xfrm>
            <a:off x="8349789" y="4317832"/>
            <a:ext cx="1654581"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b="1">
                <a:solidFill>
                  <a:srgbClr val="6D94E0"/>
                </a:solidFill>
                <a:latin typeface="Catamaran"/>
                <a:ea typeface="Catamaran"/>
                <a:cs typeface="Catamaran"/>
                <a:sym typeface="Catamaran"/>
              </a:rPr>
              <a:t>customize</a:t>
            </a:r>
            <a:endParaRPr/>
          </a:p>
        </p:txBody>
      </p:sp>
      <p:sp>
        <p:nvSpPr>
          <p:cNvPr id="197" name="Google Shape;197;p8"/>
          <p:cNvSpPr/>
          <p:nvPr/>
        </p:nvSpPr>
        <p:spPr>
          <a:xfrm rot="5400000">
            <a:off x="5646056" y="3458473"/>
            <a:ext cx="274320" cy="274320"/>
          </a:xfrm>
          <a:prstGeom prst="triangle">
            <a:avLst>
              <a:gd name="adj" fmla="val 50000"/>
            </a:avLst>
          </a:prstGeom>
          <a:solidFill>
            <a:srgbClr val="7FC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8"/>
          <p:cNvSpPr/>
          <p:nvPr/>
        </p:nvSpPr>
        <p:spPr>
          <a:xfrm rot="5400000">
            <a:off x="5646056" y="3924438"/>
            <a:ext cx="274320" cy="274320"/>
          </a:xfrm>
          <a:prstGeom prst="triangle">
            <a:avLst>
              <a:gd name="adj" fmla="val 50000"/>
            </a:avLst>
          </a:prstGeom>
          <a:solidFill>
            <a:srgbClr val="7FC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8"/>
          <p:cNvSpPr/>
          <p:nvPr/>
        </p:nvSpPr>
        <p:spPr>
          <a:xfrm rot="5400000">
            <a:off x="5646056" y="4390403"/>
            <a:ext cx="274320" cy="274320"/>
          </a:xfrm>
          <a:prstGeom prst="triangle">
            <a:avLst>
              <a:gd name="adj" fmla="val 50000"/>
            </a:avLst>
          </a:prstGeom>
          <a:solidFill>
            <a:srgbClr val="7FC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8"/>
          <p:cNvSpPr/>
          <p:nvPr/>
        </p:nvSpPr>
        <p:spPr>
          <a:xfrm rot="5400000">
            <a:off x="8034881" y="3458473"/>
            <a:ext cx="274320" cy="274320"/>
          </a:xfrm>
          <a:prstGeom prst="triangle">
            <a:avLst>
              <a:gd name="adj" fmla="val 50000"/>
            </a:avLst>
          </a:prstGeom>
          <a:solidFill>
            <a:srgbClr val="7FC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8"/>
          <p:cNvSpPr/>
          <p:nvPr/>
        </p:nvSpPr>
        <p:spPr>
          <a:xfrm rot="5400000">
            <a:off x="8034881" y="3924438"/>
            <a:ext cx="274320" cy="274320"/>
          </a:xfrm>
          <a:prstGeom prst="triangle">
            <a:avLst>
              <a:gd name="adj" fmla="val 50000"/>
            </a:avLst>
          </a:prstGeom>
          <a:solidFill>
            <a:srgbClr val="7FC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8"/>
          <p:cNvSpPr/>
          <p:nvPr/>
        </p:nvSpPr>
        <p:spPr>
          <a:xfrm rot="5400000">
            <a:off x="8034881" y="4390403"/>
            <a:ext cx="274320" cy="274320"/>
          </a:xfrm>
          <a:prstGeom prst="triangle">
            <a:avLst>
              <a:gd name="adj" fmla="val 50000"/>
            </a:avLst>
          </a:prstGeom>
          <a:solidFill>
            <a:srgbClr val="7FC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8"/>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9"/>
          <p:cNvGrpSpPr/>
          <p:nvPr/>
        </p:nvGrpSpPr>
        <p:grpSpPr>
          <a:xfrm>
            <a:off x="0" y="0"/>
            <a:ext cx="12188953" cy="6862126"/>
            <a:chOff x="0" y="0"/>
            <a:chExt cx="12188953" cy="6862126"/>
          </a:xfrm>
        </p:grpSpPr>
        <p:pic>
          <p:nvPicPr>
            <p:cNvPr id="210" name="Google Shape;210;p9"/>
            <p:cNvPicPr preferRelativeResize="0"/>
            <p:nvPr/>
          </p:nvPicPr>
          <p:blipFill rotWithShape="1">
            <a:blip r:embed="rId3">
              <a:alphaModFix/>
            </a:blip>
            <a:srcRect/>
            <a:stretch/>
          </p:blipFill>
          <p:spPr>
            <a:xfrm>
              <a:off x="0" y="0"/>
              <a:ext cx="12188953" cy="6862126"/>
            </a:xfrm>
            <a:prstGeom prst="rect">
              <a:avLst/>
            </a:prstGeom>
            <a:noFill/>
            <a:ln>
              <a:noFill/>
            </a:ln>
          </p:spPr>
        </p:pic>
        <p:sp>
          <p:nvSpPr>
            <p:cNvPr id="211" name="Google Shape;211;p9"/>
            <p:cNvSpPr/>
            <p:nvPr/>
          </p:nvSpPr>
          <p:spPr>
            <a:xfrm>
              <a:off x="4754214" y="1800665"/>
              <a:ext cx="2814204" cy="286037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sp>
          <p:nvSpPr>
            <p:cNvPr id="212" name="Google Shape;212;p9"/>
            <p:cNvSpPr/>
            <p:nvPr/>
          </p:nvSpPr>
          <p:spPr>
            <a:xfrm>
              <a:off x="2630658" y="641961"/>
              <a:ext cx="4417256" cy="70338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7F7F7F"/>
                </a:solidFill>
                <a:latin typeface="Catamaran"/>
                <a:ea typeface="Catamaran"/>
                <a:cs typeface="Catamaran"/>
                <a:sym typeface="Catamaran"/>
              </a:endParaRPr>
            </a:p>
          </p:txBody>
        </p:sp>
      </p:grpSp>
      <p:sp>
        <p:nvSpPr>
          <p:cNvPr id="213" name="Google Shape;213;p9"/>
          <p:cNvSpPr/>
          <p:nvPr/>
        </p:nvSpPr>
        <p:spPr>
          <a:xfrm>
            <a:off x="4754214" y="3460707"/>
            <a:ext cx="2961034" cy="1200329"/>
          </a:xfrm>
          <a:prstGeom prst="rect">
            <a:avLst/>
          </a:prstGeom>
          <a:noFill/>
          <a:ln>
            <a:noFill/>
          </a:ln>
        </p:spPr>
        <p:txBody>
          <a:bodyPr spcFirstLastPara="1" wrap="square" lIns="91425" tIns="45700" rIns="91425" bIns="45700" anchor="ctr" anchorCtr="0">
            <a:spAutoFit/>
          </a:bodyPr>
          <a:lstStyle/>
          <a:p>
            <a:pPr marL="342900" marR="0" lvl="0" indent="-342900" algn="l" rtl="0">
              <a:spcBef>
                <a:spcPts val="0"/>
              </a:spcBef>
              <a:spcAft>
                <a:spcPts val="0"/>
              </a:spcAft>
              <a:buClr>
                <a:srgbClr val="6D94E0"/>
              </a:buClr>
              <a:buSzPts val="2400"/>
              <a:buFont typeface="Arial"/>
              <a:buChar char="•"/>
            </a:pPr>
            <a:r>
              <a:rPr lang="en-US" sz="2400" b="1">
                <a:solidFill>
                  <a:srgbClr val="6D94E0"/>
                </a:solidFill>
                <a:latin typeface="Catamaran"/>
                <a:ea typeface="Catamaran"/>
                <a:cs typeface="Catamaran"/>
                <a:sym typeface="Catamaran"/>
              </a:rPr>
              <a:t>planned,</a:t>
            </a:r>
            <a:endParaRPr/>
          </a:p>
          <a:p>
            <a:pPr marL="342900" marR="0" lvl="0" indent="-342900" algn="l" rtl="0">
              <a:spcBef>
                <a:spcPts val="0"/>
              </a:spcBef>
              <a:spcAft>
                <a:spcPts val="0"/>
              </a:spcAft>
              <a:buClr>
                <a:srgbClr val="6D94E0"/>
              </a:buClr>
              <a:buSzPts val="2400"/>
              <a:buFont typeface="Arial"/>
              <a:buChar char="•"/>
            </a:pPr>
            <a:r>
              <a:rPr lang="en-US" sz="2400" b="1">
                <a:solidFill>
                  <a:srgbClr val="6D94E0"/>
                </a:solidFill>
                <a:latin typeface="Catamaran"/>
                <a:ea typeface="Catamaran"/>
                <a:cs typeface="Catamaran"/>
                <a:sym typeface="Catamaran"/>
              </a:rPr>
              <a:t>well-thought out,</a:t>
            </a:r>
            <a:endParaRPr/>
          </a:p>
          <a:p>
            <a:pPr marL="342900" marR="0" lvl="0" indent="-342900" algn="l" rtl="0">
              <a:spcBef>
                <a:spcPts val="0"/>
              </a:spcBef>
              <a:spcAft>
                <a:spcPts val="0"/>
              </a:spcAft>
              <a:buClr>
                <a:srgbClr val="6D94E0"/>
              </a:buClr>
              <a:buSzPts val="2400"/>
              <a:buFont typeface="Arial"/>
              <a:buChar char="•"/>
            </a:pPr>
            <a:r>
              <a:rPr lang="en-US" sz="2400" b="1">
                <a:solidFill>
                  <a:srgbClr val="6D94E0"/>
                </a:solidFill>
                <a:latin typeface="Catamaran"/>
                <a:ea typeface="Catamaran"/>
                <a:cs typeface="Catamaran"/>
                <a:sym typeface="Catamaran"/>
              </a:rPr>
              <a:t>direct approach</a:t>
            </a:r>
            <a:endParaRPr/>
          </a:p>
        </p:txBody>
      </p:sp>
      <p:sp>
        <p:nvSpPr>
          <p:cNvPr id="214" name="Google Shape;214;p9"/>
          <p:cNvSpPr/>
          <p:nvPr/>
        </p:nvSpPr>
        <p:spPr>
          <a:xfrm>
            <a:off x="4853354" y="1914048"/>
            <a:ext cx="2961034" cy="14465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200">
                <a:solidFill>
                  <a:srgbClr val="7F7F7F"/>
                </a:solidFill>
                <a:latin typeface="Catamaran"/>
                <a:ea typeface="Catamaran"/>
                <a:cs typeface="Catamaran"/>
                <a:sym typeface="Catamaran"/>
              </a:rPr>
              <a:t>He would naturally approach and communicate with someone in a</a:t>
            </a:r>
            <a:endParaRPr/>
          </a:p>
        </p:txBody>
      </p:sp>
      <p:sp>
        <p:nvSpPr>
          <p:cNvPr id="215" name="Google Shape;215;p9"/>
          <p:cNvSpPr/>
          <p:nvPr/>
        </p:nvSpPr>
        <p:spPr>
          <a:xfrm>
            <a:off x="2108424" y="641961"/>
            <a:ext cx="5359050" cy="703385"/>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595959"/>
                </a:solidFill>
                <a:latin typeface="Questrial"/>
                <a:ea typeface="Questrial"/>
                <a:cs typeface="Questrial"/>
                <a:sym typeface="Questrial"/>
              </a:rPr>
              <a:t>What is Shape Flexing?</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4551</Words>
  <Application>Microsoft Office PowerPoint</Application>
  <PresentationFormat>Widescreen</PresentationFormat>
  <Paragraphs>397</Paragraphs>
  <Slides>42</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Catamaran</vt:lpstr>
      <vt:lpstr>Helvetica Neue</vt:lpstr>
      <vt:lpstr>Courier New</vt:lpstr>
      <vt:lpstr>Calibri</vt:lpstr>
      <vt:lpstr>Questrial</vt:lpstr>
      <vt:lpstr>Arial</vt:lpstr>
      <vt:lpstr>Office Theme</vt:lpstr>
      <vt:lpstr>AcroExch.Document.DC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Capucilli</dc:creator>
  <cp:lastModifiedBy>Susan Hite</cp:lastModifiedBy>
  <cp:revision>2</cp:revision>
  <dcterms:created xsi:type="dcterms:W3CDTF">2021-04-09T01:26:26Z</dcterms:created>
  <dcterms:modified xsi:type="dcterms:W3CDTF">2023-08-22T00:32:02Z</dcterms:modified>
</cp:coreProperties>
</file>