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Lst>
  <p:sldSz cy="6858000" cx="12192000"/>
  <p:notesSz cx="6858000" cy="9144000"/>
  <p:embeddedFontLst>
    <p:embeddedFont>
      <p:font typeface="Catamaran"/>
      <p:regular r:id="rId57"/>
      <p:bold r:id="rId58"/>
    </p:embeddedFont>
    <p:embeddedFont>
      <p:font typeface="Helvetica Neue"/>
      <p:regular r:id="rId59"/>
      <p:bold r:id="rId60"/>
      <p:italic r:id="rId61"/>
      <p:boldItalic r:id="rId62"/>
    </p:embeddedFont>
    <p:embeddedFont>
      <p:font typeface="Questrial"/>
      <p:regular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4" roundtripDataSignature="AMtx7mhmQ7+jqlCxoIEdLLy9wENNGhUB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HelveticaNeue-boldItalic.fntdata"/><Relationship Id="rId61" Type="http://schemas.openxmlformats.org/officeDocument/2006/relationships/font" Target="fonts/HelveticaNeue-italic.fntdata"/><Relationship Id="rId20" Type="http://schemas.openxmlformats.org/officeDocument/2006/relationships/slide" Target="slides/slide16.xml"/><Relationship Id="rId64" Type="http://customschemas.google.com/relationships/presentationmetadata" Target="metadata"/><Relationship Id="rId63" Type="http://schemas.openxmlformats.org/officeDocument/2006/relationships/font" Target="fonts/Questrial-regular.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HelveticaNeue-bold.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font" Target="fonts/Catamaran-regular.fntdata"/><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font" Target="fonts/HelveticaNeue-regular.fntdata"/><Relationship Id="rId14" Type="http://schemas.openxmlformats.org/officeDocument/2006/relationships/slide" Target="slides/slide10.xml"/><Relationship Id="rId58" Type="http://schemas.openxmlformats.org/officeDocument/2006/relationships/font" Target="fonts/Catamaran-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Welcome to Psycho·Geometrics® Module 2! This module, the second in the series of the Psycho·Geometrics® course, focuses on the practical application of working with Shape Perception</a:t>
            </a:r>
            <a:r>
              <a:rPr b="1" i="0" lang="en-US" sz="1800" u="none" strike="noStrike">
                <a:latin typeface="Calibri"/>
                <a:ea typeface="Calibri"/>
                <a:cs typeface="Calibri"/>
                <a:sym typeface="Calibri"/>
              </a:rPr>
              <a:t>.</a:t>
            </a:r>
            <a:endParaRPr/>
          </a:p>
        </p:txBody>
      </p:sp>
      <p:sp>
        <p:nvSpPr>
          <p:cNvPr id="92" name="Google Shape;9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“Number one, I have been in this industry for more than 20 years.”</a:t>
            </a:r>
            <a:endParaRPr/>
          </a:p>
        </p:txBody>
      </p:sp>
      <p:sp>
        <p:nvSpPr>
          <p:cNvPr id="232" name="Google Shape;23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Then raising another finger, “Number two, my last team broke the alltime sales record of any company in the industry last year. </a:t>
            </a:r>
            <a:endParaRPr/>
          </a:p>
        </p:txBody>
      </p:sp>
      <p:sp>
        <p:nvSpPr>
          <p:cNvPr id="243" name="Google Shape;24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And number three, I am looking forward to breaking another record this year now that I am part of this team! I am excited to get started!”</a:t>
            </a:r>
            <a:endParaRPr/>
          </a:p>
          <a:p>
            <a:pPr indent="0" lvl="0" marL="0" rtl="0" algn="l">
              <a:lnSpc>
                <a:spcPct val="100000"/>
              </a:lnSpc>
              <a:spcBef>
                <a:spcPts val="0"/>
              </a:spcBef>
              <a:spcAft>
                <a:spcPts val="0"/>
              </a:spcAft>
              <a:buSzPts val="1400"/>
              <a:buNone/>
            </a:pPr>
            <a:r>
              <a:t/>
            </a:r>
            <a:endParaRPr/>
          </a:p>
        </p:txBody>
      </p:sp>
      <p:sp>
        <p:nvSpPr>
          <p:cNvPr id="254" name="Google Shape;25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Shawnae perceives Robert as a primary Triangle. Shawnae makes eye contact with another team member. With a nod of approval and a thumbs up, she then leans over to this team member and says, “This guy’s a winner, he’s confident, he’s serious about business, he will make all of us ‘up our game’, I love him already!”</a:t>
            </a:r>
            <a:endParaRPr/>
          </a:p>
          <a:p>
            <a:pPr indent="0" lvl="0" marL="0" rtl="0" algn="l">
              <a:lnSpc>
                <a:spcPct val="100000"/>
              </a:lnSpc>
              <a:spcBef>
                <a:spcPts val="0"/>
              </a:spcBef>
              <a:spcAft>
                <a:spcPts val="0"/>
              </a:spcAft>
              <a:buSzPts val="1400"/>
              <a:buNone/>
            </a:pPr>
            <a:r>
              <a:t/>
            </a:r>
            <a:endParaRPr/>
          </a:p>
        </p:txBody>
      </p:sp>
      <p:sp>
        <p:nvSpPr>
          <p:cNvPr id="265" name="Google Shape;26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Another team member, Elizabeth, overhears what Shawnae said. Rolling her eyes and with a sarcastic tone, Elizabeth whispers to the person beside her, “Who does this guy think he is? His ego is over the top! He’s only out for himself...it’s going to be a pain to have to work with him.”</a:t>
            </a:r>
            <a:endParaRPr/>
          </a:p>
          <a:p>
            <a:pPr indent="0" lvl="0" marL="0" rtl="0" algn="l">
              <a:lnSpc>
                <a:spcPct val="100000"/>
              </a:lnSpc>
              <a:spcBef>
                <a:spcPts val="0"/>
              </a:spcBef>
              <a:spcAft>
                <a:spcPts val="0"/>
              </a:spcAft>
              <a:buSzPts val="1400"/>
              <a:buNone/>
            </a:pPr>
            <a:r>
              <a:t/>
            </a:r>
            <a:endParaRPr/>
          </a:p>
        </p:txBody>
      </p:sp>
      <p:sp>
        <p:nvSpPr>
          <p:cNvPr id="276" name="Google Shape;27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The team members all see the same person, hear the same message and yet the perception between at least two of the team members could not be more opposite. While one is celebrating the addition, the other is dreading it.</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Therefore, awareness of both positive and negative perceptions is critical to understanding the true intent of others, and how others may perceive you.</a:t>
            </a:r>
            <a:endParaRPr/>
          </a:p>
        </p:txBody>
      </p:sp>
      <p:sp>
        <p:nvSpPr>
          <p:cNvPr id="288" name="Google Shape;28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In this last example, Blake and his colleague, Janine, attend a presentation by a renowned speaker. Blake perceives the speaker to be highly intelligent, approachable, and relatable, but his colleague perceives him to be boring and standoffish, while feeling no connection to the speaker whatsoever.</a:t>
            </a:r>
            <a:endParaRPr/>
          </a:p>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Why is this? What makes these differences between these individuals’ perceptions?</a:t>
            </a:r>
            <a:endParaRPr/>
          </a:p>
          <a:p>
            <a:pPr indent="0" lvl="0" marL="0" rtl="0" algn="l">
              <a:lnSpc>
                <a:spcPct val="100000"/>
              </a:lnSpc>
              <a:spcBef>
                <a:spcPts val="0"/>
              </a:spcBef>
              <a:spcAft>
                <a:spcPts val="0"/>
              </a:spcAft>
              <a:buSzPts val="1400"/>
              <a:buNone/>
            </a:pPr>
            <a:r>
              <a:t/>
            </a:r>
            <a:endParaRPr/>
          </a:p>
        </p:txBody>
      </p:sp>
      <p:sp>
        <p:nvSpPr>
          <p:cNvPr id="303" name="Google Shape;30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Often, we are oblivious to what seems so obvious to others. </a:t>
            </a:r>
            <a:endParaRPr/>
          </a:p>
        </p:txBody>
      </p:sp>
      <p:sp>
        <p:nvSpPr>
          <p:cNvPr id="318" name="Google Shape;31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We are not always aware of how our behavior could be misperceived, possibly causing resistance to our ideas, a lack of participation when collaborating, or keeping others from following or helping you, or at least </a:t>
            </a:r>
            <a:r>
              <a:rPr b="0" i="1" lang="en-US" sz="1200" u="none" strike="noStrike">
                <a:latin typeface="Calibri"/>
                <a:ea typeface="Calibri"/>
                <a:cs typeface="Calibri"/>
                <a:sym typeface="Calibri"/>
              </a:rPr>
              <a:t>wanting </a:t>
            </a:r>
            <a:r>
              <a:rPr b="0" i="0" lang="en-US" sz="1200" u="none" strike="noStrike">
                <a:latin typeface="Calibri"/>
                <a:ea typeface="Calibri"/>
                <a:cs typeface="Calibri"/>
                <a:sym typeface="Calibri"/>
              </a:rPr>
              <a:t>to follow or help you.</a:t>
            </a:r>
            <a:endParaRPr/>
          </a:p>
        </p:txBody>
      </p:sp>
      <p:sp>
        <p:nvSpPr>
          <p:cNvPr id="329" name="Google Shape;32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You may be asking: Doesn’t everyone prefer face-to-face feedback? Or, certainly, everyone prefers working through lunch to get done sooner, right? Doesn’t everyone think it’s important or see the value of making time for team lunches, work anniversary and birthday celebrations? </a:t>
            </a:r>
            <a:endParaRPr/>
          </a:p>
        </p:txBody>
      </p:sp>
      <p:sp>
        <p:nvSpPr>
          <p:cNvPr id="341" name="Google Shape;34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Welcome to the continuous digital learning series of Psycho·Geometrics®! </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In this module, where you will be introduced to the concept of Shape Perception, it is helpful to know your “Shape Results'' from the Psycho·Geometrics® Assessment. To maximize your experience, we recommend that you take a moment now to review your “shapes.”</a:t>
            </a:r>
            <a:endParaRPr/>
          </a:p>
        </p:txBody>
      </p:sp>
      <p:sp>
        <p:nvSpPr>
          <p:cNvPr id="102" name="Google Shape;1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How could anyone think this could be interesting? How could anyone think this could be boring?</a:t>
            </a:r>
            <a:endParaRPr/>
          </a:p>
          <a:p>
            <a:pPr indent="0" lvl="0" marL="0" rtl="0" algn="l">
              <a:lnSpc>
                <a:spcPct val="100000"/>
              </a:lnSpc>
              <a:spcBef>
                <a:spcPts val="0"/>
              </a:spcBef>
              <a:spcAft>
                <a:spcPts val="0"/>
              </a:spcAft>
              <a:buSzPts val="1400"/>
              <a:buNone/>
            </a:pPr>
            <a:r>
              <a:t/>
            </a:r>
            <a:endParaRPr/>
          </a:p>
        </p:txBody>
      </p:sp>
      <p:sp>
        <p:nvSpPr>
          <p:cNvPr id="354" name="Google Shape;35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These are honest, well-intended questions but questions that indicate that the person asking the questions is simply not aware of how differently things can be perceived. </a:t>
            </a:r>
            <a:endParaRPr/>
          </a:p>
        </p:txBody>
      </p:sp>
      <p:sp>
        <p:nvSpPr>
          <p:cNvPr id="366" name="Google Shape;36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It has been said that over 50% of solving a problem or seizing an opportunity is simply </a:t>
            </a:r>
            <a:r>
              <a:rPr b="1" i="0" lang="en-US" sz="1200" u="none" strike="noStrike">
                <a:latin typeface="Calibri"/>
                <a:ea typeface="Calibri"/>
                <a:cs typeface="Calibri"/>
                <a:sym typeface="Calibri"/>
              </a:rPr>
              <a:t>being aware </a:t>
            </a:r>
            <a:r>
              <a:rPr b="0" i="0" lang="en-US" sz="1200" u="none" strike="noStrike">
                <a:latin typeface="Calibri"/>
                <a:ea typeface="Calibri"/>
                <a:cs typeface="Calibri"/>
                <a:sym typeface="Calibri"/>
              </a:rPr>
              <a:t>that the problem or opportunity exists. </a:t>
            </a:r>
            <a:endParaRPr/>
          </a:p>
        </p:txBody>
      </p:sp>
      <p:sp>
        <p:nvSpPr>
          <p:cNvPr id="380" name="Google Shape;38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sz="1200" u="none" strike="noStrike">
                <a:latin typeface="Calibri"/>
                <a:ea typeface="Calibri"/>
                <a:cs typeface="Calibri"/>
                <a:sym typeface="Calibri"/>
              </a:rPr>
              <a:t>Understanding is key</a:t>
            </a:r>
            <a:r>
              <a:rPr b="0" i="0" lang="en-US" sz="1200" u="none" strike="noStrike">
                <a:latin typeface="Calibri"/>
                <a:ea typeface="Calibri"/>
                <a:cs typeface="Calibri"/>
                <a:sym typeface="Calibri"/>
              </a:rPr>
              <a:t>, and the first step to strengthening your communication and strengthening your relationships.</a:t>
            </a:r>
            <a:endParaRPr/>
          </a:p>
        </p:txBody>
      </p:sp>
      <p:sp>
        <p:nvSpPr>
          <p:cNvPr id="394" name="Google Shape;39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Now for an exercise to work with positive and negative Shape Perceptions. Let’s fill in the</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chart.</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Starting with your own primary and secondary shapes, click and drag the possible positive </a:t>
            </a:r>
            <a:r>
              <a:rPr b="1" i="0" lang="en-US" sz="1800" u="none" strike="noStrike">
                <a:latin typeface="Calibri"/>
                <a:ea typeface="Calibri"/>
                <a:cs typeface="Calibri"/>
                <a:sym typeface="Calibri"/>
              </a:rPr>
              <a:t>and</a:t>
            </a:r>
            <a:endParaRPr/>
          </a:p>
          <a:p>
            <a:pPr indent="0" lvl="0" marL="0" rtl="0" algn="l">
              <a:lnSpc>
                <a:spcPct val="100000"/>
              </a:lnSpc>
              <a:spcBef>
                <a:spcPts val="0"/>
              </a:spcBef>
              <a:spcAft>
                <a:spcPts val="0"/>
              </a:spcAft>
              <a:buSzPts val="1400"/>
              <a:buNone/>
            </a:pPr>
            <a:r>
              <a:rPr b="1" i="0" lang="en-US" sz="1800" u="none" strike="noStrike">
                <a:latin typeface="Calibri"/>
                <a:ea typeface="Calibri"/>
                <a:cs typeface="Calibri"/>
                <a:sym typeface="Calibri"/>
              </a:rPr>
              <a:t>negative </a:t>
            </a:r>
            <a:r>
              <a:rPr b="0" i="0" lang="en-US" sz="1800" u="none" strike="noStrike">
                <a:latin typeface="Calibri"/>
                <a:ea typeface="Calibri"/>
                <a:cs typeface="Calibri"/>
                <a:sym typeface="Calibri"/>
              </a:rPr>
              <a:t>perceptions to match your shapes and then continue the exercise. Don’t worry</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about getting it right or wrong. Just continue to try until you find the correct place for each</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perception. This is about raising </a:t>
            </a:r>
            <a:r>
              <a:rPr b="1" i="0" lang="en-US" sz="1800" u="none" strike="noStrike">
                <a:latin typeface="Calibri"/>
                <a:ea typeface="Calibri"/>
                <a:cs typeface="Calibri"/>
                <a:sym typeface="Calibri"/>
              </a:rPr>
              <a:t>your </a:t>
            </a:r>
            <a:r>
              <a:rPr b="0" i="0" lang="en-US" sz="1800" u="none" strike="noStrike">
                <a:latin typeface="Calibri"/>
                <a:ea typeface="Calibri"/>
                <a:cs typeface="Calibri"/>
                <a:sym typeface="Calibri"/>
              </a:rPr>
              <a:t>awareness, not critiquing or evaluating your awareness.</a:t>
            </a:r>
            <a:endParaRPr/>
          </a:p>
        </p:txBody>
      </p:sp>
      <p:sp>
        <p:nvSpPr>
          <p:cNvPr id="408" name="Google Shape;40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These are the appropriate placements for the positive and negative perceptions.</a:t>
            </a:r>
            <a:endParaRPr/>
          </a:p>
        </p:txBody>
      </p:sp>
      <p:sp>
        <p:nvSpPr>
          <p:cNvPr id="469" name="Google Shape;46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Now that the chart is complete, let’s take a moment to think of times when you may be misperceiving someone because of your own personal interpretation of their shape trait or behavior.</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As an example, have you ever been perceived as “not caring”? Have you ever perceived someone else as not caring? Every shape can show care, but not everyone shows care in the same way. You tend to show that you care through your natural shape strengths.</a:t>
            </a:r>
            <a:endParaRPr/>
          </a:p>
        </p:txBody>
      </p:sp>
      <p:sp>
        <p:nvSpPr>
          <p:cNvPr id="522" name="Google Shape;52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strike="noStrike">
                <a:latin typeface="Calibri"/>
                <a:ea typeface="Calibri"/>
                <a:cs typeface="Calibri"/>
                <a:sym typeface="Calibri"/>
              </a:rPr>
              <a:t>As an example, have you ever been perceived as “not caring”? Have you ever perceived someone else as not caring? Every shape can show care, but not everyone shows care in the same way. You tend to show that you care through your natural shape strengths.</a:t>
            </a:r>
            <a:endParaRPr/>
          </a:p>
          <a:p>
            <a:pPr indent="0" lvl="0" marL="0" rtl="0" algn="l">
              <a:lnSpc>
                <a:spcPct val="100000"/>
              </a:lnSpc>
              <a:spcBef>
                <a:spcPts val="0"/>
              </a:spcBef>
              <a:spcAft>
                <a:spcPts val="0"/>
              </a:spcAft>
              <a:buSzPts val="1400"/>
              <a:buNone/>
            </a:pPr>
            <a:r>
              <a:t/>
            </a:r>
            <a:endParaRPr/>
          </a:p>
        </p:txBody>
      </p:sp>
      <p:sp>
        <p:nvSpPr>
          <p:cNvPr id="533" name="Google Shape;533;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A Box might show care by staying calm, collected and objective, asking for the facts and offering to help create the plan to solve the problem. </a:t>
            </a:r>
            <a:endParaRPr/>
          </a:p>
        </p:txBody>
      </p:sp>
      <p:sp>
        <p:nvSpPr>
          <p:cNvPr id="548" name="Google Shape;548;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Let’s clarify our objectives. By the end of this module, you will:</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Number 1, have an awareness of both positive and negative perceptions of each of the five geometric shapes within the Psycho·Geometrics® Communication System, </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Number 2, know how to apply Shape Perception awareness to your personal shapes and communication style, understanding that </a:t>
            </a:r>
            <a:r>
              <a:rPr b="1" i="0" lang="en-US" sz="1800" u="none" strike="noStrike">
                <a:latin typeface="Calibri"/>
                <a:ea typeface="Calibri"/>
                <a:cs typeface="Calibri"/>
                <a:sym typeface="Calibri"/>
              </a:rPr>
              <a:t>who you </a:t>
            </a:r>
            <a:r>
              <a:rPr b="0" i="0" lang="en-US" sz="1800" u="none" strike="noStrike">
                <a:latin typeface="Calibri"/>
                <a:ea typeface="Calibri"/>
                <a:cs typeface="Calibri"/>
                <a:sym typeface="Calibri"/>
              </a:rPr>
              <a:t>are, </a:t>
            </a:r>
            <a:r>
              <a:rPr b="1" i="0" lang="en-US" sz="1800" u="none" strike="noStrike">
                <a:latin typeface="Calibri"/>
                <a:ea typeface="Calibri"/>
                <a:cs typeface="Calibri"/>
                <a:sym typeface="Calibri"/>
              </a:rPr>
              <a:t>what you </a:t>
            </a:r>
            <a:r>
              <a:rPr b="0" i="0" lang="en-US" sz="1800" u="none" strike="noStrike">
                <a:latin typeface="Calibri"/>
                <a:ea typeface="Calibri"/>
                <a:cs typeface="Calibri"/>
                <a:sym typeface="Calibri"/>
              </a:rPr>
              <a:t>do, and </a:t>
            </a:r>
            <a:r>
              <a:rPr b="1" i="0" lang="en-US" sz="1800" u="none" strike="noStrike">
                <a:latin typeface="Calibri"/>
                <a:ea typeface="Calibri"/>
                <a:cs typeface="Calibri"/>
                <a:sym typeface="Calibri"/>
              </a:rPr>
              <a:t>how you </a:t>
            </a:r>
            <a:r>
              <a:rPr b="0" i="0" lang="en-US" sz="1800" u="none" strike="noStrike">
                <a:latin typeface="Calibri"/>
                <a:ea typeface="Calibri"/>
                <a:cs typeface="Calibri"/>
                <a:sym typeface="Calibri"/>
              </a:rPr>
              <a:t>interact with others could be perceived both positively and negatively,</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Number 3, know how to apply Shape Perception awareness to understand others, and specifically how you may be interpreting, or misinterpreting, </a:t>
            </a:r>
            <a:r>
              <a:rPr b="1" i="0" lang="en-US" sz="1800" u="none" strike="noStrike">
                <a:latin typeface="Calibri"/>
                <a:ea typeface="Calibri"/>
                <a:cs typeface="Calibri"/>
                <a:sym typeface="Calibri"/>
              </a:rPr>
              <a:t>who others </a:t>
            </a:r>
            <a:r>
              <a:rPr b="0" i="0" lang="en-US" sz="1800" u="none" strike="noStrike">
                <a:latin typeface="Calibri"/>
                <a:ea typeface="Calibri"/>
                <a:cs typeface="Calibri"/>
                <a:sym typeface="Calibri"/>
              </a:rPr>
              <a:t>are, </a:t>
            </a:r>
            <a:r>
              <a:rPr b="1" i="0" lang="en-US" sz="1800" u="none" strike="noStrike">
                <a:latin typeface="Calibri"/>
                <a:ea typeface="Calibri"/>
                <a:cs typeface="Calibri"/>
                <a:sym typeface="Calibri"/>
              </a:rPr>
              <a:t>what they </a:t>
            </a:r>
            <a:r>
              <a:rPr b="0" i="0" lang="en-US" sz="1800" u="none" strike="noStrike">
                <a:latin typeface="Calibri"/>
                <a:ea typeface="Calibri"/>
                <a:cs typeface="Calibri"/>
                <a:sym typeface="Calibri"/>
              </a:rPr>
              <a:t>do and </a:t>
            </a:r>
            <a:r>
              <a:rPr b="1" i="0" lang="en-US" sz="1800" u="none" strike="noStrike">
                <a:latin typeface="Calibri"/>
                <a:ea typeface="Calibri"/>
                <a:cs typeface="Calibri"/>
                <a:sym typeface="Calibri"/>
              </a:rPr>
              <a:t>how they </a:t>
            </a:r>
            <a:r>
              <a:rPr b="0" i="0" lang="en-US" sz="1800" u="none" strike="noStrike">
                <a:latin typeface="Calibri"/>
                <a:ea typeface="Calibri"/>
                <a:cs typeface="Calibri"/>
                <a:sym typeface="Calibri"/>
              </a:rPr>
              <a:t>interact with others, </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And finally, number 4, you will be prepared to decide what perceptions of yourself you may want to change and how to make those changes.</a:t>
            </a:r>
            <a:endParaRPr/>
          </a:p>
        </p:txBody>
      </p:sp>
      <p:sp>
        <p:nvSpPr>
          <p:cNvPr id="115" name="Google Shape;11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A Triangle might show care by being </a:t>
            </a:r>
            <a:r>
              <a:rPr b="0" i="0" lang="en-US" sz="1800" u="none" strike="noStrike">
                <a:latin typeface="Calibri"/>
                <a:ea typeface="Calibri"/>
                <a:cs typeface="Calibri"/>
                <a:sym typeface="Calibri"/>
              </a:rPr>
              <a:t>direct and getting quickly to the point, telling you exactly what to do in order to move forward. </a:t>
            </a:r>
            <a:endParaRPr/>
          </a:p>
        </p:txBody>
      </p:sp>
      <p:sp>
        <p:nvSpPr>
          <p:cNvPr id="556" name="Google Shape;55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A Circle might show care by empathizing, taking time to listen, allowing you to share your feelings, then reassuring you everything will be okay. </a:t>
            </a:r>
            <a:endParaRPr/>
          </a:p>
        </p:txBody>
      </p:sp>
      <p:sp>
        <p:nvSpPr>
          <p:cNvPr id="564" name="Google Shape;564;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A Squiggle might show care with emotion, sharing all kinds of ideas that could help you, encouraging you, and cheering you on, “You can do it!,” or “You got this.”</a:t>
            </a:r>
            <a:endParaRPr/>
          </a:p>
        </p:txBody>
      </p:sp>
      <p:sp>
        <p:nvSpPr>
          <p:cNvPr id="572" name="Google Shape;572;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As for the Rectangle, keep in mind that someone in Rectangle mode is most likely focused on themselves; searching, exploring, experiencing, surviving, thriving or navigating through change. Therefore, the Rectangle may have very little left in their “tank” to show care to others and may even find it too overwhelming or exhausting to focus on the needs of others, while going through their transition.</a:t>
            </a:r>
            <a:endParaRPr/>
          </a:p>
        </p:txBody>
      </p:sp>
      <p:sp>
        <p:nvSpPr>
          <p:cNvPr id="580" name="Google Shape;58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At this point, perhaps you are more aware of how your good intentions, or even just your natural behaviors, could be misunderstood or perceived negatively. </a:t>
            </a:r>
            <a:endParaRPr/>
          </a:p>
        </p:txBody>
      </p:sp>
      <p:sp>
        <p:nvSpPr>
          <p:cNvPr id="588" name="Google Shape;58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You may be asking, ”How can I still be myself but also raise the probability others see me and what I do in a more positive light, or at least understand why I do what I do?”</a:t>
            </a:r>
            <a:endParaRPr/>
          </a:p>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Great question!</a:t>
            </a:r>
            <a:endParaRPr/>
          </a:p>
        </p:txBody>
      </p:sp>
      <p:sp>
        <p:nvSpPr>
          <p:cNvPr id="600" name="Google Shape;600;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strike="noStrike">
                <a:latin typeface="Calibri"/>
                <a:ea typeface="Calibri"/>
                <a:cs typeface="Calibri"/>
                <a:sym typeface="Calibri"/>
              </a:rPr>
              <a:t>Here at Psycho·Geometrics®, we believe it is important to be who you are and who you are meant to be! You don’t have to change that, but you may want to be mindful of how your natural traits, strengths and actions may be misperceived, misunderstood or overlooked.</a:t>
            </a:r>
            <a:endParaRPr/>
          </a:p>
          <a:p>
            <a:pPr indent="0" lvl="0" marL="0" rtl="0" algn="l">
              <a:lnSpc>
                <a:spcPct val="100000"/>
              </a:lnSpc>
              <a:spcBef>
                <a:spcPts val="0"/>
              </a:spcBef>
              <a:spcAft>
                <a:spcPts val="0"/>
              </a:spcAft>
              <a:buSzPts val="1400"/>
              <a:buNone/>
            </a:pPr>
            <a:r>
              <a:t/>
            </a:r>
            <a:endParaRPr/>
          </a:p>
        </p:txBody>
      </p:sp>
      <p:sp>
        <p:nvSpPr>
          <p:cNvPr id="616" name="Google Shape;616;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Typically, when an individual becomes aware of how their natural traits, actions, strengths or “well-intended communication” may be perceived in a negative manner, there is a strong desire to change the perception.</a:t>
            </a:r>
            <a:endParaRPr/>
          </a:p>
        </p:txBody>
      </p:sp>
      <p:sp>
        <p:nvSpPr>
          <p:cNvPr id="641" name="Google Shape;64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In fact, according to research provided by Hite Resources Incorporated over a 15-year period, more than 90% of people, when made aware of how their behavior was being misperceived in a negative manner, expressed a desire to change that perception. </a:t>
            </a:r>
            <a:endParaRPr/>
          </a:p>
        </p:txBody>
      </p:sp>
      <p:sp>
        <p:nvSpPr>
          <p:cNvPr id="663" name="Google Shape;663;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The problem, however, is that the same group of people who felt hurt, frustrated, betrayed, undeserving, or even angry about the misperceptions, felt they had little if any control over how they are perceived, or what others think.</a:t>
            </a:r>
            <a:endParaRPr/>
          </a:p>
        </p:txBody>
      </p:sp>
      <p:sp>
        <p:nvSpPr>
          <p:cNvPr id="676" name="Google Shape;676;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To begin, let’s define Shape Perception. What do we mean by “perception”? Perception can be defined as a way you understand or interpret something, a “mental” impression, as a result of using any of your five senses, that is, what you see, hear, touch, smell or taste.</a:t>
            </a:r>
            <a:endParaRPr/>
          </a:p>
        </p:txBody>
      </p:sp>
      <p:sp>
        <p:nvSpPr>
          <p:cNvPr id="134" name="Google Shape;13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While it is true you can’t change others, nor can you control what they think or think about you, you can control </a:t>
            </a:r>
            <a:r>
              <a:rPr b="1" i="0" lang="en-US" sz="1800" u="none" strike="noStrike">
                <a:latin typeface="Calibri"/>
                <a:ea typeface="Calibri"/>
                <a:cs typeface="Calibri"/>
                <a:sym typeface="Calibri"/>
              </a:rPr>
              <a:t>your </a:t>
            </a:r>
            <a:r>
              <a:rPr b="0" i="0" lang="en-US" sz="1800" u="none" strike="noStrike">
                <a:latin typeface="Calibri"/>
                <a:ea typeface="Calibri"/>
                <a:cs typeface="Calibri"/>
                <a:sym typeface="Calibri"/>
              </a:rPr>
              <a:t>behavior. </a:t>
            </a:r>
            <a:endParaRPr/>
          </a:p>
        </p:txBody>
      </p:sp>
      <p:sp>
        <p:nvSpPr>
          <p:cNvPr id="685" name="Google Shape;685;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When you are willing and know how to modify and manage your behavior, you will increase the probability that others will have a more positive perception of you. </a:t>
            </a:r>
            <a:endParaRPr/>
          </a:p>
        </p:txBody>
      </p:sp>
      <p:sp>
        <p:nvSpPr>
          <p:cNvPr id="702" name="Google Shape;702;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At the very least, you can open the door to a crucial conversation about perceptions, giving all parties an opportunity to explain varying perceptions based on different interpretations, often influenced by one’s culture, upbringing, values and beliefs.</a:t>
            </a:r>
            <a:endParaRPr/>
          </a:p>
          <a:p>
            <a:pPr indent="0" lvl="0" marL="0" rtl="0" algn="l">
              <a:lnSpc>
                <a:spcPct val="100000"/>
              </a:lnSpc>
              <a:spcBef>
                <a:spcPts val="0"/>
              </a:spcBef>
              <a:spcAft>
                <a:spcPts val="0"/>
              </a:spcAft>
              <a:buSzPts val="1400"/>
              <a:buNone/>
            </a:pPr>
            <a:r>
              <a:t/>
            </a:r>
            <a:endParaRPr/>
          </a:p>
        </p:txBody>
      </p:sp>
      <p:sp>
        <p:nvSpPr>
          <p:cNvPr id="716" name="Google Shape;716;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strike="noStrike">
                <a:latin typeface="Calibri"/>
                <a:ea typeface="Calibri"/>
                <a:cs typeface="Calibri"/>
                <a:sym typeface="Calibri"/>
              </a:rPr>
              <a:t>With awareness, knowledge, skill and genuine desire, you have the power to influence how others perceive you and understand you, given that your actions are demonstrated authentically, consistently and with positive intent.</a:t>
            </a:r>
            <a:endParaRPr/>
          </a:p>
          <a:p>
            <a:pPr indent="0" lvl="0" marL="0" rtl="0" algn="l">
              <a:lnSpc>
                <a:spcPct val="100000"/>
              </a:lnSpc>
              <a:spcBef>
                <a:spcPts val="0"/>
              </a:spcBef>
              <a:spcAft>
                <a:spcPts val="0"/>
              </a:spcAft>
              <a:buSzPts val="1400"/>
              <a:buNone/>
            </a:pPr>
            <a:r>
              <a:t/>
            </a:r>
            <a:endParaRPr/>
          </a:p>
        </p:txBody>
      </p:sp>
      <p:sp>
        <p:nvSpPr>
          <p:cNvPr id="734" name="Google Shape;734;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6" name="Google Shape;756;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Now for an activity to exercise your skills learned from this Shape Perception training module. These exercises may help you learn more about the people around you, how they see themselves and how they perceive who you are and what you do, both positively or negatively. </a:t>
            </a:r>
            <a:endParaRPr/>
          </a:p>
        </p:txBody>
      </p:sp>
      <p:sp>
        <p:nvSpPr>
          <p:cNvPr id="757" name="Google Shape;757;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5" name="Google Shape;765;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You can do this activity alone or with your work team, your business or life partner, your family or friends.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766" name="Google Shape;766;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3" name="Google Shape;783;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This first exercise focuses on working with yourself. Ask yourself:</a:t>
            </a:r>
            <a:endParaRPr/>
          </a:p>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1. Is there a possible negative perception of you that you want to change? If so, what is it?</a:t>
            </a:r>
            <a:endParaRPr/>
          </a:p>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2. What shapes can you leverage to change possible negative perceptions into positive ones?</a:t>
            </a:r>
            <a:endParaRPr/>
          </a:p>
        </p:txBody>
      </p:sp>
      <p:sp>
        <p:nvSpPr>
          <p:cNvPr id="784" name="Google Shape;784;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7" name="Google Shape;797;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Now we’ll look at working with others.</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Choose a partner in this exercise. Ask your partner about possible positive and negative perceptions of </a:t>
            </a:r>
            <a:r>
              <a:rPr b="1" i="0" lang="en-US" sz="1800" u="none" strike="noStrike">
                <a:latin typeface="Calibri"/>
                <a:ea typeface="Calibri"/>
                <a:cs typeface="Calibri"/>
                <a:sym typeface="Calibri"/>
              </a:rPr>
              <a:t>their </a:t>
            </a:r>
            <a:r>
              <a:rPr b="0" i="0" lang="en-US" sz="1800" u="none" strike="noStrike">
                <a:latin typeface="Calibri"/>
                <a:ea typeface="Calibri"/>
                <a:cs typeface="Calibri"/>
                <a:sym typeface="Calibri"/>
              </a:rPr>
              <a:t>behavior.</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1. What shapes is your partner describing?</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2. How does their </a:t>
            </a:r>
            <a:r>
              <a:rPr b="1" i="0" lang="en-US" sz="1800" u="none" strike="noStrike">
                <a:latin typeface="Calibri"/>
                <a:ea typeface="Calibri"/>
                <a:cs typeface="Calibri"/>
                <a:sym typeface="Calibri"/>
              </a:rPr>
              <a:t>own </a:t>
            </a:r>
            <a:r>
              <a:rPr b="0" i="0" lang="en-US" sz="1800" u="none" strike="noStrike">
                <a:latin typeface="Calibri"/>
                <a:ea typeface="Calibri"/>
                <a:cs typeface="Calibri"/>
                <a:sym typeface="Calibri"/>
              </a:rPr>
              <a:t>perception of themselves compare to how </a:t>
            </a:r>
            <a:r>
              <a:rPr b="1" i="0" lang="en-US" sz="1800" u="none" strike="noStrike">
                <a:latin typeface="Calibri"/>
                <a:ea typeface="Calibri"/>
                <a:cs typeface="Calibri"/>
                <a:sym typeface="Calibri"/>
              </a:rPr>
              <a:t>you </a:t>
            </a:r>
            <a:r>
              <a:rPr b="0" i="0" lang="en-US" sz="1800" u="none" strike="noStrike">
                <a:latin typeface="Calibri"/>
                <a:ea typeface="Calibri"/>
                <a:cs typeface="Calibri"/>
                <a:sym typeface="Calibri"/>
              </a:rPr>
              <a:t>perceive them?</a:t>
            </a:r>
            <a:endParaRPr/>
          </a:p>
        </p:txBody>
      </p:sp>
      <p:sp>
        <p:nvSpPr>
          <p:cNvPr id="798" name="Google Shape;798;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2" name="Google Shape;812;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To continue, ask your partner to name positive and negative perceptions of </a:t>
            </a:r>
            <a:r>
              <a:rPr b="1" i="0" lang="en-US" sz="1800" u="none" strike="noStrike">
                <a:latin typeface="Calibri"/>
                <a:ea typeface="Calibri"/>
                <a:cs typeface="Calibri"/>
                <a:sym typeface="Calibri"/>
              </a:rPr>
              <a:t>your </a:t>
            </a:r>
            <a:r>
              <a:rPr b="0" i="0" lang="en-US" sz="1800" u="none" strike="noStrike">
                <a:latin typeface="Calibri"/>
                <a:ea typeface="Calibri"/>
                <a:cs typeface="Calibri"/>
                <a:sym typeface="Calibri"/>
              </a:rPr>
              <a:t>behavior.</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1. What shapes is your partner describing?</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2. How does </a:t>
            </a:r>
            <a:r>
              <a:rPr b="1" i="0" lang="en-US" sz="1800" u="none" strike="noStrike">
                <a:latin typeface="Calibri"/>
                <a:ea typeface="Calibri"/>
                <a:cs typeface="Calibri"/>
                <a:sym typeface="Calibri"/>
              </a:rPr>
              <a:t>their </a:t>
            </a:r>
            <a:r>
              <a:rPr b="0" i="0" lang="en-US" sz="1800" u="none" strike="noStrike">
                <a:latin typeface="Calibri"/>
                <a:ea typeface="Calibri"/>
                <a:cs typeface="Calibri"/>
                <a:sym typeface="Calibri"/>
              </a:rPr>
              <a:t>perception of you compare to </a:t>
            </a:r>
            <a:r>
              <a:rPr b="1" i="0" lang="en-US" sz="1800" u="none" strike="noStrike">
                <a:latin typeface="Calibri"/>
                <a:ea typeface="Calibri"/>
                <a:cs typeface="Calibri"/>
                <a:sym typeface="Calibri"/>
              </a:rPr>
              <a:t>yours</a:t>
            </a:r>
            <a:r>
              <a:rPr b="0" i="0" lang="en-US" sz="1800" u="none" strike="noStrike">
                <a:latin typeface="Calibri"/>
                <a:ea typeface="Calibri"/>
                <a:cs typeface="Calibri"/>
                <a:sym typeface="Calibri"/>
              </a:rPr>
              <a:t>?</a:t>
            </a:r>
            <a:endParaRPr/>
          </a:p>
        </p:txBody>
      </p:sp>
      <p:sp>
        <p:nvSpPr>
          <p:cNvPr id="813" name="Google Shape;813;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7" name="Google Shape;827;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Lastly, in this last exercise, for any shapes not discussed,</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1. What could be some </a:t>
            </a:r>
            <a:r>
              <a:rPr b="1" i="0" lang="en-US" sz="1800" u="none" strike="noStrike">
                <a:latin typeface="Calibri"/>
                <a:ea typeface="Calibri"/>
                <a:cs typeface="Calibri"/>
                <a:sym typeface="Calibri"/>
              </a:rPr>
              <a:t>positive </a:t>
            </a:r>
            <a:r>
              <a:rPr b="0" i="0" lang="en-US" sz="1800" u="none" strike="noStrike">
                <a:latin typeface="Calibri"/>
                <a:ea typeface="Calibri"/>
                <a:cs typeface="Calibri"/>
                <a:sym typeface="Calibri"/>
              </a:rPr>
              <a:t>perceptions of those shapes?</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2. What could be some </a:t>
            </a:r>
            <a:r>
              <a:rPr b="1" i="0" lang="en-US" sz="1800" u="none" strike="noStrike">
                <a:latin typeface="Calibri"/>
                <a:ea typeface="Calibri"/>
                <a:cs typeface="Calibri"/>
                <a:sym typeface="Calibri"/>
              </a:rPr>
              <a:t>negative </a:t>
            </a:r>
            <a:r>
              <a:rPr b="0" i="0" lang="en-US" sz="1800" u="none" strike="noStrike">
                <a:latin typeface="Calibri"/>
                <a:ea typeface="Calibri"/>
                <a:cs typeface="Calibri"/>
                <a:sym typeface="Calibri"/>
              </a:rPr>
              <a:t>perceptions of those shapes?</a:t>
            </a:r>
            <a:endParaRPr/>
          </a:p>
        </p:txBody>
      </p:sp>
      <p:sp>
        <p:nvSpPr>
          <p:cNvPr id="828" name="Google Shape;828;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strike="noStrike">
                <a:latin typeface="Calibri"/>
                <a:ea typeface="Calibri"/>
                <a:cs typeface="Calibri"/>
                <a:sym typeface="Calibri"/>
              </a:rPr>
              <a:t>For example, if you see someone walk into a room full of people, not acknowledging or talking to anyone, taking a seat alone, and having an expressionless face, you may perceive that person to be anti-social. However, another may interpret that person as being shy, and yet even another person may perceive them to be rude or apathetic. These different perceptions of the exact same behavior are based upon the personal </a:t>
            </a:r>
            <a:r>
              <a:rPr b="0" i="1" lang="en-US" sz="1200" u="none" strike="noStrike">
                <a:latin typeface="Calibri"/>
                <a:ea typeface="Calibri"/>
                <a:cs typeface="Calibri"/>
                <a:sym typeface="Calibri"/>
              </a:rPr>
              <a:t>interpretation </a:t>
            </a:r>
            <a:r>
              <a:rPr b="0" i="0" lang="en-US" sz="1200" u="none" strike="noStrike">
                <a:latin typeface="Calibri"/>
                <a:ea typeface="Calibri"/>
                <a:cs typeface="Calibri"/>
                <a:sym typeface="Calibri"/>
              </a:rPr>
              <a:t>of what one sees and hears or doesn’t see or hear.</a:t>
            </a:r>
            <a:endParaRPr/>
          </a:p>
          <a:p>
            <a:pPr indent="0" lvl="0" marL="0" rtl="0" algn="l">
              <a:lnSpc>
                <a:spcPct val="100000"/>
              </a:lnSpc>
              <a:spcBef>
                <a:spcPts val="0"/>
              </a:spcBef>
              <a:spcAft>
                <a:spcPts val="0"/>
              </a:spcAft>
              <a:buSzPts val="1400"/>
              <a:buNone/>
            </a:pPr>
            <a:r>
              <a:t/>
            </a:r>
            <a:endParaRPr/>
          </a:p>
        </p:txBody>
      </p:sp>
      <p:sp>
        <p:nvSpPr>
          <p:cNvPr id="151" name="Google Shape;15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2" name="Google Shape;84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In summary, now that you have participated in the Shape Perception module, you should:</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Number 1, have an awareness of both positive and negative perceptions of each of the five geometric shapes within the Psycho·Geometrics</a:t>
            </a:r>
            <a:r>
              <a:rPr b="1" i="0" lang="en-US" sz="1800" u="none" strike="noStrike">
                <a:latin typeface="Calibri"/>
                <a:ea typeface="Calibri"/>
                <a:cs typeface="Calibri"/>
                <a:sym typeface="Calibri"/>
              </a:rPr>
              <a:t>® </a:t>
            </a:r>
            <a:r>
              <a:rPr b="0" i="0" lang="en-US" sz="1800" u="none" strike="noStrike">
                <a:latin typeface="Calibri"/>
                <a:ea typeface="Calibri"/>
                <a:cs typeface="Calibri"/>
                <a:sym typeface="Calibri"/>
              </a:rPr>
              <a:t>Communication System,</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Number 2, know how to apply Shape Perception awareness to your personal shapes and communication style, understanding that </a:t>
            </a:r>
            <a:r>
              <a:rPr b="1" i="0" lang="en-US" sz="1800" u="none" strike="noStrike">
                <a:latin typeface="Calibri"/>
                <a:ea typeface="Calibri"/>
                <a:cs typeface="Calibri"/>
                <a:sym typeface="Calibri"/>
              </a:rPr>
              <a:t>who you </a:t>
            </a:r>
            <a:r>
              <a:rPr b="0" i="0" lang="en-US" sz="1800" u="none" strike="noStrike">
                <a:latin typeface="Calibri"/>
                <a:ea typeface="Calibri"/>
                <a:cs typeface="Calibri"/>
                <a:sym typeface="Calibri"/>
              </a:rPr>
              <a:t>are, </a:t>
            </a:r>
            <a:r>
              <a:rPr b="1" i="0" lang="en-US" sz="1800" u="none" strike="noStrike">
                <a:latin typeface="Calibri"/>
                <a:ea typeface="Calibri"/>
                <a:cs typeface="Calibri"/>
                <a:sym typeface="Calibri"/>
              </a:rPr>
              <a:t>what you </a:t>
            </a:r>
            <a:r>
              <a:rPr b="0" i="0" lang="en-US" sz="1800" u="none" strike="noStrike">
                <a:latin typeface="Calibri"/>
                <a:ea typeface="Calibri"/>
                <a:cs typeface="Calibri"/>
                <a:sym typeface="Calibri"/>
              </a:rPr>
              <a:t>do, and </a:t>
            </a:r>
            <a:r>
              <a:rPr b="1" i="0" lang="en-US" sz="1800" u="none" strike="noStrike">
                <a:latin typeface="Calibri"/>
                <a:ea typeface="Calibri"/>
                <a:cs typeface="Calibri"/>
                <a:sym typeface="Calibri"/>
              </a:rPr>
              <a:t>how you </a:t>
            </a:r>
            <a:r>
              <a:rPr b="0" i="0" lang="en-US" sz="1800" u="none" strike="noStrike">
                <a:latin typeface="Calibri"/>
                <a:ea typeface="Calibri"/>
                <a:cs typeface="Calibri"/>
                <a:sym typeface="Calibri"/>
              </a:rPr>
              <a:t>interact with others could be perceived both positively and negatively,</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Number 3, know how to apply Shape Perception awareness to understand others, and specifically how you may be interpreting, or misinterpreting, </a:t>
            </a:r>
            <a:r>
              <a:rPr b="1" i="0" lang="en-US" sz="1800" u="none" strike="noStrike">
                <a:latin typeface="Calibri"/>
                <a:ea typeface="Calibri"/>
                <a:cs typeface="Calibri"/>
                <a:sym typeface="Calibri"/>
              </a:rPr>
              <a:t>who others </a:t>
            </a:r>
            <a:r>
              <a:rPr b="0" i="0" lang="en-US" sz="1800" u="none" strike="noStrike">
                <a:latin typeface="Calibri"/>
                <a:ea typeface="Calibri"/>
                <a:cs typeface="Calibri"/>
                <a:sym typeface="Calibri"/>
              </a:rPr>
              <a:t>are, </a:t>
            </a:r>
            <a:r>
              <a:rPr b="1" i="0" lang="en-US" sz="1800" u="none" strike="noStrike">
                <a:latin typeface="Calibri"/>
                <a:ea typeface="Calibri"/>
                <a:cs typeface="Calibri"/>
                <a:sym typeface="Calibri"/>
              </a:rPr>
              <a:t>what they </a:t>
            </a:r>
            <a:r>
              <a:rPr b="0" i="0" lang="en-US" sz="1800" u="none" strike="noStrike">
                <a:latin typeface="Calibri"/>
                <a:ea typeface="Calibri"/>
                <a:cs typeface="Calibri"/>
                <a:sym typeface="Calibri"/>
              </a:rPr>
              <a:t>do and </a:t>
            </a:r>
            <a:r>
              <a:rPr b="1" i="0" lang="en-US" sz="1800" u="none" strike="noStrike">
                <a:latin typeface="Calibri"/>
                <a:ea typeface="Calibri"/>
                <a:cs typeface="Calibri"/>
                <a:sym typeface="Calibri"/>
              </a:rPr>
              <a:t>how they </a:t>
            </a:r>
            <a:r>
              <a:rPr b="0" i="0" lang="en-US" sz="1800" u="none" strike="noStrike">
                <a:latin typeface="Calibri"/>
                <a:ea typeface="Calibri"/>
                <a:cs typeface="Calibri"/>
                <a:sym typeface="Calibri"/>
              </a:rPr>
              <a:t>interact with others,</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And finally, number 4, be prepared to decide what perceptions of yourself you may want to</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change and how to make those changes.</a:t>
            </a:r>
            <a:endParaRPr/>
          </a:p>
        </p:txBody>
      </p:sp>
      <p:sp>
        <p:nvSpPr>
          <p:cNvPr id="843" name="Google Shape;843;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9" name="Google Shape;859;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(Note to speaker: Links on-screen are active.)</a:t>
            </a:r>
            <a:endParaRPr/>
          </a:p>
        </p:txBody>
      </p:sp>
      <p:sp>
        <p:nvSpPr>
          <p:cNvPr id="860" name="Google Shape;860;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8" name="Google Shape;878;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Next, let’s look at the word “shape” in the Psycho</a:t>
            </a:r>
            <a:r>
              <a:rPr b="0" i="0" lang="en-US" sz="1800" u="none" strike="noStrike">
                <a:latin typeface="Noto Sans Symbols"/>
                <a:ea typeface="Noto Sans Symbols"/>
                <a:cs typeface="Noto Sans Symbols"/>
                <a:sym typeface="Noto Sans Symbols"/>
              </a:rPr>
              <a:t>.</a:t>
            </a:r>
            <a:r>
              <a:rPr b="0" i="0" lang="en-US" sz="1800" u="none" strike="noStrike">
                <a:latin typeface="Calibri"/>
                <a:ea typeface="Calibri"/>
                <a:cs typeface="Calibri"/>
                <a:sym typeface="Calibri"/>
              </a:rPr>
              <a:t>Geometrics® Communication System.</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“Shape” refers to one of the five geometric shapes used to identify a specific trait or behavior.</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The five shapes are the Box, Triangle, Rectangle, Circle and Squiggle.</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As a quick review, when you notice the shapes, you can see the basis of Psycho·Geometrics®.</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The Box is four equal sides and “contained”. This can indicate that if you scored primary or secondary in Box, you may be perceived as factual and objective.</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The Triangle is bottom line and to the point and often perceived as direct and action-oriented.</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The Rectangle is oblong, with plenty of room for all four shapes to be within this one shape.</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Rectangles may be unsure and searching. The Circle is an inclusive shape and again, if you scored primary or secondary in circle you may be perceived as intuitive and caring. Lastly, the Squiggle is unrestricted, without a set design, “all over the place,” and expressive. You may be perceived as creative and energized if you scored as a primary or secondary Squiggle.</a:t>
            </a:r>
            <a:endParaRPr/>
          </a:p>
        </p:txBody>
      </p:sp>
      <p:sp>
        <p:nvSpPr>
          <p:cNvPr id="170" name="Google Shape;17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Therefore, Shape Perception is simply how we perceive, understand, interpret a specific shape.</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Here’s an example:</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Rhonda enters a room and starts talking using dramatic gestures, a high-pitched voice and a</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fast-paced tone. Jake perceives her as someone who has an enthusiastic and passionate</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communication style, personifying a primary shape of the Squiggle. However, Cheryl, while</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also perceiving her as a Squiggle, finds Rhonda confusing, overwhelming and difficult to</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understand.</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From this example, it’s easy to see how each shape could be perceived in a positive or</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negative manner. It’s also understandable how your perception of shape behaviors could be</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completely different than someone else’s perception.</a:t>
            </a:r>
            <a:endParaRPr/>
          </a:p>
        </p:txBody>
      </p:sp>
      <p:sp>
        <p:nvSpPr>
          <p:cNvPr id="192" name="Google Shape;19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Here’s an example:</a:t>
            </a:r>
            <a:endParaRPr/>
          </a:p>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Rhonda enters a room and starts talking using dramatic gestures, a high-pitched voice and a fast-paced tone. Jake perceives her as someone who has an enthusiastic and passionate communication style, personifying a primary shape of the Squiggle. However, Cheryl, while also perceiving her as a Squiggle, finds Rhonda confusing, overwhelming and difficult to understand.</a:t>
            </a:r>
            <a:endParaRPr/>
          </a:p>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From this example, it’s easy to see how each shape could be perceived in a positive or negative manner. It’s also understandable how your perception of shape behaviors could be completely different than someone else’s perception.</a:t>
            </a:r>
            <a:endParaRPr/>
          </a:p>
        </p:txBody>
      </p:sp>
      <p:sp>
        <p:nvSpPr>
          <p:cNvPr id="206" name="Google Shape;20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Let’s look at another example.</a:t>
            </a:r>
            <a:endParaRPr/>
          </a:p>
          <a:p>
            <a:pPr indent="0" lvl="0" marL="0" rtl="0" algn="l">
              <a:lnSpc>
                <a:spcPct val="100000"/>
              </a:lnSpc>
              <a:spcBef>
                <a:spcPts val="0"/>
              </a:spcBef>
              <a:spcAft>
                <a:spcPts val="0"/>
              </a:spcAft>
              <a:buSzPts val="1400"/>
              <a:buNone/>
            </a:pPr>
            <a:r>
              <a:rPr b="0" i="0" lang="en-US" sz="1800" u="none" strike="noStrike">
                <a:latin typeface="Calibri"/>
                <a:ea typeface="Calibri"/>
                <a:cs typeface="Calibri"/>
                <a:sym typeface="Calibri"/>
              </a:rPr>
              <a:t>Robert introduces himself as a new member of the team. Wearing a well-fitted, nicely pressed suit with his jacket buttoned, shiny shoes, and an expensive brand watch, he proceeds to the front of the room. Instead of taking a seat among you, Robert begins talking in a low-pitched, loud, strong and steady voice. He raises his hand and says, “There are three things you should know about me,” pointing one finger upright. </a:t>
            </a:r>
            <a:endParaRPr/>
          </a:p>
        </p:txBody>
      </p:sp>
      <p:sp>
        <p:nvSpPr>
          <p:cNvPr id="221" name="Google Shape;22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63"/>
          <p:cNvSpPr/>
          <p:nvPr>
            <p:ph idx="2" type="pic"/>
          </p:nvPr>
        </p:nvSpPr>
        <p:spPr>
          <a:xfrm>
            <a:off x="5183188" y="987425"/>
            <a:ext cx="6172200" cy="4873625"/>
          </a:xfrm>
          <a:prstGeom prst="rect">
            <a:avLst/>
          </a:prstGeom>
          <a:noFill/>
          <a:ln>
            <a:noFill/>
          </a:ln>
        </p:spPr>
      </p:sp>
      <p:sp>
        <p:nvSpPr>
          <p:cNvPr id="73" name="Google Shape;73;p6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6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6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6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9" name="Shape 19"/>
        <p:cNvGrpSpPr/>
        <p:nvPr/>
      </p:nvGrpSpPr>
      <p:grpSpPr>
        <a:xfrm>
          <a:off x="0" y="0"/>
          <a:ext cx="0" cy="0"/>
          <a:chOff x="0" y="0"/>
          <a:chExt cx="0" cy="0"/>
        </a:xfrm>
      </p:grpSpPr>
      <p:sp>
        <p:nvSpPr>
          <p:cNvPr id="20" name="Google Shape;20;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5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5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5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6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6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6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6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6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hyperlink" Target="https://psychogeometric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5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2.png"/></Relationships>
</file>

<file path=ppt/slides/_rels/slide51.xml.rels><?xml version="1.0" encoding="UTF-8" standalone="yes"?><Relationships xmlns="http://schemas.openxmlformats.org/package/2006/relationships"><Relationship Id="rId11" Type="http://schemas.openxmlformats.org/officeDocument/2006/relationships/hyperlink" Target="https://psychogeometrics.com/modules/" TargetMode="External"/><Relationship Id="rId10" Type="http://schemas.openxmlformats.org/officeDocument/2006/relationships/hyperlink" Target="https://psychogeometrics.com/shapes-for-work-info/" TargetMode="External"/><Relationship Id="rId13" Type="http://schemas.openxmlformats.org/officeDocument/2006/relationships/hyperlink" Target="https://www.facebook.com/psycho_geometrics-103150451491958" TargetMode="External"/><Relationship Id="rId12" Type="http://schemas.openxmlformats.org/officeDocument/2006/relationships/hyperlink" Target="https://psychogeometrics.com/modules/" TargetMode="External"/><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4.png"/><Relationship Id="rId4" Type="http://schemas.openxmlformats.org/officeDocument/2006/relationships/hyperlink" Target="https://psychogeometrics.com/" TargetMode="External"/><Relationship Id="rId9" Type="http://schemas.openxmlformats.org/officeDocument/2006/relationships/hyperlink" Target="https://psychogeometrics.com/shapes-for-work-info/" TargetMode="External"/><Relationship Id="rId15" Type="http://schemas.openxmlformats.org/officeDocument/2006/relationships/hyperlink" Target="https://www.instagram.com/psycho_geometrics/" TargetMode="External"/><Relationship Id="rId14" Type="http://schemas.openxmlformats.org/officeDocument/2006/relationships/hyperlink" Target="https://twitter.com/PsychoGeoUSA" TargetMode="External"/><Relationship Id="rId16" Type="http://schemas.openxmlformats.org/officeDocument/2006/relationships/hyperlink" Target="https://www.linkedin.com/company/psycho-geometrics/" TargetMode="External"/><Relationship Id="rId5" Type="http://schemas.openxmlformats.org/officeDocument/2006/relationships/hyperlink" Target="https://psychogeometrics.com/meet-susan/" TargetMode="External"/><Relationship Id="rId6" Type="http://schemas.openxmlformats.org/officeDocument/2006/relationships/hyperlink" Target="https://psychogeometrics.com/meet-susan/" TargetMode="External"/><Relationship Id="rId7" Type="http://schemas.openxmlformats.org/officeDocument/2006/relationships/hyperlink" Target="https://psychogeometrics.com/meet-susan/" TargetMode="External"/><Relationship Id="rId8" Type="http://schemas.openxmlformats.org/officeDocument/2006/relationships/hyperlink" Target="https://psychogeometrics.com/shapes-for-work-info/"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hyperlink" Target="https://psychogeometrics.com/" TargetMode="Externa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grpSp>
        <p:nvGrpSpPr>
          <p:cNvPr id="94" name="Google Shape;94;p1"/>
          <p:cNvGrpSpPr/>
          <p:nvPr/>
        </p:nvGrpSpPr>
        <p:grpSpPr>
          <a:xfrm>
            <a:off x="3054" y="-116801"/>
            <a:ext cx="12188952" cy="6974790"/>
            <a:chOff x="1779" y="-1"/>
            <a:chExt cx="12188952" cy="6974790"/>
          </a:xfrm>
        </p:grpSpPr>
        <p:pic>
          <p:nvPicPr>
            <p:cNvPr id="95" name="Google Shape;95;p1"/>
            <p:cNvPicPr preferRelativeResize="0"/>
            <p:nvPr/>
          </p:nvPicPr>
          <p:blipFill rotWithShape="1">
            <a:blip r:embed="rId3">
              <a:alphaModFix/>
            </a:blip>
            <a:srcRect b="0" l="0" r="0" t="0"/>
            <a:stretch/>
          </p:blipFill>
          <p:spPr>
            <a:xfrm>
              <a:off x="1779" y="-1"/>
              <a:ext cx="12188952" cy="6974790"/>
            </a:xfrm>
            <a:prstGeom prst="rect">
              <a:avLst/>
            </a:prstGeom>
            <a:noFill/>
            <a:ln>
              <a:noFill/>
            </a:ln>
          </p:spPr>
        </p:pic>
        <p:sp>
          <p:nvSpPr>
            <p:cNvPr id="96" name="Google Shape;96;p1">
              <a:hlinkClick r:id="rId4"/>
            </p:cNvPr>
            <p:cNvSpPr/>
            <p:nvPr/>
          </p:nvSpPr>
          <p:spPr>
            <a:xfrm>
              <a:off x="9000009" y="6398135"/>
              <a:ext cx="2132711" cy="255925"/>
            </a:xfrm>
            <a:prstGeom prst="roundRect">
              <a:avLst>
                <a:gd fmla="val 16667" name="adj"/>
              </a:avLst>
            </a:prstGeom>
            <a:solidFill>
              <a:srgbClr val="F2F2F2">
                <a:alpha val="39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61"/>
                <a:buFont typeface="Arial"/>
                <a:buNone/>
              </a:pPr>
              <a:r>
                <a:t/>
              </a:r>
              <a:endParaRPr b="0" i="0" sz="3561" u="none" cap="none" strike="noStrike">
                <a:solidFill>
                  <a:schemeClr val="lt1"/>
                </a:solidFill>
                <a:latin typeface="Calibri"/>
                <a:ea typeface="Calibri"/>
                <a:cs typeface="Calibri"/>
                <a:sym typeface="Calibri"/>
              </a:endParaRPr>
            </a:p>
          </p:txBody>
        </p:sp>
      </p:grpSp>
      <p:sp>
        <p:nvSpPr>
          <p:cNvPr id="97" name="Google Shape;97;p1"/>
          <p:cNvSpPr/>
          <p:nvPr/>
        </p:nvSpPr>
        <p:spPr>
          <a:xfrm>
            <a:off x="4579874" y="4529009"/>
            <a:ext cx="2724600" cy="620100"/>
          </a:xfrm>
          <a:prstGeom prst="roundRect">
            <a:avLst>
              <a:gd fmla="val 40154" name="adj"/>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586468"/>
                </a:solidFill>
                <a:latin typeface="Questrial"/>
                <a:ea typeface="Questrial"/>
                <a:cs typeface="Questrial"/>
                <a:sym typeface="Questrial"/>
              </a:rPr>
              <a:t>Module 2</a:t>
            </a:r>
            <a:endParaRPr b="0" i="0" sz="1400" u="none" cap="none" strike="noStrike">
              <a:solidFill>
                <a:srgbClr val="000000"/>
              </a:solidFill>
              <a:latin typeface="Arial"/>
              <a:ea typeface="Arial"/>
              <a:cs typeface="Arial"/>
              <a:sym typeface="Arial"/>
            </a:endParaRPr>
          </a:p>
        </p:txBody>
      </p:sp>
      <p:sp>
        <p:nvSpPr>
          <p:cNvPr id="98" name="Google Shape;98;p1"/>
          <p:cNvSpPr txBox="1"/>
          <p:nvPr/>
        </p:nvSpPr>
        <p:spPr>
          <a:xfrm>
            <a:off x="2805817" y="5526943"/>
            <a:ext cx="6580500" cy="477000"/>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586468"/>
                </a:solidFill>
                <a:latin typeface="Catamaran"/>
                <a:ea typeface="Catamaran"/>
                <a:cs typeface="Catamaran"/>
                <a:sym typeface="Catamaran"/>
              </a:rPr>
              <a:t>The Practical Application of Shape Perception</a:t>
            </a:r>
            <a:endParaRPr b="0" i="0" sz="8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pSp>
        <p:nvGrpSpPr>
          <p:cNvPr id="234" name="Google Shape;234;p10"/>
          <p:cNvGrpSpPr/>
          <p:nvPr/>
        </p:nvGrpSpPr>
        <p:grpSpPr>
          <a:xfrm>
            <a:off x="0" y="0"/>
            <a:ext cx="12181623" cy="6858000"/>
            <a:chOff x="0" y="0"/>
            <a:chExt cx="12181623" cy="6858000"/>
          </a:xfrm>
        </p:grpSpPr>
        <p:pic>
          <p:nvPicPr>
            <p:cNvPr id="235" name="Google Shape;235;p10"/>
            <p:cNvPicPr preferRelativeResize="0"/>
            <p:nvPr/>
          </p:nvPicPr>
          <p:blipFill rotWithShape="1">
            <a:blip r:embed="rId3">
              <a:alphaModFix/>
            </a:blip>
            <a:srcRect b="0" l="0" r="0" t="0"/>
            <a:stretch/>
          </p:blipFill>
          <p:spPr>
            <a:xfrm>
              <a:off x="0" y="0"/>
              <a:ext cx="12181623" cy="6858000"/>
            </a:xfrm>
            <a:prstGeom prst="rect">
              <a:avLst/>
            </a:prstGeom>
            <a:noFill/>
            <a:ln>
              <a:noFill/>
            </a:ln>
          </p:spPr>
        </p:pic>
        <p:sp>
          <p:nvSpPr>
            <p:cNvPr id="236" name="Google Shape;236;p10"/>
            <p:cNvSpPr/>
            <p:nvPr/>
          </p:nvSpPr>
          <p:spPr>
            <a:xfrm>
              <a:off x="2590800" y="660858"/>
              <a:ext cx="638175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p10"/>
            <p:cNvSpPr/>
            <p:nvPr/>
          </p:nvSpPr>
          <p:spPr>
            <a:xfrm>
              <a:off x="3454401" y="1599199"/>
              <a:ext cx="2989942" cy="108594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38" name="Google Shape;238;p10"/>
          <p:cNvSpPr/>
          <p:nvPr/>
        </p:nvSpPr>
        <p:spPr>
          <a:xfrm>
            <a:off x="3294743" y="1645365"/>
            <a:ext cx="3309257" cy="1107996"/>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7F7F7F"/>
                </a:solidFill>
                <a:latin typeface="Catamaran"/>
                <a:ea typeface="Catamaran"/>
                <a:cs typeface="Catamaran"/>
                <a:sym typeface="Catamaran"/>
              </a:rPr>
              <a:t>“Number one, I have been in this industry for more than 20 years.”</a:t>
            </a:r>
            <a:endParaRPr b="0" i="0" sz="1400" u="none" cap="none" strike="noStrike">
              <a:solidFill>
                <a:srgbClr val="000000"/>
              </a:solidFill>
              <a:latin typeface="Arial"/>
              <a:ea typeface="Arial"/>
              <a:cs typeface="Arial"/>
              <a:sym typeface="Arial"/>
            </a:endParaRPr>
          </a:p>
        </p:txBody>
      </p:sp>
      <p:sp>
        <p:nvSpPr>
          <p:cNvPr id="239" name="Google Shape;239;p10"/>
          <p:cNvSpPr/>
          <p:nvPr/>
        </p:nvSpPr>
        <p:spPr>
          <a:xfrm>
            <a:off x="2338184"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 Example Two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grpSp>
        <p:nvGrpSpPr>
          <p:cNvPr id="245" name="Google Shape;245;p11"/>
          <p:cNvGrpSpPr/>
          <p:nvPr/>
        </p:nvGrpSpPr>
        <p:grpSpPr>
          <a:xfrm>
            <a:off x="0" y="0"/>
            <a:ext cx="12181623" cy="6858000"/>
            <a:chOff x="0" y="0"/>
            <a:chExt cx="12181623" cy="6858000"/>
          </a:xfrm>
        </p:grpSpPr>
        <p:pic>
          <p:nvPicPr>
            <p:cNvPr id="246" name="Google Shape;246;p11"/>
            <p:cNvPicPr preferRelativeResize="0"/>
            <p:nvPr/>
          </p:nvPicPr>
          <p:blipFill rotWithShape="1">
            <a:blip r:embed="rId3">
              <a:alphaModFix/>
            </a:blip>
            <a:srcRect b="0" l="0" r="0" t="0"/>
            <a:stretch/>
          </p:blipFill>
          <p:spPr>
            <a:xfrm>
              <a:off x="0" y="0"/>
              <a:ext cx="12181623" cy="6858000"/>
            </a:xfrm>
            <a:prstGeom prst="rect">
              <a:avLst/>
            </a:prstGeom>
            <a:noFill/>
            <a:ln>
              <a:noFill/>
            </a:ln>
          </p:spPr>
        </p:pic>
        <p:sp>
          <p:nvSpPr>
            <p:cNvPr id="247" name="Google Shape;247;p11"/>
            <p:cNvSpPr/>
            <p:nvPr/>
          </p:nvSpPr>
          <p:spPr>
            <a:xfrm>
              <a:off x="2590800" y="660858"/>
              <a:ext cx="638175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8" name="Google Shape;248;p11"/>
            <p:cNvSpPr/>
            <p:nvPr/>
          </p:nvSpPr>
          <p:spPr>
            <a:xfrm>
              <a:off x="3222172" y="1599198"/>
              <a:ext cx="3555999" cy="134720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49" name="Google Shape;249;p11"/>
          <p:cNvSpPr/>
          <p:nvPr/>
        </p:nvSpPr>
        <p:spPr>
          <a:xfrm>
            <a:off x="3222172" y="1591089"/>
            <a:ext cx="3672112" cy="144655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7F7F7F"/>
                </a:solidFill>
                <a:latin typeface="Catamaran"/>
                <a:ea typeface="Catamaran"/>
                <a:cs typeface="Catamaran"/>
                <a:sym typeface="Catamaran"/>
              </a:rPr>
              <a:t>“Number two, my last team broke the all-time sales record of any company in the industry last year.”</a:t>
            </a:r>
            <a:endParaRPr b="0" i="0" sz="1400" u="none" cap="none" strike="noStrike">
              <a:solidFill>
                <a:srgbClr val="000000"/>
              </a:solidFill>
              <a:latin typeface="Arial"/>
              <a:ea typeface="Arial"/>
              <a:cs typeface="Arial"/>
              <a:sym typeface="Arial"/>
            </a:endParaRPr>
          </a:p>
        </p:txBody>
      </p:sp>
      <p:sp>
        <p:nvSpPr>
          <p:cNvPr id="250" name="Google Shape;250;p11"/>
          <p:cNvSpPr/>
          <p:nvPr/>
        </p:nvSpPr>
        <p:spPr>
          <a:xfrm>
            <a:off x="2338184"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 Example Two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grpSp>
        <p:nvGrpSpPr>
          <p:cNvPr id="256" name="Google Shape;256;p12"/>
          <p:cNvGrpSpPr/>
          <p:nvPr/>
        </p:nvGrpSpPr>
        <p:grpSpPr>
          <a:xfrm>
            <a:off x="0" y="0"/>
            <a:ext cx="12181621" cy="6858000"/>
            <a:chOff x="0" y="0"/>
            <a:chExt cx="12181621" cy="6858000"/>
          </a:xfrm>
        </p:grpSpPr>
        <p:pic>
          <p:nvPicPr>
            <p:cNvPr id="257" name="Google Shape;257;p12"/>
            <p:cNvPicPr preferRelativeResize="0"/>
            <p:nvPr/>
          </p:nvPicPr>
          <p:blipFill rotWithShape="1">
            <a:blip r:embed="rId3">
              <a:alphaModFix/>
            </a:blip>
            <a:srcRect b="0" l="0" r="0" t="0"/>
            <a:stretch/>
          </p:blipFill>
          <p:spPr>
            <a:xfrm>
              <a:off x="0" y="0"/>
              <a:ext cx="12181621" cy="6858000"/>
            </a:xfrm>
            <a:prstGeom prst="rect">
              <a:avLst/>
            </a:prstGeom>
            <a:noFill/>
            <a:ln>
              <a:noFill/>
            </a:ln>
          </p:spPr>
        </p:pic>
        <p:sp>
          <p:nvSpPr>
            <p:cNvPr id="258" name="Google Shape;258;p12"/>
            <p:cNvSpPr/>
            <p:nvPr/>
          </p:nvSpPr>
          <p:spPr>
            <a:xfrm>
              <a:off x="2590800" y="660858"/>
              <a:ext cx="638175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9" name="Google Shape;259;p12"/>
            <p:cNvSpPr/>
            <p:nvPr/>
          </p:nvSpPr>
          <p:spPr>
            <a:xfrm>
              <a:off x="3120571" y="1364242"/>
              <a:ext cx="3744686" cy="178510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60" name="Google Shape;260;p12"/>
          <p:cNvSpPr/>
          <p:nvPr/>
        </p:nvSpPr>
        <p:spPr>
          <a:xfrm>
            <a:off x="3177266" y="1437738"/>
            <a:ext cx="3631295" cy="178510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7F7F7F"/>
                </a:solidFill>
                <a:latin typeface="Catamaran"/>
                <a:ea typeface="Catamaran"/>
                <a:cs typeface="Catamaran"/>
                <a:sym typeface="Catamaran"/>
              </a:rPr>
              <a:t>“Number three, I am looking forward to breaking another record this year now that I am part of this team! I am excited to get started!”</a:t>
            </a:r>
            <a:endParaRPr b="0" i="0" sz="1400" u="none" cap="none" strike="noStrike">
              <a:solidFill>
                <a:srgbClr val="000000"/>
              </a:solidFill>
              <a:latin typeface="Arial"/>
              <a:ea typeface="Arial"/>
              <a:cs typeface="Arial"/>
              <a:sym typeface="Arial"/>
            </a:endParaRPr>
          </a:p>
        </p:txBody>
      </p:sp>
      <p:sp>
        <p:nvSpPr>
          <p:cNvPr id="261" name="Google Shape;261;p12"/>
          <p:cNvSpPr/>
          <p:nvPr/>
        </p:nvSpPr>
        <p:spPr>
          <a:xfrm>
            <a:off x="2338184"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 Example Two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grpSp>
        <p:nvGrpSpPr>
          <p:cNvPr id="267" name="Google Shape;267;p13"/>
          <p:cNvGrpSpPr/>
          <p:nvPr/>
        </p:nvGrpSpPr>
        <p:grpSpPr>
          <a:xfrm>
            <a:off x="0" y="0"/>
            <a:ext cx="12181630" cy="6858000"/>
            <a:chOff x="0" y="0"/>
            <a:chExt cx="12181630" cy="6858000"/>
          </a:xfrm>
        </p:grpSpPr>
        <p:pic>
          <p:nvPicPr>
            <p:cNvPr id="268" name="Google Shape;268;p13"/>
            <p:cNvPicPr preferRelativeResize="0"/>
            <p:nvPr/>
          </p:nvPicPr>
          <p:blipFill rotWithShape="1">
            <a:blip r:embed="rId3">
              <a:alphaModFix/>
            </a:blip>
            <a:srcRect b="0" l="0" r="0" t="0"/>
            <a:stretch/>
          </p:blipFill>
          <p:spPr>
            <a:xfrm>
              <a:off x="0" y="0"/>
              <a:ext cx="12181630" cy="6858000"/>
            </a:xfrm>
            <a:prstGeom prst="rect">
              <a:avLst/>
            </a:prstGeom>
            <a:noFill/>
            <a:ln>
              <a:noFill/>
            </a:ln>
          </p:spPr>
        </p:pic>
        <p:sp>
          <p:nvSpPr>
            <p:cNvPr id="269" name="Google Shape;269;p13"/>
            <p:cNvSpPr/>
            <p:nvPr/>
          </p:nvSpPr>
          <p:spPr>
            <a:xfrm>
              <a:off x="2590800" y="660858"/>
              <a:ext cx="638175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0" name="Google Shape;270;p13"/>
            <p:cNvSpPr/>
            <p:nvPr/>
          </p:nvSpPr>
          <p:spPr>
            <a:xfrm>
              <a:off x="6403524" y="4641843"/>
              <a:ext cx="2510970" cy="1461938"/>
            </a:xfrm>
            <a:prstGeom prst="rect">
              <a:avLst/>
            </a:prstGeom>
            <a:solidFill>
              <a:srgbClr val="A7A9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71" name="Google Shape;271;p13"/>
          <p:cNvSpPr/>
          <p:nvPr/>
        </p:nvSpPr>
        <p:spPr>
          <a:xfrm>
            <a:off x="6403524" y="4641843"/>
            <a:ext cx="2510970" cy="1461939"/>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tamaran"/>
                <a:ea typeface="Catamaran"/>
                <a:cs typeface="Catamaran"/>
                <a:sym typeface="Catamaran"/>
              </a:rPr>
              <a:t>Shawnae</a:t>
            </a:r>
            <a:endParaRPr b="0" i="0" sz="2400" u="none" cap="none" strike="noStrike">
              <a:solidFill>
                <a:schemeClr val="lt1"/>
              </a:solidFill>
              <a:latin typeface="Catamaran"/>
              <a:ea typeface="Catamaran"/>
              <a:cs typeface="Catamaran"/>
              <a:sym typeface="Catamaran"/>
            </a:endParaRPr>
          </a:p>
          <a:p>
            <a:pPr indent="0" lvl="0" marL="0" marR="0" rtl="0" algn="ctr">
              <a:lnSpc>
                <a:spcPct val="100000"/>
              </a:lnSpc>
              <a:spcBef>
                <a:spcPts val="600"/>
              </a:spcBef>
              <a:spcAft>
                <a:spcPts val="0"/>
              </a:spcAft>
              <a:buClr>
                <a:srgbClr val="000000"/>
              </a:buClr>
              <a:buSzPts val="2000"/>
              <a:buFont typeface="Arial"/>
              <a:buNone/>
            </a:pPr>
            <a:r>
              <a:rPr b="0" i="0" lang="en-US" sz="2000" u="none" cap="none" strike="noStrike">
                <a:solidFill>
                  <a:schemeClr val="lt1"/>
                </a:solidFill>
                <a:latin typeface="Catamaran"/>
                <a:ea typeface="Catamaran"/>
                <a:cs typeface="Catamaran"/>
                <a:sym typeface="Catamaran"/>
              </a:rPr>
              <a:t>Finds him a winner, confident, serious about business</a:t>
            </a:r>
            <a:endParaRPr b="0" i="0" sz="1400" u="none" cap="none" strike="noStrike">
              <a:solidFill>
                <a:srgbClr val="000000"/>
              </a:solidFill>
              <a:latin typeface="Arial"/>
              <a:ea typeface="Arial"/>
              <a:cs typeface="Arial"/>
              <a:sym typeface="Arial"/>
            </a:endParaRPr>
          </a:p>
        </p:txBody>
      </p:sp>
      <p:sp>
        <p:nvSpPr>
          <p:cNvPr id="272" name="Google Shape;272;p13"/>
          <p:cNvSpPr/>
          <p:nvPr/>
        </p:nvSpPr>
        <p:spPr>
          <a:xfrm>
            <a:off x="2338184"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 Example Two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pSp>
        <p:nvGrpSpPr>
          <p:cNvPr id="278" name="Google Shape;278;p14"/>
          <p:cNvGrpSpPr/>
          <p:nvPr/>
        </p:nvGrpSpPr>
        <p:grpSpPr>
          <a:xfrm>
            <a:off x="0" y="0"/>
            <a:ext cx="12181623" cy="6858000"/>
            <a:chOff x="0" y="0"/>
            <a:chExt cx="12181623" cy="6858000"/>
          </a:xfrm>
        </p:grpSpPr>
        <p:pic>
          <p:nvPicPr>
            <p:cNvPr id="279" name="Google Shape;279;p14"/>
            <p:cNvPicPr preferRelativeResize="0"/>
            <p:nvPr/>
          </p:nvPicPr>
          <p:blipFill rotWithShape="1">
            <a:blip r:embed="rId3">
              <a:alphaModFix/>
            </a:blip>
            <a:srcRect b="0" l="0" r="0" t="0"/>
            <a:stretch/>
          </p:blipFill>
          <p:spPr>
            <a:xfrm>
              <a:off x="0" y="0"/>
              <a:ext cx="12181623" cy="6858000"/>
            </a:xfrm>
            <a:prstGeom prst="rect">
              <a:avLst/>
            </a:prstGeom>
            <a:noFill/>
            <a:ln>
              <a:noFill/>
            </a:ln>
          </p:spPr>
        </p:pic>
        <p:sp>
          <p:nvSpPr>
            <p:cNvPr id="280" name="Google Shape;280;p14"/>
            <p:cNvSpPr/>
            <p:nvPr/>
          </p:nvSpPr>
          <p:spPr>
            <a:xfrm>
              <a:off x="2590800" y="660858"/>
              <a:ext cx="638175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1" name="Google Shape;281;p14"/>
            <p:cNvSpPr/>
            <p:nvPr/>
          </p:nvSpPr>
          <p:spPr>
            <a:xfrm>
              <a:off x="6403524" y="4641843"/>
              <a:ext cx="5262330" cy="1461938"/>
            </a:xfrm>
            <a:prstGeom prst="rect">
              <a:avLst/>
            </a:prstGeom>
            <a:solidFill>
              <a:srgbClr val="A7A9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82" name="Google Shape;282;p14"/>
          <p:cNvSpPr/>
          <p:nvPr/>
        </p:nvSpPr>
        <p:spPr>
          <a:xfrm>
            <a:off x="6403524" y="4641843"/>
            <a:ext cx="2508247" cy="1461939"/>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tamaran"/>
                <a:ea typeface="Catamaran"/>
                <a:cs typeface="Catamaran"/>
                <a:sym typeface="Catamaran"/>
              </a:rPr>
              <a:t>Shawnae</a:t>
            </a:r>
            <a:endParaRPr b="0" i="0" sz="2400" u="none" cap="none" strike="noStrike">
              <a:solidFill>
                <a:schemeClr val="lt1"/>
              </a:solidFill>
              <a:latin typeface="Catamaran"/>
              <a:ea typeface="Catamaran"/>
              <a:cs typeface="Catamaran"/>
              <a:sym typeface="Catamaran"/>
            </a:endParaRPr>
          </a:p>
          <a:p>
            <a:pPr indent="0" lvl="0" marL="0" marR="0" rtl="0" algn="ctr">
              <a:lnSpc>
                <a:spcPct val="100000"/>
              </a:lnSpc>
              <a:spcBef>
                <a:spcPts val="600"/>
              </a:spcBef>
              <a:spcAft>
                <a:spcPts val="0"/>
              </a:spcAft>
              <a:buClr>
                <a:srgbClr val="000000"/>
              </a:buClr>
              <a:buSzPts val="2000"/>
              <a:buFont typeface="Arial"/>
              <a:buNone/>
            </a:pPr>
            <a:r>
              <a:rPr b="0" i="0" lang="en-US" sz="2000" u="none" cap="none" strike="noStrike">
                <a:solidFill>
                  <a:schemeClr val="lt1"/>
                </a:solidFill>
                <a:latin typeface="Catamaran"/>
                <a:ea typeface="Catamaran"/>
                <a:cs typeface="Catamaran"/>
                <a:sym typeface="Catamaran"/>
              </a:rPr>
              <a:t>Finds him a winner, confident, serious about business</a:t>
            </a:r>
            <a:endParaRPr b="0" i="0" sz="1400" u="none" cap="none" strike="noStrike">
              <a:solidFill>
                <a:srgbClr val="000000"/>
              </a:solidFill>
              <a:latin typeface="Arial"/>
              <a:ea typeface="Arial"/>
              <a:cs typeface="Arial"/>
              <a:sym typeface="Arial"/>
            </a:endParaRPr>
          </a:p>
        </p:txBody>
      </p:sp>
      <p:sp>
        <p:nvSpPr>
          <p:cNvPr id="283" name="Google Shape;283;p14"/>
          <p:cNvSpPr/>
          <p:nvPr/>
        </p:nvSpPr>
        <p:spPr>
          <a:xfrm>
            <a:off x="9157607" y="4641843"/>
            <a:ext cx="2508247" cy="1461939"/>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tamaran"/>
                <a:ea typeface="Catamaran"/>
                <a:cs typeface="Catamaran"/>
                <a:sym typeface="Catamaran"/>
              </a:rPr>
              <a:t>Elizabeth</a:t>
            </a:r>
            <a:endParaRPr b="0" i="0" sz="2400" u="none" cap="none" strike="noStrike">
              <a:solidFill>
                <a:schemeClr val="lt1"/>
              </a:solidFill>
              <a:latin typeface="Catamaran"/>
              <a:ea typeface="Catamaran"/>
              <a:cs typeface="Catamaran"/>
              <a:sym typeface="Catamaran"/>
            </a:endParaRPr>
          </a:p>
          <a:p>
            <a:pPr indent="0" lvl="0" marL="0" marR="0" rtl="0" algn="ctr">
              <a:lnSpc>
                <a:spcPct val="100000"/>
              </a:lnSpc>
              <a:spcBef>
                <a:spcPts val="600"/>
              </a:spcBef>
              <a:spcAft>
                <a:spcPts val="0"/>
              </a:spcAft>
              <a:buClr>
                <a:srgbClr val="000000"/>
              </a:buClr>
              <a:buSzPts val="2000"/>
              <a:buFont typeface="Arial"/>
              <a:buNone/>
            </a:pPr>
            <a:r>
              <a:rPr b="0" i="0" lang="en-US" sz="2000" u="none" cap="none" strike="noStrike">
                <a:solidFill>
                  <a:schemeClr val="lt1"/>
                </a:solidFill>
                <a:latin typeface="Catamaran"/>
                <a:ea typeface="Catamaran"/>
                <a:cs typeface="Catamaran"/>
                <a:sym typeface="Catamaran"/>
              </a:rPr>
              <a:t>Thinks he is egotistical and only out for himself</a:t>
            </a:r>
            <a:endParaRPr b="0" i="0" sz="1400" u="none" cap="none" strike="noStrike">
              <a:solidFill>
                <a:srgbClr val="000000"/>
              </a:solidFill>
              <a:latin typeface="Arial"/>
              <a:ea typeface="Arial"/>
              <a:cs typeface="Arial"/>
              <a:sym typeface="Arial"/>
            </a:endParaRPr>
          </a:p>
        </p:txBody>
      </p:sp>
      <p:sp>
        <p:nvSpPr>
          <p:cNvPr id="284" name="Google Shape;284;p14"/>
          <p:cNvSpPr/>
          <p:nvPr/>
        </p:nvSpPr>
        <p:spPr>
          <a:xfrm>
            <a:off x="2338184"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 Example Two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grpSp>
        <p:nvGrpSpPr>
          <p:cNvPr id="290" name="Google Shape;290;p15"/>
          <p:cNvGrpSpPr/>
          <p:nvPr/>
        </p:nvGrpSpPr>
        <p:grpSpPr>
          <a:xfrm>
            <a:off x="0" y="0"/>
            <a:ext cx="12181623" cy="6858000"/>
            <a:chOff x="0" y="0"/>
            <a:chExt cx="12181623" cy="6858000"/>
          </a:xfrm>
        </p:grpSpPr>
        <p:pic>
          <p:nvPicPr>
            <p:cNvPr id="291" name="Google Shape;291;p15"/>
            <p:cNvPicPr preferRelativeResize="0"/>
            <p:nvPr/>
          </p:nvPicPr>
          <p:blipFill rotWithShape="1">
            <a:blip r:embed="rId3">
              <a:alphaModFix/>
            </a:blip>
            <a:srcRect b="0" l="0" r="0" t="0"/>
            <a:stretch/>
          </p:blipFill>
          <p:spPr>
            <a:xfrm>
              <a:off x="0" y="0"/>
              <a:ext cx="12181623" cy="6858000"/>
            </a:xfrm>
            <a:prstGeom prst="rect">
              <a:avLst/>
            </a:prstGeom>
            <a:noFill/>
            <a:ln>
              <a:noFill/>
            </a:ln>
          </p:spPr>
        </p:pic>
        <p:sp>
          <p:nvSpPr>
            <p:cNvPr id="292" name="Google Shape;292;p15"/>
            <p:cNvSpPr/>
            <p:nvPr/>
          </p:nvSpPr>
          <p:spPr>
            <a:xfrm>
              <a:off x="2590800" y="660858"/>
              <a:ext cx="638175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3" name="Google Shape;293;p15"/>
            <p:cNvSpPr/>
            <p:nvPr/>
          </p:nvSpPr>
          <p:spPr>
            <a:xfrm>
              <a:off x="4076700" y="1910801"/>
              <a:ext cx="2019300" cy="53052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 name="Google Shape;294;p15"/>
            <p:cNvSpPr/>
            <p:nvPr/>
          </p:nvSpPr>
          <p:spPr>
            <a:xfrm>
              <a:off x="6569984" y="4425451"/>
              <a:ext cx="5262330" cy="1737500"/>
            </a:xfrm>
            <a:prstGeom prst="rect">
              <a:avLst/>
            </a:prstGeom>
            <a:solidFill>
              <a:srgbClr val="A7A9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95" name="Google Shape;295;p15"/>
          <p:cNvSpPr/>
          <p:nvPr/>
        </p:nvSpPr>
        <p:spPr>
          <a:xfrm>
            <a:off x="3713844" y="1910801"/>
            <a:ext cx="2757713" cy="58477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7F7F7F"/>
                </a:solidFill>
                <a:latin typeface="Catamaran"/>
                <a:ea typeface="Catamaran"/>
                <a:cs typeface="Catamaran"/>
                <a:sym typeface="Catamaran"/>
              </a:rPr>
              <a:t>Awareness</a:t>
            </a:r>
            <a:endParaRPr b="0" i="0" sz="1400" u="none" cap="none" strike="noStrike">
              <a:solidFill>
                <a:srgbClr val="000000"/>
              </a:solidFill>
              <a:latin typeface="Arial"/>
              <a:ea typeface="Arial"/>
              <a:cs typeface="Arial"/>
              <a:sym typeface="Arial"/>
            </a:endParaRPr>
          </a:p>
        </p:txBody>
      </p:sp>
      <p:sp>
        <p:nvSpPr>
          <p:cNvPr id="296" name="Google Shape;296;p15"/>
          <p:cNvSpPr/>
          <p:nvPr/>
        </p:nvSpPr>
        <p:spPr>
          <a:xfrm>
            <a:off x="6743701" y="5041189"/>
            <a:ext cx="4581718" cy="1277273"/>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EED886"/>
                </a:solidFill>
                <a:latin typeface="Catamaran"/>
                <a:ea typeface="Catamaran"/>
                <a:cs typeface="Catamaran"/>
                <a:sym typeface="Catamaran"/>
              </a:rPr>
              <a:t>Perceptions</a:t>
            </a:r>
            <a:endParaRPr b="0" i="0" sz="2400" u="none" cap="none" strike="noStrike">
              <a:solidFill>
                <a:srgbClr val="EED886"/>
              </a:solidFill>
              <a:latin typeface="Catamaran"/>
              <a:ea typeface="Catamaran"/>
              <a:cs typeface="Catamaran"/>
              <a:sym typeface="Catamaran"/>
            </a:endParaRPr>
          </a:p>
          <a:p>
            <a:pPr indent="0" lvl="0" marL="0" marR="0" rtl="0" algn="ctr">
              <a:lnSpc>
                <a:spcPct val="100000"/>
              </a:lnSpc>
              <a:spcBef>
                <a:spcPts val="600"/>
              </a:spcBef>
              <a:spcAft>
                <a:spcPts val="0"/>
              </a:spcAft>
              <a:buClr>
                <a:srgbClr val="000000"/>
              </a:buClr>
              <a:buSzPts val="2000"/>
              <a:buFont typeface="Arial"/>
              <a:buNone/>
            </a:pPr>
            <a:r>
              <a:rPr b="0" i="0" lang="en-US" sz="2000" u="none" cap="none" strike="noStrike">
                <a:solidFill>
                  <a:schemeClr val="lt1"/>
                </a:solidFill>
                <a:latin typeface="Catamaran"/>
                <a:ea typeface="Catamaran"/>
                <a:cs typeface="Catamaran"/>
                <a:sym typeface="Catamaran"/>
              </a:rPr>
              <a:t>critical to understand the true intent of others, and how others may perceive you.</a:t>
            </a:r>
            <a:endParaRPr b="0" i="0" sz="1400" u="none" cap="none" strike="noStrike">
              <a:solidFill>
                <a:srgbClr val="000000"/>
              </a:solidFill>
              <a:latin typeface="Arial"/>
              <a:ea typeface="Arial"/>
              <a:cs typeface="Arial"/>
              <a:sym typeface="Arial"/>
            </a:endParaRPr>
          </a:p>
        </p:txBody>
      </p:sp>
      <p:sp>
        <p:nvSpPr>
          <p:cNvPr id="297" name="Google Shape;297;p15"/>
          <p:cNvSpPr/>
          <p:nvPr/>
        </p:nvSpPr>
        <p:spPr>
          <a:xfrm>
            <a:off x="6445253" y="4558388"/>
            <a:ext cx="2508247" cy="58477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atamaran"/>
                <a:ea typeface="Catamaran"/>
                <a:cs typeface="Catamaran"/>
                <a:sym typeface="Catamaran"/>
              </a:rPr>
              <a:t>Positive</a:t>
            </a:r>
            <a:endParaRPr b="0" i="0" sz="3200" u="none" cap="none" strike="noStrike">
              <a:solidFill>
                <a:schemeClr val="lt1"/>
              </a:solidFill>
              <a:latin typeface="Catamaran"/>
              <a:ea typeface="Catamaran"/>
              <a:cs typeface="Catamaran"/>
              <a:sym typeface="Catamaran"/>
            </a:endParaRPr>
          </a:p>
        </p:txBody>
      </p:sp>
      <p:sp>
        <p:nvSpPr>
          <p:cNvPr id="298" name="Google Shape;298;p15"/>
          <p:cNvSpPr/>
          <p:nvPr/>
        </p:nvSpPr>
        <p:spPr>
          <a:xfrm>
            <a:off x="9201149" y="4582876"/>
            <a:ext cx="2508247" cy="58477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atamaran"/>
                <a:ea typeface="Catamaran"/>
                <a:cs typeface="Catamaran"/>
                <a:sym typeface="Catamaran"/>
              </a:rPr>
              <a:t>Negative</a:t>
            </a:r>
            <a:endParaRPr b="0" i="0" sz="3200" u="none" cap="none" strike="noStrike">
              <a:solidFill>
                <a:schemeClr val="lt1"/>
              </a:solidFill>
              <a:latin typeface="Catamaran"/>
              <a:ea typeface="Catamaran"/>
              <a:cs typeface="Catamaran"/>
              <a:sym typeface="Catamaran"/>
            </a:endParaRPr>
          </a:p>
        </p:txBody>
      </p:sp>
      <p:sp>
        <p:nvSpPr>
          <p:cNvPr id="299" name="Google Shape;299;p15"/>
          <p:cNvSpPr/>
          <p:nvPr/>
        </p:nvSpPr>
        <p:spPr>
          <a:xfrm>
            <a:off x="2338184"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 Example Two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16"/>
          <p:cNvGrpSpPr/>
          <p:nvPr/>
        </p:nvGrpSpPr>
        <p:grpSpPr>
          <a:xfrm>
            <a:off x="-172162" y="1298313"/>
            <a:ext cx="12181623" cy="6858000"/>
            <a:chOff x="0" y="0"/>
            <a:chExt cx="12181623" cy="6858000"/>
          </a:xfrm>
        </p:grpSpPr>
        <p:pic>
          <p:nvPicPr>
            <p:cNvPr id="306" name="Google Shape;306;p16"/>
            <p:cNvPicPr preferRelativeResize="0"/>
            <p:nvPr/>
          </p:nvPicPr>
          <p:blipFill rotWithShape="1">
            <a:blip r:embed="rId3">
              <a:alphaModFix/>
            </a:blip>
            <a:srcRect b="0" l="0" r="0" t="0"/>
            <a:stretch/>
          </p:blipFill>
          <p:spPr>
            <a:xfrm>
              <a:off x="0" y="0"/>
              <a:ext cx="12181623" cy="6858000"/>
            </a:xfrm>
            <a:prstGeom prst="rect">
              <a:avLst/>
            </a:prstGeom>
            <a:noFill/>
            <a:ln>
              <a:noFill/>
            </a:ln>
          </p:spPr>
        </p:pic>
        <p:sp>
          <p:nvSpPr>
            <p:cNvPr id="307" name="Google Shape;307;p16"/>
            <p:cNvSpPr/>
            <p:nvPr/>
          </p:nvSpPr>
          <p:spPr>
            <a:xfrm>
              <a:off x="2590799" y="660858"/>
              <a:ext cx="6611257"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8" name="Google Shape;308;p16"/>
            <p:cNvSpPr/>
            <p:nvPr/>
          </p:nvSpPr>
          <p:spPr>
            <a:xfrm>
              <a:off x="6362701" y="3988659"/>
              <a:ext cx="1619251" cy="7033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9" name="Google Shape;309;p16"/>
            <p:cNvSpPr/>
            <p:nvPr/>
          </p:nvSpPr>
          <p:spPr>
            <a:xfrm>
              <a:off x="2514599" y="4045687"/>
              <a:ext cx="1619251" cy="175432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0" name="Google Shape;310;p16"/>
            <p:cNvSpPr/>
            <p:nvPr/>
          </p:nvSpPr>
          <p:spPr>
            <a:xfrm>
              <a:off x="6147962" y="3850160"/>
              <a:ext cx="254078" cy="194985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1" name="Google Shape;311;p16"/>
            <p:cNvSpPr/>
            <p:nvPr/>
          </p:nvSpPr>
          <p:spPr>
            <a:xfrm>
              <a:off x="6357512" y="4548211"/>
              <a:ext cx="1920240" cy="1390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12" name="Google Shape;312;p16"/>
          <p:cNvSpPr/>
          <p:nvPr/>
        </p:nvSpPr>
        <p:spPr>
          <a:xfrm>
            <a:off x="6167011" y="3988659"/>
            <a:ext cx="1837182" cy="175432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7F7F7F"/>
                </a:solidFill>
                <a:latin typeface="Catamaran"/>
                <a:ea typeface="Catamaran"/>
                <a:cs typeface="Catamaran"/>
                <a:sym typeface="Catamaran"/>
              </a:rPr>
              <a:t>Perceives the speaker as boring, standoffish, feeling no connection</a:t>
            </a:r>
            <a:endParaRPr b="0" i="0" sz="1400" u="none" cap="none" strike="noStrike">
              <a:solidFill>
                <a:srgbClr val="000000"/>
              </a:solidFill>
              <a:latin typeface="Arial"/>
              <a:ea typeface="Arial"/>
              <a:cs typeface="Arial"/>
              <a:sym typeface="Arial"/>
            </a:endParaRPr>
          </a:p>
        </p:txBody>
      </p:sp>
      <p:sp>
        <p:nvSpPr>
          <p:cNvPr id="313" name="Google Shape;313;p16"/>
          <p:cNvSpPr/>
          <p:nvPr/>
        </p:nvSpPr>
        <p:spPr>
          <a:xfrm>
            <a:off x="2525268" y="3988659"/>
            <a:ext cx="1746982" cy="147732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7F7F7F"/>
                </a:solidFill>
                <a:latin typeface="Catamaran"/>
                <a:ea typeface="Catamaran"/>
                <a:cs typeface="Catamaran"/>
                <a:sym typeface="Catamaran"/>
              </a:rPr>
              <a:t>Thinks the speaker is highly intelligent, approachable, relatable</a:t>
            </a:r>
            <a:endParaRPr b="0" i="0" sz="1400" u="none" cap="none" strike="noStrike">
              <a:solidFill>
                <a:srgbClr val="000000"/>
              </a:solidFill>
              <a:latin typeface="Arial"/>
              <a:ea typeface="Arial"/>
              <a:cs typeface="Arial"/>
              <a:sym typeface="Arial"/>
            </a:endParaRPr>
          </a:p>
        </p:txBody>
      </p:sp>
      <p:sp>
        <p:nvSpPr>
          <p:cNvPr id="314" name="Google Shape;314;p16"/>
          <p:cNvSpPr/>
          <p:nvPr/>
        </p:nvSpPr>
        <p:spPr>
          <a:xfrm>
            <a:off x="2487168"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 Example Three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grpSp>
        <p:nvGrpSpPr>
          <p:cNvPr id="320" name="Google Shape;320;p17"/>
          <p:cNvGrpSpPr/>
          <p:nvPr/>
        </p:nvGrpSpPr>
        <p:grpSpPr>
          <a:xfrm>
            <a:off x="0" y="0"/>
            <a:ext cx="12188953" cy="6862126"/>
            <a:chOff x="0" y="0"/>
            <a:chExt cx="12188953" cy="6862126"/>
          </a:xfrm>
        </p:grpSpPr>
        <p:pic>
          <p:nvPicPr>
            <p:cNvPr id="321" name="Google Shape;321;p17"/>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322" name="Google Shape;322;p17"/>
            <p:cNvSpPr/>
            <p:nvPr/>
          </p:nvSpPr>
          <p:spPr>
            <a:xfrm>
              <a:off x="308403" y="2038700"/>
              <a:ext cx="4940930" cy="83099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p17"/>
            <p:cNvSpPr/>
            <p:nvPr/>
          </p:nvSpPr>
          <p:spPr>
            <a:xfrm>
              <a:off x="2590800" y="660858"/>
              <a:ext cx="441374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24" name="Google Shape;324;p17"/>
          <p:cNvSpPr/>
          <p:nvPr/>
        </p:nvSpPr>
        <p:spPr>
          <a:xfrm>
            <a:off x="474784" y="2043409"/>
            <a:ext cx="4413739" cy="83099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Often, we are oblivious to what seems so obvious to others.</a:t>
            </a:r>
            <a:endParaRPr b="0" i="0" sz="1400" u="none" cap="none" strike="noStrike">
              <a:solidFill>
                <a:srgbClr val="000000"/>
              </a:solidFill>
              <a:latin typeface="Arial"/>
              <a:ea typeface="Arial"/>
              <a:cs typeface="Arial"/>
              <a:sym typeface="Arial"/>
            </a:endParaRPr>
          </a:p>
        </p:txBody>
      </p:sp>
      <p:sp>
        <p:nvSpPr>
          <p:cNvPr id="325" name="Google Shape;325;p17"/>
          <p:cNvSpPr/>
          <p:nvPr/>
        </p:nvSpPr>
        <p:spPr>
          <a:xfrm>
            <a:off x="2487168"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Understanding is Key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18"/>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332" name="Google Shape;332;p18"/>
          <p:cNvSpPr/>
          <p:nvPr/>
        </p:nvSpPr>
        <p:spPr>
          <a:xfrm>
            <a:off x="308403" y="2038700"/>
            <a:ext cx="5617612" cy="357079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3" name="Google Shape;333;p18"/>
          <p:cNvSpPr/>
          <p:nvPr/>
        </p:nvSpPr>
        <p:spPr>
          <a:xfrm>
            <a:off x="2590800" y="660858"/>
            <a:ext cx="441374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4" name="Google Shape;334;p18"/>
          <p:cNvSpPr/>
          <p:nvPr/>
        </p:nvSpPr>
        <p:spPr>
          <a:xfrm>
            <a:off x="474784" y="2954614"/>
            <a:ext cx="5322279" cy="83099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We are not always aware of how our behavior could be misperceived.</a:t>
            </a:r>
            <a:endParaRPr b="0" i="0" sz="1400" u="none" cap="none" strike="noStrike">
              <a:solidFill>
                <a:srgbClr val="000000"/>
              </a:solidFill>
              <a:latin typeface="Arial"/>
              <a:ea typeface="Arial"/>
              <a:cs typeface="Arial"/>
              <a:sym typeface="Arial"/>
            </a:endParaRPr>
          </a:p>
        </p:txBody>
      </p:sp>
      <p:sp>
        <p:nvSpPr>
          <p:cNvPr id="335" name="Google Shape;335;p18"/>
          <p:cNvSpPr/>
          <p:nvPr/>
        </p:nvSpPr>
        <p:spPr>
          <a:xfrm>
            <a:off x="2487168"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Understanding is Key</a:t>
            </a:r>
            <a:endParaRPr b="0" i="0" sz="1400" u="none" cap="none" strike="noStrike">
              <a:solidFill>
                <a:srgbClr val="000000"/>
              </a:solidFill>
              <a:latin typeface="Arial"/>
              <a:ea typeface="Arial"/>
              <a:cs typeface="Arial"/>
              <a:sym typeface="Arial"/>
            </a:endParaRPr>
          </a:p>
        </p:txBody>
      </p:sp>
      <p:sp>
        <p:nvSpPr>
          <p:cNvPr id="336" name="Google Shape;336;p18"/>
          <p:cNvSpPr/>
          <p:nvPr/>
        </p:nvSpPr>
        <p:spPr>
          <a:xfrm>
            <a:off x="474784" y="2043409"/>
            <a:ext cx="4413739" cy="83099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7F7F7F"/>
                </a:solidFill>
                <a:latin typeface="Catamaran"/>
                <a:ea typeface="Catamaran"/>
                <a:cs typeface="Catamaran"/>
                <a:sym typeface="Catamaran"/>
              </a:rPr>
              <a:t>Often, we are oblivious to what seems so obvious to others.</a:t>
            </a:r>
            <a:endParaRPr b="0" i="0" sz="1400" u="none" cap="none" strike="noStrike">
              <a:solidFill>
                <a:srgbClr val="000000"/>
              </a:solidFill>
              <a:latin typeface="Arial"/>
              <a:ea typeface="Arial"/>
              <a:cs typeface="Arial"/>
              <a:sym typeface="Arial"/>
            </a:endParaRPr>
          </a:p>
        </p:txBody>
      </p:sp>
      <p:sp>
        <p:nvSpPr>
          <p:cNvPr id="337" name="Google Shape;337;p18"/>
          <p:cNvSpPr/>
          <p:nvPr/>
        </p:nvSpPr>
        <p:spPr>
          <a:xfrm>
            <a:off x="397060" y="3807919"/>
            <a:ext cx="5556738" cy="1810752"/>
          </a:xfrm>
          <a:prstGeom prst="rect">
            <a:avLst/>
          </a:prstGeom>
          <a:noFill/>
          <a:ln>
            <a:noFill/>
          </a:ln>
        </p:spPr>
        <p:txBody>
          <a:bodyPr anchorCtr="0" anchor="ctr" bIns="45700" lIns="91425" spcFirstLastPara="1" rIns="91425" wrap="square" tIns="45700">
            <a:spAutoFit/>
          </a:bodyPr>
          <a:lstStyle/>
          <a:p>
            <a:pPr indent="-342900" lvl="0" marL="342900" marR="0" rtl="0" algn="l">
              <a:lnSpc>
                <a:spcPct val="145000"/>
              </a:lnSpc>
              <a:spcBef>
                <a:spcPts val="0"/>
              </a:spcBef>
              <a:spcAft>
                <a:spcPts val="0"/>
              </a:spcAft>
              <a:buClr>
                <a:srgbClr val="7F7F7F"/>
              </a:buClr>
              <a:buSzPts val="2000"/>
              <a:buFont typeface="Arial"/>
              <a:buChar char="•"/>
            </a:pPr>
            <a:r>
              <a:rPr b="0" i="0" lang="en-US" sz="2000" u="none" cap="none" strike="noStrike">
                <a:solidFill>
                  <a:srgbClr val="7F7F7F"/>
                </a:solidFill>
                <a:latin typeface="Catamaran"/>
                <a:ea typeface="Catamaran"/>
                <a:cs typeface="Catamaran"/>
                <a:sym typeface="Catamaran"/>
              </a:rPr>
              <a:t>cause resistance to your ideas</a:t>
            </a:r>
            <a:endParaRPr b="0" i="0" sz="1400" u="none" cap="none" strike="noStrike">
              <a:solidFill>
                <a:srgbClr val="000000"/>
              </a:solidFill>
              <a:latin typeface="Arial"/>
              <a:ea typeface="Arial"/>
              <a:cs typeface="Arial"/>
              <a:sym typeface="Arial"/>
            </a:endParaRPr>
          </a:p>
          <a:p>
            <a:pPr indent="-342900" lvl="0" marL="342900" marR="0" rtl="0" algn="l">
              <a:lnSpc>
                <a:spcPct val="145000"/>
              </a:lnSpc>
              <a:spcBef>
                <a:spcPts val="600"/>
              </a:spcBef>
              <a:spcAft>
                <a:spcPts val="0"/>
              </a:spcAft>
              <a:buClr>
                <a:srgbClr val="7F7F7F"/>
              </a:buClr>
              <a:buSzPts val="2000"/>
              <a:buFont typeface="Arial"/>
              <a:buChar char="•"/>
            </a:pPr>
            <a:r>
              <a:rPr b="0" i="0" lang="en-US" sz="2000" u="none" cap="none" strike="noStrike">
                <a:solidFill>
                  <a:srgbClr val="7F7F7F"/>
                </a:solidFill>
                <a:latin typeface="Catamaran"/>
                <a:ea typeface="Catamaran"/>
                <a:cs typeface="Catamaran"/>
                <a:sym typeface="Catamaran"/>
              </a:rPr>
              <a:t>lead to lack of participation when collaborating</a:t>
            </a:r>
            <a:endParaRPr b="0" i="0" sz="1400" u="none" cap="none" strike="noStrike">
              <a:solidFill>
                <a:srgbClr val="000000"/>
              </a:solidFill>
              <a:latin typeface="Arial"/>
              <a:ea typeface="Arial"/>
              <a:cs typeface="Arial"/>
              <a:sym typeface="Arial"/>
            </a:endParaRPr>
          </a:p>
          <a:p>
            <a:pPr indent="-342900" lvl="0" marL="342900" marR="0" rtl="0" algn="l">
              <a:lnSpc>
                <a:spcPct val="145000"/>
              </a:lnSpc>
              <a:spcBef>
                <a:spcPts val="600"/>
              </a:spcBef>
              <a:spcAft>
                <a:spcPts val="0"/>
              </a:spcAft>
              <a:buClr>
                <a:srgbClr val="7F7F7F"/>
              </a:buClr>
              <a:buSzPts val="2000"/>
              <a:buFont typeface="Arial"/>
              <a:buChar char="•"/>
            </a:pPr>
            <a:r>
              <a:rPr b="0" i="0" lang="en-US" sz="2000" u="none" cap="none" strike="noStrike">
                <a:solidFill>
                  <a:srgbClr val="7F7F7F"/>
                </a:solidFill>
                <a:latin typeface="Catamaran"/>
                <a:ea typeface="Catamaran"/>
                <a:cs typeface="Catamaran"/>
                <a:sym typeface="Catamaran"/>
              </a:rPr>
              <a:t>keep others from following or helping you</a:t>
            </a:r>
            <a:endParaRPr b="0" i="0" sz="1400" u="none" cap="none" strike="noStrike">
              <a:solidFill>
                <a:srgbClr val="000000"/>
              </a:solidFill>
              <a:latin typeface="Arial"/>
              <a:ea typeface="Arial"/>
              <a:cs typeface="Arial"/>
              <a:sym typeface="Arial"/>
            </a:endParaRPr>
          </a:p>
          <a:p>
            <a:pPr indent="-342900" lvl="0" marL="342900" marR="0" rtl="0" algn="l">
              <a:lnSpc>
                <a:spcPct val="145000"/>
              </a:lnSpc>
              <a:spcBef>
                <a:spcPts val="600"/>
              </a:spcBef>
              <a:spcAft>
                <a:spcPts val="0"/>
              </a:spcAft>
              <a:buClr>
                <a:srgbClr val="7F7F7F"/>
              </a:buClr>
              <a:buSzPts val="2000"/>
              <a:buFont typeface="Arial"/>
              <a:buChar char="•"/>
            </a:pPr>
            <a:r>
              <a:rPr b="0" i="0" lang="en-US" sz="2000" u="none" cap="none" strike="noStrike">
                <a:solidFill>
                  <a:srgbClr val="7F7F7F"/>
                </a:solidFill>
                <a:latin typeface="Catamaran"/>
                <a:ea typeface="Catamaran"/>
                <a:cs typeface="Catamaran"/>
                <a:sym typeface="Catamaran"/>
              </a:rPr>
              <a:t>keep others from </a:t>
            </a:r>
            <a:r>
              <a:rPr b="1" i="1" lang="en-US" sz="2000" u="none" cap="none" strike="noStrike">
                <a:solidFill>
                  <a:srgbClr val="7F7F7F"/>
                </a:solidFill>
                <a:latin typeface="Catamaran"/>
                <a:ea typeface="Catamaran"/>
                <a:cs typeface="Catamaran"/>
                <a:sym typeface="Catamaran"/>
              </a:rPr>
              <a:t>wanting</a:t>
            </a:r>
            <a:r>
              <a:rPr b="0" i="0" lang="en-US" sz="2000" u="none" cap="none" strike="noStrike">
                <a:solidFill>
                  <a:srgbClr val="7F7F7F"/>
                </a:solidFill>
                <a:latin typeface="Catamaran"/>
                <a:ea typeface="Catamaran"/>
                <a:cs typeface="Catamaran"/>
                <a:sym typeface="Catamaran"/>
              </a:rPr>
              <a:t> to follow or help you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grpSp>
        <p:nvGrpSpPr>
          <p:cNvPr id="343" name="Google Shape;343;p19"/>
          <p:cNvGrpSpPr/>
          <p:nvPr/>
        </p:nvGrpSpPr>
        <p:grpSpPr>
          <a:xfrm>
            <a:off x="0" y="0"/>
            <a:ext cx="12188953" cy="6862126"/>
            <a:chOff x="0" y="0"/>
            <a:chExt cx="12188953" cy="6862126"/>
          </a:xfrm>
        </p:grpSpPr>
        <p:pic>
          <p:nvPicPr>
            <p:cNvPr id="344" name="Google Shape;344;p19"/>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345" name="Google Shape;345;p19"/>
            <p:cNvSpPr/>
            <p:nvPr/>
          </p:nvSpPr>
          <p:spPr>
            <a:xfrm>
              <a:off x="2590800" y="660858"/>
              <a:ext cx="441374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p19"/>
            <p:cNvSpPr/>
            <p:nvPr/>
          </p:nvSpPr>
          <p:spPr>
            <a:xfrm>
              <a:off x="2343125" y="1364242"/>
              <a:ext cx="4661415" cy="445626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47" name="Google Shape;347;p19"/>
          <p:cNvSpPr/>
          <p:nvPr/>
        </p:nvSpPr>
        <p:spPr>
          <a:xfrm>
            <a:off x="2643555" y="1702925"/>
            <a:ext cx="3921370" cy="83099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“Doesn’t everyone prefer face-to-face feedback?”</a:t>
            </a:r>
            <a:endParaRPr b="0" i="0" sz="1400" u="none" cap="none" strike="noStrike">
              <a:solidFill>
                <a:srgbClr val="000000"/>
              </a:solidFill>
              <a:latin typeface="Arial"/>
              <a:ea typeface="Arial"/>
              <a:cs typeface="Arial"/>
              <a:sym typeface="Arial"/>
            </a:endParaRPr>
          </a:p>
        </p:txBody>
      </p:sp>
      <p:sp>
        <p:nvSpPr>
          <p:cNvPr id="348" name="Google Shape;348;p19"/>
          <p:cNvSpPr/>
          <p:nvPr/>
        </p:nvSpPr>
        <p:spPr>
          <a:xfrm>
            <a:off x="2643555" y="2712293"/>
            <a:ext cx="3921370" cy="1200329"/>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“Everyone prefers working through lunch to get done sooner, right??”</a:t>
            </a:r>
            <a:endParaRPr b="0" i="0" sz="1400" u="none" cap="none" strike="noStrike">
              <a:solidFill>
                <a:srgbClr val="000000"/>
              </a:solidFill>
              <a:latin typeface="Arial"/>
              <a:ea typeface="Arial"/>
              <a:cs typeface="Arial"/>
              <a:sym typeface="Arial"/>
            </a:endParaRPr>
          </a:p>
        </p:txBody>
      </p:sp>
      <p:sp>
        <p:nvSpPr>
          <p:cNvPr id="349" name="Google Shape;349;p19"/>
          <p:cNvSpPr/>
          <p:nvPr/>
        </p:nvSpPr>
        <p:spPr>
          <a:xfrm>
            <a:off x="2300655" y="4108578"/>
            <a:ext cx="4607170" cy="156966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“Doesn’t everyone think it’s important to make time for team lunches, work anniversary and birthday celebrations?”</a:t>
            </a:r>
            <a:endParaRPr b="0" i="0" sz="1400" u="none" cap="none" strike="noStrike">
              <a:solidFill>
                <a:srgbClr val="000000"/>
              </a:solidFill>
              <a:latin typeface="Arial"/>
              <a:ea typeface="Arial"/>
              <a:cs typeface="Arial"/>
              <a:sym typeface="Arial"/>
            </a:endParaRPr>
          </a:p>
        </p:txBody>
      </p:sp>
      <p:sp>
        <p:nvSpPr>
          <p:cNvPr id="350" name="Google Shape;350;p19"/>
          <p:cNvSpPr/>
          <p:nvPr/>
        </p:nvSpPr>
        <p:spPr>
          <a:xfrm>
            <a:off x="2487168"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Understanding is Key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grpSp>
        <p:nvGrpSpPr>
          <p:cNvPr id="104" name="Google Shape;104;p2"/>
          <p:cNvGrpSpPr/>
          <p:nvPr/>
        </p:nvGrpSpPr>
        <p:grpSpPr>
          <a:xfrm>
            <a:off x="0" y="0"/>
            <a:ext cx="12304060" cy="6858000"/>
            <a:chOff x="0" y="0"/>
            <a:chExt cx="12304060" cy="6858000"/>
          </a:xfrm>
        </p:grpSpPr>
        <p:pic>
          <p:nvPicPr>
            <p:cNvPr id="105" name="Google Shape;105;p2"/>
            <p:cNvPicPr preferRelativeResize="0"/>
            <p:nvPr/>
          </p:nvPicPr>
          <p:blipFill rotWithShape="1">
            <a:blip r:embed="rId3">
              <a:alphaModFix/>
            </a:blip>
            <a:srcRect b="0" l="0" r="0" t="0"/>
            <a:stretch/>
          </p:blipFill>
          <p:spPr>
            <a:xfrm>
              <a:off x="0" y="0"/>
              <a:ext cx="12304060" cy="6858000"/>
            </a:xfrm>
            <a:prstGeom prst="rect">
              <a:avLst/>
            </a:prstGeom>
            <a:noFill/>
            <a:ln>
              <a:noFill/>
            </a:ln>
          </p:spPr>
        </p:pic>
        <p:sp>
          <p:nvSpPr>
            <p:cNvPr id="106" name="Google Shape;106;p2"/>
            <p:cNvSpPr/>
            <p:nvPr/>
          </p:nvSpPr>
          <p:spPr>
            <a:xfrm>
              <a:off x="4431323" y="4406702"/>
              <a:ext cx="6302326"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sp>
          <p:nvSpPr>
            <p:cNvPr id="107" name="Google Shape;107;p2"/>
            <p:cNvSpPr/>
            <p:nvPr/>
          </p:nvSpPr>
          <p:spPr>
            <a:xfrm>
              <a:off x="6218907" y="1718235"/>
              <a:ext cx="266299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sp>
          <p:nvSpPr>
            <p:cNvPr id="108" name="Google Shape;108;p2"/>
            <p:cNvSpPr/>
            <p:nvPr/>
          </p:nvSpPr>
          <p:spPr>
            <a:xfrm>
              <a:off x="5050302" y="647114"/>
              <a:ext cx="5092504" cy="703385"/>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09" name="Google Shape;109;p2"/>
          <p:cNvSpPr/>
          <p:nvPr/>
        </p:nvSpPr>
        <p:spPr>
          <a:xfrm>
            <a:off x="4907897" y="627893"/>
            <a:ext cx="5359050"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Welcome and Introduction</a:t>
            </a:r>
            <a:endParaRPr b="0" i="0" sz="1400" u="none" cap="none" strike="noStrike">
              <a:solidFill>
                <a:srgbClr val="000000"/>
              </a:solidFill>
              <a:latin typeface="Arial"/>
              <a:ea typeface="Arial"/>
              <a:cs typeface="Arial"/>
              <a:sym typeface="Arial"/>
            </a:endParaRPr>
          </a:p>
        </p:txBody>
      </p:sp>
      <p:sp>
        <p:nvSpPr>
          <p:cNvPr id="110" name="Google Shape;110;p2"/>
          <p:cNvSpPr/>
          <p:nvPr/>
        </p:nvSpPr>
        <p:spPr>
          <a:xfrm>
            <a:off x="4583723" y="4392634"/>
            <a:ext cx="6302326" cy="70338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595959"/>
                </a:solidFill>
                <a:latin typeface="Catamaran"/>
                <a:ea typeface="Catamaran"/>
                <a:cs typeface="Catamaran"/>
                <a:sym typeface="Catamaran"/>
              </a:rPr>
              <a:t>To maximize your experience, we recommend that you take a moment now to review your “shapes”.</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a:off x="6218907" y="1776791"/>
            <a:ext cx="2662990" cy="70338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595959"/>
                </a:solidFill>
                <a:latin typeface="Catamaran"/>
                <a:ea typeface="Catamaran"/>
                <a:cs typeface="Catamaran"/>
                <a:sym typeface="Catamaran"/>
              </a:rPr>
              <a:t>Shape Perception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grpSp>
        <p:nvGrpSpPr>
          <p:cNvPr id="356" name="Google Shape;356;p20"/>
          <p:cNvGrpSpPr/>
          <p:nvPr/>
        </p:nvGrpSpPr>
        <p:grpSpPr>
          <a:xfrm>
            <a:off x="0" y="0"/>
            <a:ext cx="12188953" cy="6862126"/>
            <a:chOff x="0" y="0"/>
            <a:chExt cx="12188953" cy="6862126"/>
          </a:xfrm>
        </p:grpSpPr>
        <p:pic>
          <p:nvPicPr>
            <p:cNvPr id="357" name="Google Shape;357;p20"/>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358" name="Google Shape;358;p20"/>
            <p:cNvSpPr/>
            <p:nvPr/>
          </p:nvSpPr>
          <p:spPr>
            <a:xfrm>
              <a:off x="2661139" y="2461846"/>
              <a:ext cx="4343401" cy="23035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p20"/>
            <p:cNvSpPr/>
            <p:nvPr/>
          </p:nvSpPr>
          <p:spPr>
            <a:xfrm>
              <a:off x="2590800" y="660858"/>
              <a:ext cx="441374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60" name="Google Shape;360;p20"/>
          <p:cNvSpPr/>
          <p:nvPr/>
        </p:nvSpPr>
        <p:spPr>
          <a:xfrm>
            <a:off x="2661139" y="3697686"/>
            <a:ext cx="4249615" cy="83099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“How could anyone think this could be boring?”</a:t>
            </a:r>
            <a:endParaRPr b="0" i="0" sz="1400" u="none" cap="none" strike="noStrike">
              <a:solidFill>
                <a:srgbClr val="000000"/>
              </a:solidFill>
              <a:latin typeface="Arial"/>
              <a:ea typeface="Arial"/>
              <a:cs typeface="Arial"/>
              <a:sym typeface="Arial"/>
            </a:endParaRPr>
          </a:p>
        </p:txBody>
      </p:sp>
      <p:sp>
        <p:nvSpPr>
          <p:cNvPr id="361" name="Google Shape;361;p20"/>
          <p:cNvSpPr/>
          <p:nvPr/>
        </p:nvSpPr>
        <p:spPr>
          <a:xfrm>
            <a:off x="2661139" y="2598178"/>
            <a:ext cx="4249614" cy="83099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“How could anyone think this could be boring?”</a:t>
            </a:r>
            <a:endParaRPr b="0" i="0" sz="1400" u="none" cap="none" strike="noStrike">
              <a:solidFill>
                <a:srgbClr val="000000"/>
              </a:solidFill>
              <a:latin typeface="Arial"/>
              <a:ea typeface="Arial"/>
              <a:cs typeface="Arial"/>
              <a:sym typeface="Arial"/>
            </a:endParaRPr>
          </a:p>
        </p:txBody>
      </p:sp>
      <p:sp>
        <p:nvSpPr>
          <p:cNvPr id="362" name="Google Shape;362;p20"/>
          <p:cNvSpPr/>
          <p:nvPr/>
        </p:nvSpPr>
        <p:spPr>
          <a:xfrm>
            <a:off x="2487168"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Understanding is Key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grpSp>
        <p:nvGrpSpPr>
          <p:cNvPr id="368" name="Google Shape;368;p21"/>
          <p:cNvGrpSpPr/>
          <p:nvPr/>
        </p:nvGrpSpPr>
        <p:grpSpPr>
          <a:xfrm>
            <a:off x="0" y="0"/>
            <a:ext cx="12188953" cy="6862126"/>
            <a:chOff x="0" y="0"/>
            <a:chExt cx="12188953" cy="6862126"/>
          </a:xfrm>
        </p:grpSpPr>
        <p:pic>
          <p:nvPicPr>
            <p:cNvPr id="369" name="Google Shape;369;p21"/>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370" name="Google Shape;370;p21"/>
            <p:cNvSpPr/>
            <p:nvPr/>
          </p:nvSpPr>
          <p:spPr>
            <a:xfrm>
              <a:off x="2917675" y="1711311"/>
              <a:ext cx="4086865" cy="410919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1" name="Google Shape;371;p21"/>
            <p:cNvSpPr/>
            <p:nvPr/>
          </p:nvSpPr>
          <p:spPr>
            <a:xfrm>
              <a:off x="2590800" y="660858"/>
              <a:ext cx="441374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72" name="Google Shape;372;p21"/>
          <p:cNvSpPr/>
          <p:nvPr/>
        </p:nvSpPr>
        <p:spPr>
          <a:xfrm>
            <a:off x="2762530" y="1711311"/>
            <a:ext cx="4231660" cy="907941"/>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These are honest,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well-intended questions…</a:t>
            </a:r>
            <a:endParaRPr b="0" i="0" sz="1400" u="none" cap="none" strike="noStrike">
              <a:solidFill>
                <a:srgbClr val="000000"/>
              </a:solidFill>
              <a:latin typeface="Arial"/>
              <a:ea typeface="Arial"/>
              <a:cs typeface="Arial"/>
              <a:sym typeface="Arial"/>
            </a:endParaRPr>
          </a:p>
        </p:txBody>
      </p:sp>
      <p:sp>
        <p:nvSpPr>
          <p:cNvPr id="373" name="Google Shape;373;p21"/>
          <p:cNvSpPr/>
          <p:nvPr/>
        </p:nvSpPr>
        <p:spPr>
          <a:xfrm>
            <a:off x="2762531" y="2742031"/>
            <a:ext cx="4231659" cy="1200329"/>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…but questions that indicate that the person asking the questions is simply</a:t>
            </a:r>
            <a:endParaRPr b="0" i="0" sz="1400" u="none" cap="none" strike="noStrike">
              <a:solidFill>
                <a:srgbClr val="000000"/>
              </a:solidFill>
              <a:latin typeface="Arial"/>
              <a:ea typeface="Arial"/>
              <a:cs typeface="Arial"/>
              <a:sym typeface="Arial"/>
            </a:endParaRPr>
          </a:p>
        </p:txBody>
      </p:sp>
      <p:sp>
        <p:nvSpPr>
          <p:cNvPr id="374" name="Google Shape;374;p21"/>
          <p:cNvSpPr/>
          <p:nvPr/>
        </p:nvSpPr>
        <p:spPr>
          <a:xfrm>
            <a:off x="2917675" y="4972747"/>
            <a:ext cx="3921370" cy="83099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of how differently things can be perceived.</a:t>
            </a:r>
            <a:endParaRPr b="0" i="0" sz="1400" u="none" cap="none" strike="noStrike">
              <a:solidFill>
                <a:srgbClr val="000000"/>
              </a:solidFill>
              <a:latin typeface="Arial"/>
              <a:ea typeface="Arial"/>
              <a:cs typeface="Arial"/>
              <a:sym typeface="Arial"/>
            </a:endParaRPr>
          </a:p>
        </p:txBody>
      </p:sp>
      <p:sp>
        <p:nvSpPr>
          <p:cNvPr id="375" name="Google Shape;375;p21"/>
          <p:cNvSpPr/>
          <p:nvPr/>
        </p:nvSpPr>
        <p:spPr>
          <a:xfrm>
            <a:off x="2917675" y="4065139"/>
            <a:ext cx="3921370" cy="78483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rgbClr val="DD5751"/>
                </a:solidFill>
                <a:latin typeface="Catamaran"/>
                <a:ea typeface="Catamaran"/>
                <a:cs typeface="Catamaran"/>
                <a:sym typeface="Catamaran"/>
              </a:rPr>
              <a:t>not aware</a:t>
            </a:r>
            <a:endParaRPr b="0" i="0" sz="1400" u="none" cap="none" strike="noStrike">
              <a:solidFill>
                <a:srgbClr val="000000"/>
              </a:solidFill>
              <a:latin typeface="Arial"/>
              <a:ea typeface="Arial"/>
              <a:cs typeface="Arial"/>
              <a:sym typeface="Arial"/>
            </a:endParaRPr>
          </a:p>
        </p:txBody>
      </p:sp>
      <p:sp>
        <p:nvSpPr>
          <p:cNvPr id="376" name="Google Shape;376;p21"/>
          <p:cNvSpPr/>
          <p:nvPr/>
        </p:nvSpPr>
        <p:spPr>
          <a:xfrm>
            <a:off x="2487168"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Understanding is Key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grpSp>
        <p:nvGrpSpPr>
          <p:cNvPr id="382" name="Google Shape;382;p22"/>
          <p:cNvGrpSpPr/>
          <p:nvPr/>
        </p:nvGrpSpPr>
        <p:grpSpPr>
          <a:xfrm>
            <a:off x="0" y="0"/>
            <a:ext cx="12188953" cy="6862126"/>
            <a:chOff x="0" y="0"/>
            <a:chExt cx="12188953" cy="6862126"/>
          </a:xfrm>
        </p:grpSpPr>
        <p:pic>
          <p:nvPicPr>
            <p:cNvPr id="383" name="Google Shape;383;p22"/>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384" name="Google Shape;384;p22"/>
            <p:cNvSpPr/>
            <p:nvPr/>
          </p:nvSpPr>
          <p:spPr>
            <a:xfrm>
              <a:off x="2343125" y="1364242"/>
              <a:ext cx="4661415" cy="445626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5" name="Google Shape;385;p22"/>
            <p:cNvSpPr/>
            <p:nvPr/>
          </p:nvSpPr>
          <p:spPr>
            <a:xfrm>
              <a:off x="2590800" y="660858"/>
              <a:ext cx="441374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86" name="Google Shape;386;p22"/>
          <p:cNvSpPr/>
          <p:nvPr/>
        </p:nvSpPr>
        <p:spPr>
          <a:xfrm>
            <a:off x="2742439" y="2915141"/>
            <a:ext cx="4333202" cy="83099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of solving a problem or seizing an opportunity is simply</a:t>
            </a:r>
            <a:endParaRPr b="0" i="0" sz="1400" u="none" cap="none" strike="noStrike">
              <a:solidFill>
                <a:srgbClr val="000000"/>
              </a:solidFill>
              <a:latin typeface="Arial"/>
              <a:ea typeface="Arial"/>
              <a:cs typeface="Arial"/>
              <a:sym typeface="Arial"/>
            </a:endParaRPr>
          </a:p>
        </p:txBody>
      </p:sp>
      <p:sp>
        <p:nvSpPr>
          <p:cNvPr id="387" name="Google Shape;387;p22"/>
          <p:cNvSpPr/>
          <p:nvPr/>
        </p:nvSpPr>
        <p:spPr>
          <a:xfrm>
            <a:off x="3270740" y="4701625"/>
            <a:ext cx="3276600" cy="83099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that the problem or opportunity exists.</a:t>
            </a:r>
            <a:endParaRPr b="0" i="0" sz="1400" u="none" cap="none" strike="noStrike">
              <a:solidFill>
                <a:srgbClr val="000000"/>
              </a:solidFill>
              <a:latin typeface="Arial"/>
              <a:ea typeface="Arial"/>
              <a:cs typeface="Arial"/>
              <a:sym typeface="Arial"/>
            </a:endParaRPr>
          </a:p>
        </p:txBody>
      </p:sp>
      <p:sp>
        <p:nvSpPr>
          <p:cNvPr id="388" name="Google Shape;388;p22"/>
          <p:cNvSpPr/>
          <p:nvPr/>
        </p:nvSpPr>
        <p:spPr>
          <a:xfrm>
            <a:off x="2713512" y="1517315"/>
            <a:ext cx="4391056" cy="156966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E16B66"/>
                </a:solidFill>
                <a:latin typeface="Catamaran"/>
                <a:ea typeface="Catamaran"/>
                <a:cs typeface="Catamaran"/>
                <a:sym typeface="Catamaran"/>
              </a:rPr>
              <a:t>over</a:t>
            </a:r>
            <a:r>
              <a:rPr b="1" i="0" lang="en-US" sz="2800" u="none" cap="none" strike="noStrike">
                <a:solidFill>
                  <a:srgbClr val="E16B66"/>
                </a:solidFill>
                <a:latin typeface="Catamaran"/>
                <a:ea typeface="Catamaran"/>
                <a:cs typeface="Catamaran"/>
                <a:sym typeface="Catamaran"/>
              </a:rPr>
              <a:t> </a:t>
            </a:r>
            <a:r>
              <a:rPr b="1" i="0" lang="en-US" sz="9600" u="none" cap="none" strike="noStrike">
                <a:solidFill>
                  <a:srgbClr val="E16B66"/>
                </a:solidFill>
                <a:latin typeface="Catamaran"/>
                <a:ea typeface="Catamaran"/>
                <a:cs typeface="Catamaran"/>
                <a:sym typeface="Catamaran"/>
              </a:rPr>
              <a:t>50%</a:t>
            </a:r>
            <a:endParaRPr b="1" i="0" sz="2800" u="none" cap="none" strike="noStrike">
              <a:solidFill>
                <a:srgbClr val="E16B66"/>
              </a:solidFill>
              <a:latin typeface="Catamaran"/>
              <a:ea typeface="Catamaran"/>
              <a:cs typeface="Catamaran"/>
              <a:sym typeface="Catamaran"/>
            </a:endParaRPr>
          </a:p>
        </p:txBody>
      </p:sp>
      <p:sp>
        <p:nvSpPr>
          <p:cNvPr id="389" name="Google Shape;389;p22"/>
          <p:cNvSpPr/>
          <p:nvPr/>
        </p:nvSpPr>
        <p:spPr>
          <a:xfrm>
            <a:off x="2880948" y="3770222"/>
            <a:ext cx="4056184" cy="86177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E16B66"/>
                </a:solidFill>
                <a:latin typeface="Catamaran"/>
                <a:ea typeface="Catamaran"/>
                <a:cs typeface="Catamaran"/>
                <a:sym typeface="Catamaran"/>
              </a:rPr>
              <a:t>being aware</a:t>
            </a:r>
            <a:endParaRPr b="0" i="0" sz="1400" u="none" cap="none" strike="noStrike">
              <a:solidFill>
                <a:srgbClr val="000000"/>
              </a:solidFill>
              <a:latin typeface="Arial"/>
              <a:ea typeface="Arial"/>
              <a:cs typeface="Arial"/>
              <a:sym typeface="Arial"/>
            </a:endParaRPr>
          </a:p>
        </p:txBody>
      </p:sp>
      <p:sp>
        <p:nvSpPr>
          <p:cNvPr id="390" name="Google Shape;390;p22"/>
          <p:cNvSpPr/>
          <p:nvPr/>
        </p:nvSpPr>
        <p:spPr>
          <a:xfrm>
            <a:off x="2487168"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Understanding is Key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grpSp>
        <p:nvGrpSpPr>
          <p:cNvPr id="396" name="Google Shape;396;p23"/>
          <p:cNvGrpSpPr/>
          <p:nvPr/>
        </p:nvGrpSpPr>
        <p:grpSpPr>
          <a:xfrm>
            <a:off x="0" y="0"/>
            <a:ext cx="12188953" cy="6862126"/>
            <a:chOff x="0" y="0"/>
            <a:chExt cx="12188953" cy="6862126"/>
          </a:xfrm>
        </p:grpSpPr>
        <p:pic>
          <p:nvPicPr>
            <p:cNvPr id="397" name="Google Shape;397;p23"/>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398" name="Google Shape;398;p23"/>
            <p:cNvSpPr/>
            <p:nvPr/>
          </p:nvSpPr>
          <p:spPr>
            <a:xfrm>
              <a:off x="2590800" y="660858"/>
              <a:ext cx="441374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9" name="Google Shape;399;p23"/>
            <p:cNvSpPr/>
            <p:nvPr/>
          </p:nvSpPr>
          <p:spPr>
            <a:xfrm>
              <a:off x="2499950" y="1364243"/>
              <a:ext cx="4504590" cy="206475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0" name="Google Shape;400;p23"/>
            <p:cNvSpPr/>
            <p:nvPr/>
          </p:nvSpPr>
          <p:spPr>
            <a:xfrm>
              <a:off x="3408488" y="3380002"/>
              <a:ext cx="3238497" cy="235523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01" name="Google Shape;401;p23"/>
          <p:cNvSpPr/>
          <p:nvPr/>
        </p:nvSpPr>
        <p:spPr>
          <a:xfrm>
            <a:off x="2836985" y="3584041"/>
            <a:ext cx="3921370" cy="1200329"/>
          </a:xfrm>
          <a:prstGeom prst="rect">
            <a:avLst/>
          </a:prstGeom>
          <a:noFill/>
          <a:ln>
            <a:noFill/>
          </a:ln>
        </p:spPr>
        <p:txBody>
          <a:bodyPr anchorCtr="0" anchor="ctr" bIns="45700" lIns="91425" spcFirstLastPara="1" rIns="91425" wrap="square" tIns="45700">
            <a:noAutofit/>
          </a:bodyPr>
          <a:lstStyle/>
          <a:p>
            <a:pPr indent="0" lvl="0" marL="0" marR="0" rtl="0" algn="ctr">
              <a:lnSpc>
                <a:spcPct val="125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and the first stop to strengthening your communication</a:t>
            </a:r>
            <a:endParaRPr b="0" i="0" sz="1400" u="none" cap="none" strike="noStrike">
              <a:solidFill>
                <a:srgbClr val="000000"/>
              </a:solidFill>
              <a:latin typeface="Arial"/>
              <a:ea typeface="Arial"/>
              <a:cs typeface="Arial"/>
              <a:sym typeface="Arial"/>
            </a:endParaRPr>
          </a:p>
        </p:txBody>
      </p:sp>
      <p:sp>
        <p:nvSpPr>
          <p:cNvPr id="402" name="Google Shape;402;p23"/>
          <p:cNvSpPr/>
          <p:nvPr/>
        </p:nvSpPr>
        <p:spPr>
          <a:xfrm>
            <a:off x="2590800" y="1832953"/>
            <a:ext cx="4504590" cy="1631216"/>
          </a:xfrm>
          <a:prstGeom prst="rect">
            <a:avLst/>
          </a:prstGeom>
          <a:noFill/>
          <a:ln>
            <a:noFill/>
          </a:ln>
        </p:spPr>
        <p:txBody>
          <a:bodyPr anchorCtr="0" anchor="ctr" bIns="45700" lIns="91425" spcFirstLastPara="1" rIns="91425" wrap="square" tIns="45700">
            <a:spAutoFit/>
          </a:bodyPr>
          <a:lstStyle/>
          <a:p>
            <a:pPr indent="0" lvl="0" marL="0" marR="0" rtl="0" algn="ctr">
              <a:lnSpc>
                <a:spcPct val="120000"/>
              </a:lnSpc>
              <a:spcBef>
                <a:spcPts val="0"/>
              </a:spcBef>
              <a:spcAft>
                <a:spcPts val="0"/>
              </a:spcAft>
              <a:buClr>
                <a:srgbClr val="000000"/>
              </a:buClr>
              <a:buSzPts val="5000"/>
              <a:buFont typeface="Arial"/>
              <a:buNone/>
            </a:pPr>
            <a:r>
              <a:rPr b="1" i="0" lang="en-US" sz="5000" u="none" cap="none" strike="noStrike">
                <a:solidFill>
                  <a:srgbClr val="E16B66"/>
                </a:solidFill>
                <a:latin typeface="Catamaran"/>
                <a:ea typeface="Catamaran"/>
                <a:cs typeface="Catamaran"/>
                <a:sym typeface="Catamaran"/>
              </a:rPr>
              <a:t>Understanding is key</a:t>
            </a:r>
            <a:endParaRPr b="0" i="0" sz="1400" u="none" cap="none" strike="noStrike">
              <a:solidFill>
                <a:srgbClr val="000000"/>
              </a:solidFill>
              <a:latin typeface="Arial"/>
              <a:ea typeface="Arial"/>
              <a:cs typeface="Arial"/>
              <a:sym typeface="Arial"/>
            </a:endParaRPr>
          </a:p>
        </p:txBody>
      </p:sp>
      <p:sp>
        <p:nvSpPr>
          <p:cNvPr id="403" name="Google Shape;403;p23"/>
          <p:cNvSpPr/>
          <p:nvPr/>
        </p:nvSpPr>
        <p:spPr>
          <a:xfrm>
            <a:off x="3207729" y="4904241"/>
            <a:ext cx="3193071" cy="830997"/>
          </a:xfrm>
          <a:prstGeom prst="rect">
            <a:avLst/>
          </a:prstGeom>
          <a:noFill/>
          <a:ln>
            <a:noFill/>
          </a:ln>
        </p:spPr>
        <p:txBody>
          <a:bodyPr anchorCtr="0" anchor="ctr" bIns="45700" lIns="91425" spcFirstLastPara="1" rIns="91425" wrap="square" tIns="45700">
            <a:noAutofit/>
          </a:bodyPr>
          <a:lstStyle/>
          <a:p>
            <a:pPr indent="0" lvl="0" marL="0" marR="0" rtl="0" algn="ctr">
              <a:lnSpc>
                <a:spcPct val="125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and strengthening your relationships.</a:t>
            </a:r>
            <a:endParaRPr b="0" i="0" sz="1400" u="none" cap="none" strike="noStrike">
              <a:solidFill>
                <a:srgbClr val="000000"/>
              </a:solidFill>
              <a:latin typeface="Arial"/>
              <a:ea typeface="Arial"/>
              <a:cs typeface="Arial"/>
              <a:sym typeface="Arial"/>
            </a:endParaRPr>
          </a:p>
        </p:txBody>
      </p:sp>
      <p:sp>
        <p:nvSpPr>
          <p:cNvPr id="404" name="Google Shape;404;p23"/>
          <p:cNvSpPr/>
          <p:nvPr/>
        </p:nvSpPr>
        <p:spPr>
          <a:xfrm>
            <a:off x="2487168"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Understanding is Key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grpSp>
        <p:nvGrpSpPr>
          <p:cNvPr id="410" name="Google Shape;410;p24"/>
          <p:cNvGrpSpPr/>
          <p:nvPr/>
        </p:nvGrpSpPr>
        <p:grpSpPr>
          <a:xfrm>
            <a:off x="0" y="0"/>
            <a:ext cx="12188953" cy="6862126"/>
            <a:chOff x="0" y="0"/>
            <a:chExt cx="12188953" cy="6862126"/>
          </a:xfrm>
        </p:grpSpPr>
        <p:pic>
          <p:nvPicPr>
            <p:cNvPr id="411" name="Google Shape;411;p24"/>
            <p:cNvPicPr preferRelativeResize="0"/>
            <p:nvPr/>
          </p:nvPicPr>
          <p:blipFill rotWithShape="1">
            <a:blip r:embed="rId3">
              <a:alphaModFix/>
            </a:blip>
            <a:srcRect b="0" l="0" r="0" t="0"/>
            <a:stretch/>
          </p:blipFill>
          <p:spPr>
            <a:xfrm>
              <a:off x="0" y="0"/>
              <a:ext cx="12188953" cy="6862126"/>
            </a:xfrm>
            <a:prstGeom prst="rect">
              <a:avLst/>
            </a:prstGeom>
            <a:noFill/>
            <a:ln>
              <a:noFill/>
            </a:ln>
          </p:spPr>
        </p:pic>
        <p:pic>
          <p:nvPicPr>
            <p:cNvPr descr="Background pattern&#10;&#10;Description automatically generated with medium confidence" id="412" name="Google Shape;412;p24"/>
            <p:cNvPicPr preferRelativeResize="0"/>
            <p:nvPr/>
          </p:nvPicPr>
          <p:blipFill rotWithShape="1">
            <a:blip r:embed="rId4">
              <a:alphaModFix/>
            </a:blip>
            <a:srcRect b="0" l="0" r="0" t="0"/>
            <a:stretch/>
          </p:blipFill>
          <p:spPr>
            <a:xfrm>
              <a:off x="3812868" y="2214774"/>
              <a:ext cx="4648849" cy="876422"/>
            </a:xfrm>
            <a:prstGeom prst="rect">
              <a:avLst/>
            </a:prstGeom>
            <a:noFill/>
            <a:ln>
              <a:noFill/>
            </a:ln>
          </p:spPr>
        </p:pic>
        <p:pic>
          <p:nvPicPr>
            <p:cNvPr descr="Background pattern&#10;&#10;Description automatically generated with medium confidence" id="413" name="Google Shape;413;p24"/>
            <p:cNvPicPr preferRelativeResize="0"/>
            <p:nvPr/>
          </p:nvPicPr>
          <p:blipFill rotWithShape="1">
            <a:blip r:embed="rId5">
              <a:alphaModFix/>
            </a:blip>
            <a:srcRect b="0" l="0" r="0" t="0"/>
            <a:stretch/>
          </p:blipFill>
          <p:spPr>
            <a:xfrm>
              <a:off x="3812868" y="3143951"/>
              <a:ext cx="4648849" cy="876422"/>
            </a:xfrm>
            <a:prstGeom prst="rect">
              <a:avLst/>
            </a:prstGeom>
            <a:noFill/>
            <a:ln>
              <a:noFill/>
            </a:ln>
          </p:spPr>
        </p:pic>
        <p:pic>
          <p:nvPicPr>
            <p:cNvPr descr="Background pattern&#10;&#10;Description automatically generated with medium confidence" id="414" name="Google Shape;414;p24"/>
            <p:cNvPicPr preferRelativeResize="0"/>
            <p:nvPr/>
          </p:nvPicPr>
          <p:blipFill rotWithShape="1">
            <a:blip r:embed="rId6">
              <a:alphaModFix/>
            </a:blip>
            <a:srcRect b="42496" l="0" r="0" t="0"/>
            <a:stretch/>
          </p:blipFill>
          <p:spPr>
            <a:xfrm>
              <a:off x="3812868" y="4068025"/>
              <a:ext cx="4648849" cy="503975"/>
            </a:xfrm>
            <a:prstGeom prst="rect">
              <a:avLst/>
            </a:prstGeom>
            <a:noFill/>
            <a:ln>
              <a:noFill/>
            </a:ln>
          </p:spPr>
        </p:pic>
        <p:pic>
          <p:nvPicPr>
            <p:cNvPr descr="Background pattern&#10;&#10;Description automatically generated with medium confidence" id="415" name="Google Shape;415;p24"/>
            <p:cNvPicPr preferRelativeResize="0"/>
            <p:nvPr/>
          </p:nvPicPr>
          <p:blipFill rotWithShape="1">
            <a:blip r:embed="rId6">
              <a:alphaModFix/>
            </a:blip>
            <a:srcRect b="0" l="0" r="0" t="0"/>
            <a:stretch/>
          </p:blipFill>
          <p:spPr>
            <a:xfrm>
              <a:off x="3812868" y="1347143"/>
              <a:ext cx="4648849" cy="876422"/>
            </a:xfrm>
            <a:prstGeom prst="rect">
              <a:avLst/>
            </a:prstGeom>
            <a:noFill/>
            <a:ln>
              <a:noFill/>
            </a:ln>
          </p:spPr>
        </p:pic>
      </p:grpSp>
      <p:sp>
        <p:nvSpPr>
          <p:cNvPr id="416" name="Google Shape;416;p24"/>
          <p:cNvSpPr/>
          <p:nvPr/>
        </p:nvSpPr>
        <p:spPr>
          <a:xfrm>
            <a:off x="4059058" y="1819071"/>
            <a:ext cx="4141176" cy="2657138"/>
          </a:xfrm>
          <a:prstGeom prst="rect">
            <a:avLst/>
          </a:prstGeom>
          <a:noFill/>
          <a:ln>
            <a:noFill/>
          </a:ln>
        </p:spPr>
        <p:txBody>
          <a:bodyPr anchorCtr="0" anchor="ctr" bIns="45700" lIns="91425" spcFirstLastPara="1" rIns="91425" wrap="square" tIns="45700">
            <a:spAutoFit/>
          </a:bodyPr>
          <a:lstStyle/>
          <a:p>
            <a:pPr indent="0" lvl="0" marL="0" marR="0" rtl="0" algn="ctr">
              <a:lnSpc>
                <a:spcPct val="142857"/>
              </a:lnSpc>
              <a:spcBef>
                <a:spcPts val="0"/>
              </a:spcBef>
              <a:spcAft>
                <a:spcPts val="0"/>
              </a:spcAft>
              <a:buClr>
                <a:srgbClr val="000000"/>
              </a:buClr>
              <a:buSzPts val="2800"/>
              <a:buFont typeface="Arial"/>
              <a:buNone/>
            </a:pPr>
            <a:r>
              <a:rPr b="0" i="0" lang="en-US" sz="2800" u="none" cap="none" strike="noStrike">
                <a:solidFill>
                  <a:srgbClr val="7F7F7F"/>
                </a:solidFill>
                <a:latin typeface="Catamaran"/>
                <a:ea typeface="Catamaran"/>
                <a:cs typeface="Catamaran"/>
                <a:sym typeface="Catamaran"/>
              </a:rPr>
              <a:t>Drag the positive and negative behaviors to the appropriate shape, starting with </a:t>
            </a:r>
            <a:r>
              <a:rPr b="1" i="0" lang="en-US" sz="2800" u="none" cap="none" strike="noStrike">
                <a:solidFill>
                  <a:srgbClr val="7F7F7F"/>
                </a:solidFill>
                <a:latin typeface="Catamaran"/>
                <a:ea typeface="Catamaran"/>
                <a:cs typeface="Catamaran"/>
                <a:sym typeface="Catamaran"/>
              </a:rPr>
              <a:t>your own primary and secondary</a:t>
            </a:r>
            <a:r>
              <a:rPr b="0" i="0" lang="en-US" sz="2800" u="none" cap="none" strike="noStrike">
                <a:solidFill>
                  <a:srgbClr val="7F7F7F"/>
                </a:solidFill>
                <a:latin typeface="Catamaran"/>
                <a:ea typeface="Catamaran"/>
                <a:cs typeface="Catamaran"/>
                <a:sym typeface="Catamaran"/>
              </a:rPr>
              <a:t> shapes.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grpSp>
        <p:nvGrpSpPr>
          <p:cNvPr id="421" name="Google Shape;421;p25"/>
          <p:cNvGrpSpPr/>
          <p:nvPr/>
        </p:nvGrpSpPr>
        <p:grpSpPr>
          <a:xfrm>
            <a:off x="0" y="0"/>
            <a:ext cx="12188953" cy="6862126"/>
            <a:chOff x="0" y="0"/>
            <a:chExt cx="12188953" cy="6862126"/>
          </a:xfrm>
        </p:grpSpPr>
        <p:pic>
          <p:nvPicPr>
            <p:cNvPr id="422" name="Google Shape;422;p25"/>
            <p:cNvPicPr preferRelativeResize="0"/>
            <p:nvPr/>
          </p:nvPicPr>
          <p:blipFill rotWithShape="1">
            <a:blip r:embed="rId3">
              <a:alphaModFix/>
            </a:blip>
            <a:srcRect b="0" l="0" r="0" t="0"/>
            <a:stretch/>
          </p:blipFill>
          <p:spPr>
            <a:xfrm>
              <a:off x="0" y="0"/>
              <a:ext cx="12188953" cy="6862126"/>
            </a:xfrm>
            <a:prstGeom prst="rect">
              <a:avLst/>
            </a:prstGeom>
            <a:noFill/>
            <a:ln>
              <a:noFill/>
            </a:ln>
          </p:spPr>
        </p:pic>
        <p:grpSp>
          <p:nvGrpSpPr>
            <p:cNvPr id="423" name="Google Shape;423;p25"/>
            <p:cNvGrpSpPr/>
            <p:nvPr/>
          </p:nvGrpSpPr>
          <p:grpSpPr>
            <a:xfrm>
              <a:off x="589547" y="967153"/>
              <a:ext cx="2045368" cy="5375842"/>
              <a:chOff x="589547" y="967153"/>
              <a:chExt cx="2045368" cy="5375842"/>
            </a:xfrm>
          </p:grpSpPr>
          <p:sp>
            <p:nvSpPr>
              <p:cNvPr id="424" name="Google Shape;424;p25"/>
              <p:cNvSpPr/>
              <p:nvPr/>
            </p:nvSpPr>
            <p:spPr>
              <a:xfrm>
                <a:off x="589547" y="967153"/>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5" name="Google Shape;425;p25"/>
              <p:cNvSpPr/>
              <p:nvPr/>
            </p:nvSpPr>
            <p:spPr>
              <a:xfrm>
                <a:off x="589547" y="1534880"/>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6" name="Google Shape;426;p25"/>
              <p:cNvSpPr/>
              <p:nvPr/>
            </p:nvSpPr>
            <p:spPr>
              <a:xfrm>
                <a:off x="589547" y="2090263"/>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7" name="Google Shape;427;p25"/>
              <p:cNvSpPr/>
              <p:nvPr/>
            </p:nvSpPr>
            <p:spPr>
              <a:xfrm>
                <a:off x="589547" y="2687759"/>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8" name="Google Shape;428;p25"/>
              <p:cNvSpPr/>
              <p:nvPr/>
            </p:nvSpPr>
            <p:spPr>
              <a:xfrm>
                <a:off x="589547" y="3213063"/>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9" name="Google Shape;429;p25"/>
              <p:cNvSpPr/>
              <p:nvPr/>
            </p:nvSpPr>
            <p:spPr>
              <a:xfrm>
                <a:off x="589547" y="3774463"/>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0" name="Google Shape;430;p25"/>
              <p:cNvSpPr/>
              <p:nvPr/>
            </p:nvSpPr>
            <p:spPr>
              <a:xfrm>
                <a:off x="589547" y="4335865"/>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1" name="Google Shape;431;p25"/>
              <p:cNvSpPr/>
              <p:nvPr/>
            </p:nvSpPr>
            <p:spPr>
              <a:xfrm>
                <a:off x="589547" y="4909299"/>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2" name="Google Shape;432;p25"/>
              <p:cNvSpPr/>
              <p:nvPr/>
            </p:nvSpPr>
            <p:spPr>
              <a:xfrm>
                <a:off x="589547" y="5446636"/>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3" name="Google Shape;433;p25"/>
              <p:cNvSpPr/>
              <p:nvPr/>
            </p:nvSpPr>
            <p:spPr>
              <a:xfrm>
                <a:off x="589547" y="6032099"/>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34" name="Google Shape;434;p25"/>
            <p:cNvSpPr/>
            <p:nvPr/>
          </p:nvSpPr>
          <p:spPr>
            <a:xfrm>
              <a:off x="9636589" y="974804"/>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35" name="Google Shape;435;p25"/>
            <p:cNvGrpSpPr/>
            <p:nvPr/>
          </p:nvGrpSpPr>
          <p:grpSpPr>
            <a:xfrm>
              <a:off x="9636589" y="977040"/>
              <a:ext cx="2046938" cy="5353218"/>
              <a:chOff x="9636589" y="977040"/>
              <a:chExt cx="2046938" cy="5353218"/>
            </a:xfrm>
          </p:grpSpPr>
          <p:sp>
            <p:nvSpPr>
              <p:cNvPr id="436" name="Google Shape;436;p25"/>
              <p:cNvSpPr/>
              <p:nvPr/>
            </p:nvSpPr>
            <p:spPr>
              <a:xfrm>
                <a:off x="9636589" y="1536306"/>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7" name="Google Shape;437;p25"/>
              <p:cNvSpPr/>
              <p:nvPr/>
            </p:nvSpPr>
            <p:spPr>
              <a:xfrm>
                <a:off x="9636589" y="2095558"/>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8" name="Google Shape;438;p25"/>
              <p:cNvSpPr/>
              <p:nvPr/>
            </p:nvSpPr>
            <p:spPr>
              <a:xfrm>
                <a:off x="9636589" y="977040"/>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9" name="Google Shape;439;p25"/>
              <p:cNvSpPr/>
              <p:nvPr/>
            </p:nvSpPr>
            <p:spPr>
              <a:xfrm>
                <a:off x="9636589" y="2667354"/>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0" name="Google Shape;440;p25"/>
              <p:cNvSpPr/>
              <p:nvPr/>
            </p:nvSpPr>
            <p:spPr>
              <a:xfrm>
                <a:off x="9638159" y="3224976"/>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1" name="Google Shape;441;p25"/>
              <p:cNvSpPr/>
              <p:nvPr/>
            </p:nvSpPr>
            <p:spPr>
              <a:xfrm>
                <a:off x="9636589" y="3761275"/>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2" name="Google Shape;442;p25"/>
              <p:cNvSpPr/>
              <p:nvPr/>
            </p:nvSpPr>
            <p:spPr>
              <a:xfrm>
                <a:off x="9636589" y="4333071"/>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3" name="Google Shape;443;p25"/>
              <p:cNvSpPr/>
              <p:nvPr/>
            </p:nvSpPr>
            <p:spPr>
              <a:xfrm>
                <a:off x="9636589" y="4861848"/>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4" name="Google Shape;444;p25"/>
              <p:cNvSpPr/>
              <p:nvPr/>
            </p:nvSpPr>
            <p:spPr>
              <a:xfrm>
                <a:off x="9636589" y="5433644"/>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5" name="Google Shape;445;p25"/>
              <p:cNvSpPr/>
              <p:nvPr/>
            </p:nvSpPr>
            <p:spPr>
              <a:xfrm>
                <a:off x="9636589" y="6019362"/>
                <a:ext cx="2045368" cy="31089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sp>
        <p:nvSpPr>
          <p:cNvPr id="446" name="Google Shape;446;p25"/>
          <p:cNvSpPr txBox="1"/>
          <p:nvPr/>
        </p:nvSpPr>
        <p:spPr>
          <a:xfrm>
            <a:off x="859290" y="967154"/>
            <a:ext cx="15359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open-minded</a:t>
            </a:r>
            <a:endParaRPr b="0" i="0" sz="1400" u="none" cap="none" strike="noStrike">
              <a:solidFill>
                <a:srgbClr val="000000"/>
              </a:solidFill>
              <a:latin typeface="Arial"/>
              <a:ea typeface="Arial"/>
              <a:cs typeface="Arial"/>
              <a:sym typeface="Arial"/>
            </a:endParaRPr>
          </a:p>
        </p:txBody>
      </p:sp>
      <p:sp>
        <p:nvSpPr>
          <p:cNvPr id="447" name="Google Shape;447;p25"/>
          <p:cNvSpPr txBox="1"/>
          <p:nvPr/>
        </p:nvSpPr>
        <p:spPr>
          <a:xfrm>
            <a:off x="957073" y="1532848"/>
            <a:ext cx="13404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harmonizer</a:t>
            </a:r>
            <a:endParaRPr b="0" i="0" sz="1400" u="none" cap="none" strike="noStrike">
              <a:solidFill>
                <a:srgbClr val="000000"/>
              </a:solidFill>
              <a:latin typeface="Arial"/>
              <a:ea typeface="Arial"/>
              <a:cs typeface="Arial"/>
              <a:sym typeface="Arial"/>
            </a:endParaRPr>
          </a:p>
        </p:txBody>
      </p:sp>
      <p:sp>
        <p:nvSpPr>
          <p:cNvPr id="448" name="Google Shape;448;p25"/>
          <p:cNvSpPr txBox="1"/>
          <p:nvPr/>
        </p:nvSpPr>
        <p:spPr>
          <a:xfrm>
            <a:off x="1071688" y="2086819"/>
            <a:ext cx="111120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objective</a:t>
            </a:r>
            <a:endParaRPr b="0" i="0" sz="1400" u="none" cap="none" strike="noStrike">
              <a:solidFill>
                <a:srgbClr val="000000"/>
              </a:solidFill>
              <a:latin typeface="Arial"/>
              <a:ea typeface="Arial"/>
              <a:cs typeface="Arial"/>
              <a:sym typeface="Arial"/>
            </a:endParaRPr>
          </a:p>
        </p:txBody>
      </p:sp>
      <p:sp>
        <p:nvSpPr>
          <p:cNvPr id="449" name="Google Shape;449;p25"/>
          <p:cNvSpPr txBox="1"/>
          <p:nvPr/>
        </p:nvSpPr>
        <p:spPr>
          <a:xfrm>
            <a:off x="1056460" y="2658541"/>
            <a:ext cx="114165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exploring</a:t>
            </a:r>
            <a:endParaRPr b="0" i="0" sz="1400" u="none" cap="none" strike="noStrike">
              <a:solidFill>
                <a:srgbClr val="000000"/>
              </a:solidFill>
              <a:latin typeface="Arial"/>
              <a:ea typeface="Arial"/>
              <a:cs typeface="Arial"/>
              <a:sym typeface="Arial"/>
            </a:endParaRPr>
          </a:p>
        </p:txBody>
      </p:sp>
      <p:sp>
        <p:nvSpPr>
          <p:cNvPr id="450" name="Google Shape;450;p25"/>
          <p:cNvSpPr txBox="1"/>
          <p:nvPr/>
        </p:nvSpPr>
        <p:spPr>
          <a:xfrm>
            <a:off x="1070085" y="3203664"/>
            <a:ext cx="111440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futuristic</a:t>
            </a:r>
            <a:endParaRPr b="0" i="0" sz="1400" u="none" cap="none" strike="noStrike">
              <a:solidFill>
                <a:srgbClr val="000000"/>
              </a:solidFill>
              <a:latin typeface="Arial"/>
              <a:ea typeface="Arial"/>
              <a:cs typeface="Arial"/>
              <a:sym typeface="Arial"/>
            </a:endParaRPr>
          </a:p>
        </p:txBody>
      </p:sp>
      <p:sp>
        <p:nvSpPr>
          <p:cNvPr id="451" name="Google Shape;451;p25"/>
          <p:cNvSpPr txBox="1"/>
          <p:nvPr/>
        </p:nvSpPr>
        <p:spPr>
          <a:xfrm>
            <a:off x="1253629" y="3767837"/>
            <a:ext cx="7473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brave</a:t>
            </a:r>
            <a:endParaRPr b="0" i="0" sz="1400" u="none" cap="none" strike="noStrike">
              <a:solidFill>
                <a:srgbClr val="000000"/>
              </a:solidFill>
              <a:latin typeface="Arial"/>
              <a:ea typeface="Arial"/>
              <a:cs typeface="Arial"/>
              <a:sym typeface="Arial"/>
            </a:endParaRPr>
          </a:p>
        </p:txBody>
      </p:sp>
      <p:sp>
        <p:nvSpPr>
          <p:cNvPr id="452" name="Google Shape;452;p25"/>
          <p:cNvSpPr txBox="1"/>
          <p:nvPr/>
        </p:nvSpPr>
        <p:spPr>
          <a:xfrm>
            <a:off x="1114168" y="4312960"/>
            <a:ext cx="102624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intuitive</a:t>
            </a:r>
            <a:endParaRPr b="0" i="0" sz="1400" u="none" cap="none" strike="noStrike">
              <a:solidFill>
                <a:srgbClr val="000000"/>
              </a:solidFill>
              <a:latin typeface="Arial"/>
              <a:ea typeface="Arial"/>
              <a:cs typeface="Arial"/>
              <a:sym typeface="Arial"/>
            </a:endParaRPr>
          </a:p>
        </p:txBody>
      </p:sp>
      <p:sp>
        <p:nvSpPr>
          <p:cNvPr id="453" name="Google Shape;453;p25"/>
          <p:cNvSpPr txBox="1"/>
          <p:nvPr/>
        </p:nvSpPr>
        <p:spPr>
          <a:xfrm>
            <a:off x="1030812" y="4877133"/>
            <a:ext cx="119295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motivator</a:t>
            </a:r>
            <a:endParaRPr b="0" i="0" sz="1400" u="none" cap="none" strike="noStrike">
              <a:solidFill>
                <a:srgbClr val="000000"/>
              </a:solidFill>
              <a:latin typeface="Arial"/>
              <a:ea typeface="Arial"/>
              <a:cs typeface="Arial"/>
              <a:sym typeface="Arial"/>
            </a:endParaRPr>
          </a:p>
        </p:txBody>
      </p:sp>
      <p:sp>
        <p:nvSpPr>
          <p:cNvPr id="454" name="Google Shape;454;p25"/>
          <p:cNvSpPr txBox="1"/>
          <p:nvPr/>
        </p:nvSpPr>
        <p:spPr>
          <a:xfrm>
            <a:off x="750286" y="5422256"/>
            <a:ext cx="17540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action-oriented</a:t>
            </a:r>
            <a:endParaRPr b="0" i="0" sz="1400" u="none" cap="none" strike="noStrike">
              <a:solidFill>
                <a:srgbClr val="000000"/>
              </a:solidFill>
              <a:latin typeface="Arial"/>
              <a:ea typeface="Arial"/>
              <a:cs typeface="Arial"/>
              <a:sym typeface="Arial"/>
            </a:endParaRPr>
          </a:p>
        </p:txBody>
      </p:sp>
      <p:sp>
        <p:nvSpPr>
          <p:cNvPr id="455" name="Google Shape;455;p25"/>
          <p:cNvSpPr txBox="1"/>
          <p:nvPr/>
        </p:nvSpPr>
        <p:spPr>
          <a:xfrm>
            <a:off x="1009973" y="5986429"/>
            <a:ext cx="123463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consistent</a:t>
            </a:r>
            <a:endParaRPr b="0" i="0" sz="1400" u="none" cap="none" strike="noStrike">
              <a:solidFill>
                <a:srgbClr val="000000"/>
              </a:solidFill>
              <a:latin typeface="Arial"/>
              <a:ea typeface="Arial"/>
              <a:cs typeface="Arial"/>
              <a:sym typeface="Arial"/>
            </a:endParaRPr>
          </a:p>
        </p:txBody>
      </p:sp>
      <p:sp>
        <p:nvSpPr>
          <p:cNvPr id="456" name="Google Shape;456;p25"/>
          <p:cNvSpPr txBox="1"/>
          <p:nvPr/>
        </p:nvSpPr>
        <p:spPr>
          <a:xfrm>
            <a:off x="10170072" y="961470"/>
            <a:ext cx="99097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too soft</a:t>
            </a:r>
            <a:endParaRPr b="0" i="0" sz="1400" u="none" cap="none" strike="noStrike">
              <a:solidFill>
                <a:srgbClr val="000000"/>
              </a:solidFill>
              <a:latin typeface="Arial"/>
              <a:ea typeface="Arial"/>
              <a:cs typeface="Arial"/>
              <a:sym typeface="Arial"/>
            </a:endParaRPr>
          </a:p>
        </p:txBody>
      </p:sp>
      <p:sp>
        <p:nvSpPr>
          <p:cNvPr id="457" name="Google Shape;457;p25"/>
          <p:cNvSpPr txBox="1"/>
          <p:nvPr/>
        </p:nvSpPr>
        <p:spPr>
          <a:xfrm>
            <a:off x="10033817" y="1519632"/>
            <a:ext cx="12634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egocentric</a:t>
            </a:r>
            <a:endParaRPr b="0" i="0" sz="1400" u="none" cap="none" strike="noStrike">
              <a:solidFill>
                <a:srgbClr val="000000"/>
              </a:solidFill>
              <a:latin typeface="Arial"/>
              <a:ea typeface="Arial"/>
              <a:cs typeface="Arial"/>
              <a:sym typeface="Arial"/>
            </a:endParaRPr>
          </a:p>
        </p:txBody>
      </p:sp>
      <p:sp>
        <p:nvSpPr>
          <p:cNvPr id="458" name="Google Shape;458;p25"/>
          <p:cNvSpPr txBox="1"/>
          <p:nvPr/>
        </p:nvSpPr>
        <p:spPr>
          <a:xfrm>
            <a:off x="10104349" y="2072398"/>
            <a:ext cx="112242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confused</a:t>
            </a:r>
            <a:endParaRPr b="0" i="0" sz="1400" u="none" cap="none" strike="noStrike">
              <a:solidFill>
                <a:srgbClr val="000000"/>
              </a:solidFill>
              <a:latin typeface="Arial"/>
              <a:ea typeface="Arial"/>
              <a:cs typeface="Arial"/>
              <a:sym typeface="Arial"/>
            </a:endParaRPr>
          </a:p>
        </p:txBody>
      </p:sp>
      <p:sp>
        <p:nvSpPr>
          <p:cNvPr id="459" name="Google Shape;459;p25"/>
          <p:cNvSpPr txBox="1"/>
          <p:nvPr/>
        </p:nvSpPr>
        <p:spPr>
          <a:xfrm>
            <a:off x="9608220" y="2677115"/>
            <a:ext cx="2114681"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7F7F7F"/>
                </a:solidFill>
                <a:latin typeface="Catamaran"/>
                <a:ea typeface="Catamaran"/>
                <a:cs typeface="Catamaran"/>
                <a:sym typeface="Catamaran"/>
              </a:rPr>
              <a:t>too accommodating</a:t>
            </a:r>
            <a:endParaRPr b="0" i="0" sz="1400" u="none" cap="none" strike="noStrike">
              <a:solidFill>
                <a:srgbClr val="000000"/>
              </a:solidFill>
              <a:latin typeface="Arial"/>
              <a:ea typeface="Arial"/>
              <a:cs typeface="Arial"/>
              <a:sym typeface="Arial"/>
            </a:endParaRPr>
          </a:p>
        </p:txBody>
      </p:sp>
      <p:sp>
        <p:nvSpPr>
          <p:cNvPr id="460" name="Google Shape;460;p25"/>
          <p:cNvSpPr txBox="1"/>
          <p:nvPr/>
        </p:nvSpPr>
        <p:spPr>
          <a:xfrm>
            <a:off x="10097937" y="3183326"/>
            <a:ext cx="113524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apathetic</a:t>
            </a:r>
            <a:endParaRPr b="0" i="0" sz="1400" u="none" cap="none" strike="noStrike">
              <a:solidFill>
                <a:srgbClr val="000000"/>
              </a:solidFill>
              <a:latin typeface="Arial"/>
              <a:ea typeface="Arial"/>
              <a:cs typeface="Arial"/>
              <a:sym typeface="Arial"/>
            </a:endParaRPr>
          </a:p>
        </p:txBody>
      </p:sp>
      <p:sp>
        <p:nvSpPr>
          <p:cNvPr id="461" name="Google Shape;461;p25"/>
          <p:cNvSpPr txBox="1"/>
          <p:nvPr/>
        </p:nvSpPr>
        <p:spPr>
          <a:xfrm>
            <a:off x="9952063" y="3762596"/>
            <a:ext cx="142699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materialistic</a:t>
            </a:r>
            <a:endParaRPr b="0" i="0" sz="1400" u="none" cap="none" strike="noStrike">
              <a:solidFill>
                <a:srgbClr val="000000"/>
              </a:solidFill>
              <a:latin typeface="Arial"/>
              <a:ea typeface="Arial"/>
              <a:cs typeface="Arial"/>
              <a:sym typeface="Arial"/>
            </a:endParaRPr>
          </a:p>
        </p:txBody>
      </p:sp>
      <p:sp>
        <p:nvSpPr>
          <p:cNvPr id="462" name="Google Shape;462;p25"/>
          <p:cNvSpPr txBox="1"/>
          <p:nvPr/>
        </p:nvSpPr>
        <p:spPr>
          <a:xfrm>
            <a:off x="10014581" y="4312960"/>
            <a:ext cx="130195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impractical</a:t>
            </a:r>
            <a:endParaRPr b="0" i="0" sz="1400" u="none" cap="none" strike="noStrike">
              <a:solidFill>
                <a:srgbClr val="000000"/>
              </a:solidFill>
              <a:latin typeface="Arial"/>
              <a:ea typeface="Arial"/>
              <a:cs typeface="Arial"/>
              <a:sym typeface="Arial"/>
            </a:endParaRPr>
          </a:p>
        </p:txBody>
      </p:sp>
      <p:sp>
        <p:nvSpPr>
          <p:cNvPr id="463" name="Google Shape;463;p25"/>
          <p:cNvSpPr txBox="1"/>
          <p:nvPr/>
        </p:nvSpPr>
        <p:spPr>
          <a:xfrm>
            <a:off x="10107555" y="4865743"/>
            <a:ext cx="111601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inflexible</a:t>
            </a:r>
            <a:endParaRPr b="0" i="0" sz="1400" u="none" cap="none" strike="noStrike">
              <a:solidFill>
                <a:srgbClr val="000000"/>
              </a:solidFill>
              <a:latin typeface="Arial"/>
              <a:ea typeface="Arial"/>
              <a:cs typeface="Arial"/>
              <a:sym typeface="Arial"/>
            </a:endParaRPr>
          </a:p>
        </p:txBody>
      </p:sp>
      <p:sp>
        <p:nvSpPr>
          <p:cNvPr id="464" name="Google Shape;464;p25"/>
          <p:cNvSpPr txBox="1"/>
          <p:nvPr/>
        </p:nvSpPr>
        <p:spPr>
          <a:xfrm>
            <a:off x="10080304" y="5446636"/>
            <a:ext cx="117051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rebellious</a:t>
            </a:r>
            <a:endParaRPr b="0" i="0" sz="1400" u="none" cap="none" strike="noStrike">
              <a:solidFill>
                <a:srgbClr val="000000"/>
              </a:solidFill>
              <a:latin typeface="Arial"/>
              <a:ea typeface="Arial"/>
              <a:cs typeface="Arial"/>
              <a:sym typeface="Arial"/>
            </a:endParaRPr>
          </a:p>
        </p:txBody>
      </p:sp>
      <p:sp>
        <p:nvSpPr>
          <p:cNvPr id="465" name="Google Shape;465;p25"/>
          <p:cNvSpPr txBox="1"/>
          <p:nvPr/>
        </p:nvSpPr>
        <p:spPr>
          <a:xfrm>
            <a:off x="10077899" y="5997144"/>
            <a:ext cx="117532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indecisive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p26"/>
          <p:cNvPicPr preferRelativeResize="0"/>
          <p:nvPr/>
        </p:nvPicPr>
        <p:blipFill rotWithShape="1">
          <a:blip r:embed="rId3">
            <a:alphaModFix/>
          </a:blip>
          <a:srcRect b="0" l="0" r="0" t="0"/>
          <a:stretch/>
        </p:blipFill>
        <p:spPr>
          <a:xfrm>
            <a:off x="0" y="0"/>
            <a:ext cx="12188953" cy="6862126"/>
          </a:xfrm>
          <a:prstGeom prst="rect">
            <a:avLst/>
          </a:prstGeom>
          <a:solidFill>
            <a:srgbClr val="F5CDCB"/>
          </a:solidFill>
          <a:ln>
            <a:noFill/>
          </a:ln>
        </p:spPr>
      </p:pic>
      <p:sp>
        <p:nvSpPr>
          <p:cNvPr id="472" name="Google Shape;472;p26"/>
          <p:cNvSpPr/>
          <p:nvPr/>
        </p:nvSpPr>
        <p:spPr>
          <a:xfrm>
            <a:off x="203040" y="1417287"/>
            <a:ext cx="4550850" cy="126051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3" name="Google Shape;473;p26"/>
          <p:cNvSpPr/>
          <p:nvPr/>
        </p:nvSpPr>
        <p:spPr>
          <a:xfrm>
            <a:off x="338507" y="589650"/>
            <a:ext cx="4550850" cy="82763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74" name="Google Shape;474;p26"/>
          <p:cNvGrpSpPr/>
          <p:nvPr/>
        </p:nvGrpSpPr>
        <p:grpSpPr>
          <a:xfrm>
            <a:off x="6325376" y="1273514"/>
            <a:ext cx="4477188" cy="4635126"/>
            <a:chOff x="6325376" y="1273514"/>
            <a:chExt cx="4477188" cy="4635126"/>
          </a:xfrm>
        </p:grpSpPr>
        <p:grpSp>
          <p:nvGrpSpPr>
            <p:cNvPr id="475" name="Google Shape;475;p26"/>
            <p:cNvGrpSpPr/>
            <p:nvPr/>
          </p:nvGrpSpPr>
          <p:grpSpPr>
            <a:xfrm>
              <a:off x="6325376" y="1283945"/>
              <a:ext cx="2110648" cy="4616917"/>
              <a:chOff x="6325376" y="1283945"/>
              <a:chExt cx="2110648" cy="4616917"/>
            </a:xfrm>
          </p:grpSpPr>
          <p:sp>
            <p:nvSpPr>
              <p:cNvPr id="476" name="Google Shape;476;p26"/>
              <p:cNvSpPr/>
              <p:nvPr/>
            </p:nvSpPr>
            <p:spPr>
              <a:xfrm>
                <a:off x="6358757" y="5589966"/>
                <a:ext cx="2045368" cy="310896"/>
              </a:xfrm>
              <a:prstGeom prst="roundRect">
                <a:avLst>
                  <a:gd fmla="val 50000" name="adj"/>
                </a:avLst>
              </a:prstGeom>
              <a:solidFill>
                <a:srgbClr val="C9E8C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7" name="Google Shape;477;p26"/>
              <p:cNvSpPr/>
              <p:nvPr/>
            </p:nvSpPr>
            <p:spPr>
              <a:xfrm>
                <a:off x="6357146" y="3177758"/>
                <a:ext cx="2045368" cy="310896"/>
              </a:xfrm>
              <a:prstGeom prst="roundRect">
                <a:avLst>
                  <a:gd fmla="val 50000" name="adj"/>
                </a:avLst>
              </a:prstGeom>
              <a:solidFill>
                <a:srgbClr val="C9E8C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8" name="Google Shape;478;p26"/>
              <p:cNvSpPr/>
              <p:nvPr/>
            </p:nvSpPr>
            <p:spPr>
              <a:xfrm>
                <a:off x="6390656" y="2700089"/>
                <a:ext cx="2045368" cy="310896"/>
              </a:xfrm>
              <a:prstGeom prst="roundRect">
                <a:avLst>
                  <a:gd fmla="val 50000" name="adj"/>
                </a:avLst>
              </a:prstGeom>
              <a:solidFill>
                <a:srgbClr val="C9E8C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9" name="Google Shape;479;p26"/>
              <p:cNvSpPr/>
              <p:nvPr/>
            </p:nvSpPr>
            <p:spPr>
              <a:xfrm>
                <a:off x="6355008" y="2229849"/>
                <a:ext cx="2045368" cy="310896"/>
              </a:xfrm>
              <a:prstGeom prst="roundRect">
                <a:avLst>
                  <a:gd fmla="val 50000" name="adj"/>
                </a:avLst>
              </a:prstGeom>
              <a:solidFill>
                <a:srgbClr val="C9E8C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0" name="Google Shape;480;p26"/>
              <p:cNvSpPr/>
              <p:nvPr/>
            </p:nvSpPr>
            <p:spPr>
              <a:xfrm>
                <a:off x="6325376" y="1724949"/>
                <a:ext cx="2045368" cy="310896"/>
              </a:xfrm>
              <a:prstGeom prst="roundRect">
                <a:avLst>
                  <a:gd fmla="val 50000" name="adj"/>
                </a:avLst>
              </a:prstGeom>
              <a:solidFill>
                <a:srgbClr val="C9E8C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1" name="Google Shape;481;p26"/>
              <p:cNvSpPr/>
              <p:nvPr/>
            </p:nvSpPr>
            <p:spPr>
              <a:xfrm>
                <a:off x="6355008" y="1283945"/>
                <a:ext cx="2045368" cy="310896"/>
              </a:xfrm>
              <a:prstGeom prst="roundRect">
                <a:avLst>
                  <a:gd fmla="val 50000" name="adj"/>
                </a:avLst>
              </a:prstGeom>
              <a:solidFill>
                <a:srgbClr val="C9E8C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2" name="Google Shape;482;p26"/>
              <p:cNvSpPr/>
              <p:nvPr/>
            </p:nvSpPr>
            <p:spPr>
              <a:xfrm>
                <a:off x="6338823" y="4158533"/>
                <a:ext cx="2045368" cy="310896"/>
              </a:xfrm>
              <a:prstGeom prst="roundRect">
                <a:avLst>
                  <a:gd fmla="val 50000" name="adj"/>
                </a:avLst>
              </a:prstGeom>
              <a:solidFill>
                <a:srgbClr val="C9E8C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3" name="Google Shape;483;p26"/>
              <p:cNvSpPr/>
              <p:nvPr/>
            </p:nvSpPr>
            <p:spPr>
              <a:xfrm>
                <a:off x="6376274" y="3641459"/>
                <a:ext cx="2045368" cy="310896"/>
              </a:xfrm>
              <a:prstGeom prst="roundRect">
                <a:avLst>
                  <a:gd fmla="val 50000" name="adj"/>
                </a:avLst>
              </a:prstGeom>
              <a:solidFill>
                <a:srgbClr val="C9E8C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4" name="Google Shape;484;p26"/>
              <p:cNvSpPr/>
              <p:nvPr/>
            </p:nvSpPr>
            <p:spPr>
              <a:xfrm>
                <a:off x="6362631" y="5140124"/>
                <a:ext cx="2045368" cy="310896"/>
              </a:xfrm>
              <a:prstGeom prst="roundRect">
                <a:avLst>
                  <a:gd fmla="val 50000" name="adj"/>
                </a:avLst>
              </a:prstGeom>
              <a:solidFill>
                <a:srgbClr val="C9E8C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5" name="Google Shape;485;p26"/>
              <p:cNvSpPr/>
              <p:nvPr/>
            </p:nvSpPr>
            <p:spPr>
              <a:xfrm>
                <a:off x="6355008" y="4605001"/>
                <a:ext cx="2045368" cy="310896"/>
              </a:xfrm>
              <a:prstGeom prst="roundRect">
                <a:avLst>
                  <a:gd fmla="val 50000" name="adj"/>
                </a:avLst>
              </a:prstGeom>
              <a:solidFill>
                <a:srgbClr val="C9E8C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486" name="Google Shape;486;p26"/>
            <p:cNvGrpSpPr/>
            <p:nvPr/>
          </p:nvGrpSpPr>
          <p:grpSpPr>
            <a:xfrm>
              <a:off x="8715349" y="1273514"/>
              <a:ext cx="2087215" cy="4635126"/>
              <a:chOff x="8715349" y="1273514"/>
              <a:chExt cx="2087215" cy="4635126"/>
            </a:xfrm>
          </p:grpSpPr>
          <p:sp>
            <p:nvSpPr>
              <p:cNvPr id="487" name="Google Shape;487;p26"/>
              <p:cNvSpPr/>
              <p:nvPr/>
            </p:nvSpPr>
            <p:spPr>
              <a:xfrm>
                <a:off x="8728198" y="3659005"/>
                <a:ext cx="2045368" cy="310896"/>
              </a:xfrm>
              <a:prstGeom prst="roundRect">
                <a:avLst>
                  <a:gd fmla="val 50000" name="adj"/>
                </a:avLst>
              </a:prstGeom>
              <a:solidFill>
                <a:srgbClr val="F5CDC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8" name="Google Shape;488;p26"/>
              <p:cNvSpPr/>
              <p:nvPr/>
            </p:nvSpPr>
            <p:spPr>
              <a:xfrm>
                <a:off x="8736615" y="3171149"/>
                <a:ext cx="2045368" cy="310896"/>
              </a:xfrm>
              <a:prstGeom prst="roundRect">
                <a:avLst>
                  <a:gd fmla="val 50000" name="adj"/>
                </a:avLst>
              </a:prstGeom>
              <a:solidFill>
                <a:srgbClr val="F5CDC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9" name="Google Shape;489;p26"/>
              <p:cNvSpPr/>
              <p:nvPr/>
            </p:nvSpPr>
            <p:spPr>
              <a:xfrm>
                <a:off x="8746563" y="2677804"/>
                <a:ext cx="2045368" cy="310896"/>
              </a:xfrm>
              <a:prstGeom prst="roundRect">
                <a:avLst>
                  <a:gd fmla="val 50000" name="adj"/>
                </a:avLst>
              </a:prstGeom>
              <a:solidFill>
                <a:srgbClr val="F5CDC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0" name="Google Shape;490;p26"/>
              <p:cNvSpPr/>
              <p:nvPr/>
            </p:nvSpPr>
            <p:spPr>
              <a:xfrm>
                <a:off x="8715349" y="1725912"/>
                <a:ext cx="2045368" cy="310896"/>
              </a:xfrm>
              <a:prstGeom prst="roundRect">
                <a:avLst>
                  <a:gd fmla="val 50000" name="adj"/>
                </a:avLst>
              </a:prstGeom>
              <a:solidFill>
                <a:srgbClr val="F5CDC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1" name="Google Shape;491;p26"/>
              <p:cNvSpPr/>
              <p:nvPr/>
            </p:nvSpPr>
            <p:spPr>
              <a:xfrm>
                <a:off x="8757196" y="1273514"/>
                <a:ext cx="2045368" cy="310896"/>
              </a:xfrm>
              <a:prstGeom prst="roundRect">
                <a:avLst>
                  <a:gd fmla="val 50000" name="adj"/>
                </a:avLst>
              </a:prstGeom>
              <a:solidFill>
                <a:srgbClr val="F5CDC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2" name="Google Shape;492;p26"/>
              <p:cNvSpPr/>
              <p:nvPr/>
            </p:nvSpPr>
            <p:spPr>
              <a:xfrm>
                <a:off x="8755176" y="5142586"/>
                <a:ext cx="2045368" cy="310896"/>
              </a:xfrm>
              <a:prstGeom prst="roundRect">
                <a:avLst>
                  <a:gd fmla="val 50000" name="adj"/>
                </a:avLst>
              </a:prstGeom>
              <a:solidFill>
                <a:srgbClr val="F5CDC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3" name="Google Shape;493;p26"/>
              <p:cNvSpPr/>
              <p:nvPr/>
            </p:nvSpPr>
            <p:spPr>
              <a:xfrm>
                <a:off x="8728198" y="2231603"/>
                <a:ext cx="2045368" cy="310896"/>
              </a:xfrm>
              <a:prstGeom prst="roundRect">
                <a:avLst>
                  <a:gd fmla="val 50000" name="adj"/>
                </a:avLst>
              </a:prstGeom>
              <a:solidFill>
                <a:srgbClr val="F5CDC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4" name="Google Shape;494;p26"/>
              <p:cNvSpPr/>
              <p:nvPr/>
            </p:nvSpPr>
            <p:spPr>
              <a:xfrm>
                <a:off x="8736615" y="4169166"/>
                <a:ext cx="2045368" cy="310896"/>
              </a:xfrm>
              <a:prstGeom prst="roundRect">
                <a:avLst>
                  <a:gd fmla="val 50000" name="adj"/>
                </a:avLst>
              </a:prstGeom>
              <a:solidFill>
                <a:srgbClr val="F5CDC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5" name="Google Shape;495;p26"/>
              <p:cNvSpPr/>
              <p:nvPr/>
            </p:nvSpPr>
            <p:spPr>
              <a:xfrm>
                <a:off x="8727889" y="4606411"/>
                <a:ext cx="2045368" cy="310896"/>
              </a:xfrm>
              <a:prstGeom prst="roundRect">
                <a:avLst>
                  <a:gd fmla="val 50000" name="adj"/>
                </a:avLst>
              </a:prstGeom>
              <a:solidFill>
                <a:srgbClr val="F5CDC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6" name="Google Shape;496;p26"/>
              <p:cNvSpPr/>
              <p:nvPr/>
            </p:nvSpPr>
            <p:spPr>
              <a:xfrm>
                <a:off x="8755176" y="5597744"/>
                <a:ext cx="2045368" cy="310896"/>
              </a:xfrm>
              <a:prstGeom prst="roundRect">
                <a:avLst>
                  <a:gd fmla="val 50000" name="adj"/>
                </a:avLst>
              </a:prstGeom>
              <a:solidFill>
                <a:srgbClr val="F5CDC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sp>
        <p:nvSpPr>
          <p:cNvPr id="497" name="Google Shape;497;p26"/>
          <p:cNvSpPr txBox="1"/>
          <p:nvPr/>
        </p:nvSpPr>
        <p:spPr>
          <a:xfrm>
            <a:off x="6677933" y="3189742"/>
            <a:ext cx="15359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open-minded</a:t>
            </a:r>
            <a:endParaRPr b="0" i="0" sz="1400" u="none" cap="none" strike="noStrike">
              <a:solidFill>
                <a:srgbClr val="000000"/>
              </a:solidFill>
              <a:latin typeface="Arial"/>
              <a:ea typeface="Arial"/>
              <a:cs typeface="Arial"/>
              <a:sym typeface="Arial"/>
            </a:endParaRPr>
          </a:p>
        </p:txBody>
      </p:sp>
      <p:sp>
        <p:nvSpPr>
          <p:cNvPr id="498" name="Google Shape;498;p26"/>
          <p:cNvSpPr txBox="1"/>
          <p:nvPr/>
        </p:nvSpPr>
        <p:spPr>
          <a:xfrm>
            <a:off x="6775716" y="4151554"/>
            <a:ext cx="13404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harmonizer</a:t>
            </a:r>
            <a:endParaRPr b="0" i="0" sz="1400" u="none" cap="none" strike="noStrike">
              <a:solidFill>
                <a:srgbClr val="000000"/>
              </a:solidFill>
              <a:latin typeface="Arial"/>
              <a:ea typeface="Arial"/>
              <a:cs typeface="Arial"/>
              <a:sym typeface="Arial"/>
            </a:endParaRPr>
          </a:p>
        </p:txBody>
      </p:sp>
      <p:sp>
        <p:nvSpPr>
          <p:cNvPr id="499" name="Google Shape;499;p26"/>
          <p:cNvSpPr txBox="1"/>
          <p:nvPr/>
        </p:nvSpPr>
        <p:spPr>
          <a:xfrm>
            <a:off x="6890331" y="1252835"/>
            <a:ext cx="111120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objective</a:t>
            </a:r>
            <a:endParaRPr b="0" i="0" sz="1400" u="none" cap="none" strike="noStrike">
              <a:solidFill>
                <a:srgbClr val="000000"/>
              </a:solidFill>
              <a:latin typeface="Arial"/>
              <a:ea typeface="Arial"/>
              <a:cs typeface="Arial"/>
              <a:sym typeface="Arial"/>
            </a:endParaRPr>
          </a:p>
        </p:txBody>
      </p:sp>
      <p:sp>
        <p:nvSpPr>
          <p:cNvPr id="500" name="Google Shape;500;p26"/>
          <p:cNvSpPr txBox="1"/>
          <p:nvPr/>
        </p:nvSpPr>
        <p:spPr>
          <a:xfrm>
            <a:off x="6842510" y="3625355"/>
            <a:ext cx="114165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exploring</a:t>
            </a:r>
            <a:endParaRPr b="0" i="0" sz="1400" u="none" cap="none" strike="noStrike">
              <a:solidFill>
                <a:srgbClr val="000000"/>
              </a:solidFill>
              <a:latin typeface="Arial"/>
              <a:ea typeface="Arial"/>
              <a:cs typeface="Arial"/>
              <a:sym typeface="Arial"/>
            </a:endParaRPr>
          </a:p>
        </p:txBody>
      </p:sp>
      <p:sp>
        <p:nvSpPr>
          <p:cNvPr id="501" name="Google Shape;501;p26"/>
          <p:cNvSpPr txBox="1"/>
          <p:nvPr/>
        </p:nvSpPr>
        <p:spPr>
          <a:xfrm>
            <a:off x="6888728" y="5142805"/>
            <a:ext cx="111440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futuristic</a:t>
            </a:r>
            <a:endParaRPr b="0" i="0" sz="1400" u="none" cap="none" strike="noStrike">
              <a:solidFill>
                <a:srgbClr val="000000"/>
              </a:solidFill>
              <a:latin typeface="Arial"/>
              <a:ea typeface="Arial"/>
              <a:cs typeface="Arial"/>
              <a:sym typeface="Arial"/>
            </a:endParaRPr>
          </a:p>
        </p:txBody>
      </p:sp>
      <p:sp>
        <p:nvSpPr>
          <p:cNvPr id="502" name="Google Shape;502;p26"/>
          <p:cNvSpPr txBox="1"/>
          <p:nvPr/>
        </p:nvSpPr>
        <p:spPr>
          <a:xfrm>
            <a:off x="7072272" y="2230757"/>
            <a:ext cx="7473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brave</a:t>
            </a:r>
            <a:endParaRPr b="0" i="0" sz="1400" u="none" cap="none" strike="noStrike">
              <a:solidFill>
                <a:srgbClr val="000000"/>
              </a:solidFill>
              <a:latin typeface="Arial"/>
              <a:ea typeface="Arial"/>
              <a:cs typeface="Arial"/>
              <a:sym typeface="Arial"/>
            </a:endParaRPr>
          </a:p>
        </p:txBody>
      </p:sp>
      <p:sp>
        <p:nvSpPr>
          <p:cNvPr id="503" name="Google Shape;503;p26"/>
          <p:cNvSpPr txBox="1"/>
          <p:nvPr/>
        </p:nvSpPr>
        <p:spPr>
          <a:xfrm>
            <a:off x="6932811" y="4599947"/>
            <a:ext cx="102624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intuitive</a:t>
            </a:r>
            <a:endParaRPr b="0" i="0" sz="1400" u="none" cap="none" strike="noStrike">
              <a:solidFill>
                <a:srgbClr val="000000"/>
              </a:solidFill>
              <a:latin typeface="Arial"/>
              <a:ea typeface="Arial"/>
              <a:cs typeface="Arial"/>
              <a:sym typeface="Arial"/>
            </a:endParaRPr>
          </a:p>
        </p:txBody>
      </p:sp>
      <p:sp>
        <p:nvSpPr>
          <p:cNvPr id="504" name="Google Shape;504;p26"/>
          <p:cNvSpPr txBox="1"/>
          <p:nvPr/>
        </p:nvSpPr>
        <p:spPr>
          <a:xfrm>
            <a:off x="6849455" y="5586657"/>
            <a:ext cx="119295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motivator</a:t>
            </a:r>
            <a:endParaRPr b="0" i="0" sz="1400" u="none" cap="none" strike="noStrike">
              <a:solidFill>
                <a:srgbClr val="000000"/>
              </a:solidFill>
              <a:latin typeface="Arial"/>
              <a:ea typeface="Arial"/>
              <a:cs typeface="Arial"/>
              <a:sym typeface="Arial"/>
            </a:endParaRPr>
          </a:p>
        </p:txBody>
      </p:sp>
      <p:sp>
        <p:nvSpPr>
          <p:cNvPr id="505" name="Google Shape;505;p26"/>
          <p:cNvSpPr txBox="1"/>
          <p:nvPr/>
        </p:nvSpPr>
        <p:spPr>
          <a:xfrm>
            <a:off x="6568929" y="2690336"/>
            <a:ext cx="17540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action-oriented</a:t>
            </a:r>
            <a:endParaRPr b="0" i="0" sz="1400" u="none" cap="none" strike="noStrike">
              <a:solidFill>
                <a:srgbClr val="000000"/>
              </a:solidFill>
              <a:latin typeface="Arial"/>
              <a:ea typeface="Arial"/>
              <a:cs typeface="Arial"/>
              <a:sym typeface="Arial"/>
            </a:endParaRPr>
          </a:p>
        </p:txBody>
      </p:sp>
      <p:sp>
        <p:nvSpPr>
          <p:cNvPr id="506" name="Google Shape;506;p26"/>
          <p:cNvSpPr txBox="1"/>
          <p:nvPr/>
        </p:nvSpPr>
        <p:spPr>
          <a:xfrm>
            <a:off x="6828616" y="1716141"/>
            <a:ext cx="123463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consistent</a:t>
            </a:r>
            <a:endParaRPr b="0" i="0" sz="1400" u="none" cap="none" strike="noStrike">
              <a:solidFill>
                <a:srgbClr val="000000"/>
              </a:solidFill>
              <a:latin typeface="Arial"/>
              <a:ea typeface="Arial"/>
              <a:cs typeface="Arial"/>
              <a:sym typeface="Arial"/>
            </a:endParaRPr>
          </a:p>
        </p:txBody>
      </p:sp>
      <p:sp>
        <p:nvSpPr>
          <p:cNvPr id="507" name="Google Shape;507;p26"/>
          <p:cNvSpPr txBox="1"/>
          <p:nvPr/>
        </p:nvSpPr>
        <p:spPr>
          <a:xfrm>
            <a:off x="9337557" y="4599947"/>
            <a:ext cx="99097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too soft</a:t>
            </a:r>
            <a:endParaRPr b="0" i="0" sz="1400" u="none" cap="none" strike="noStrike">
              <a:solidFill>
                <a:srgbClr val="000000"/>
              </a:solidFill>
              <a:latin typeface="Arial"/>
              <a:ea typeface="Arial"/>
              <a:cs typeface="Arial"/>
              <a:sym typeface="Arial"/>
            </a:endParaRPr>
          </a:p>
        </p:txBody>
      </p:sp>
      <p:sp>
        <p:nvSpPr>
          <p:cNvPr id="508" name="Google Shape;508;p26"/>
          <p:cNvSpPr txBox="1"/>
          <p:nvPr/>
        </p:nvSpPr>
        <p:spPr>
          <a:xfrm>
            <a:off x="9201302" y="2230757"/>
            <a:ext cx="12634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egocentric</a:t>
            </a:r>
            <a:endParaRPr b="0" i="0" sz="1400" u="none" cap="none" strike="noStrike">
              <a:solidFill>
                <a:srgbClr val="000000"/>
              </a:solidFill>
              <a:latin typeface="Arial"/>
              <a:ea typeface="Arial"/>
              <a:cs typeface="Arial"/>
              <a:sym typeface="Arial"/>
            </a:endParaRPr>
          </a:p>
        </p:txBody>
      </p:sp>
      <p:sp>
        <p:nvSpPr>
          <p:cNvPr id="509" name="Google Shape;509;p26"/>
          <p:cNvSpPr txBox="1"/>
          <p:nvPr/>
        </p:nvSpPr>
        <p:spPr>
          <a:xfrm>
            <a:off x="9271834" y="3189742"/>
            <a:ext cx="112242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confused</a:t>
            </a:r>
            <a:endParaRPr b="0" i="0" sz="1400" u="none" cap="none" strike="noStrike">
              <a:solidFill>
                <a:srgbClr val="000000"/>
              </a:solidFill>
              <a:latin typeface="Arial"/>
              <a:ea typeface="Arial"/>
              <a:cs typeface="Arial"/>
              <a:sym typeface="Arial"/>
            </a:endParaRPr>
          </a:p>
        </p:txBody>
      </p:sp>
      <p:sp>
        <p:nvSpPr>
          <p:cNvPr id="510" name="Google Shape;510;p26"/>
          <p:cNvSpPr txBox="1"/>
          <p:nvPr/>
        </p:nvSpPr>
        <p:spPr>
          <a:xfrm>
            <a:off x="8758772" y="4151554"/>
            <a:ext cx="2114681"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7F7F7F"/>
                </a:solidFill>
                <a:latin typeface="Catamaran"/>
                <a:ea typeface="Catamaran"/>
                <a:cs typeface="Catamaran"/>
                <a:sym typeface="Catamaran"/>
              </a:rPr>
              <a:t>too accommodating</a:t>
            </a:r>
            <a:endParaRPr b="0" i="0" sz="1400" u="none" cap="none" strike="noStrike">
              <a:solidFill>
                <a:srgbClr val="000000"/>
              </a:solidFill>
              <a:latin typeface="Arial"/>
              <a:ea typeface="Arial"/>
              <a:cs typeface="Arial"/>
              <a:sym typeface="Arial"/>
            </a:endParaRPr>
          </a:p>
        </p:txBody>
      </p:sp>
      <p:sp>
        <p:nvSpPr>
          <p:cNvPr id="511" name="Google Shape;511;p26"/>
          <p:cNvSpPr txBox="1"/>
          <p:nvPr/>
        </p:nvSpPr>
        <p:spPr>
          <a:xfrm>
            <a:off x="9265422" y="1252835"/>
            <a:ext cx="113524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apathetic</a:t>
            </a:r>
            <a:endParaRPr b="0" i="0" sz="1400" u="none" cap="none" strike="noStrike">
              <a:solidFill>
                <a:srgbClr val="000000"/>
              </a:solidFill>
              <a:latin typeface="Arial"/>
              <a:ea typeface="Arial"/>
              <a:cs typeface="Arial"/>
              <a:sym typeface="Arial"/>
            </a:endParaRPr>
          </a:p>
        </p:txBody>
      </p:sp>
      <p:sp>
        <p:nvSpPr>
          <p:cNvPr id="512" name="Google Shape;512;p26"/>
          <p:cNvSpPr txBox="1"/>
          <p:nvPr/>
        </p:nvSpPr>
        <p:spPr>
          <a:xfrm>
            <a:off x="9119548" y="2690336"/>
            <a:ext cx="142699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materialistic</a:t>
            </a:r>
            <a:endParaRPr b="0" i="0" sz="1400" u="none" cap="none" strike="noStrike">
              <a:solidFill>
                <a:srgbClr val="000000"/>
              </a:solidFill>
              <a:latin typeface="Arial"/>
              <a:ea typeface="Arial"/>
              <a:cs typeface="Arial"/>
              <a:sym typeface="Arial"/>
            </a:endParaRPr>
          </a:p>
        </p:txBody>
      </p:sp>
      <p:sp>
        <p:nvSpPr>
          <p:cNvPr id="513" name="Google Shape;513;p26"/>
          <p:cNvSpPr txBox="1"/>
          <p:nvPr/>
        </p:nvSpPr>
        <p:spPr>
          <a:xfrm>
            <a:off x="9182066" y="5142805"/>
            <a:ext cx="130195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impractical</a:t>
            </a:r>
            <a:endParaRPr b="0" i="0" sz="1400" u="none" cap="none" strike="noStrike">
              <a:solidFill>
                <a:srgbClr val="000000"/>
              </a:solidFill>
              <a:latin typeface="Arial"/>
              <a:ea typeface="Arial"/>
              <a:cs typeface="Arial"/>
              <a:sym typeface="Arial"/>
            </a:endParaRPr>
          </a:p>
        </p:txBody>
      </p:sp>
      <p:sp>
        <p:nvSpPr>
          <p:cNvPr id="514" name="Google Shape;514;p26"/>
          <p:cNvSpPr txBox="1"/>
          <p:nvPr/>
        </p:nvSpPr>
        <p:spPr>
          <a:xfrm>
            <a:off x="9275040" y="1716141"/>
            <a:ext cx="111601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inflexible</a:t>
            </a:r>
            <a:endParaRPr b="0" i="0" sz="1400" u="none" cap="none" strike="noStrike">
              <a:solidFill>
                <a:srgbClr val="000000"/>
              </a:solidFill>
              <a:latin typeface="Arial"/>
              <a:ea typeface="Arial"/>
              <a:cs typeface="Arial"/>
              <a:sym typeface="Arial"/>
            </a:endParaRPr>
          </a:p>
        </p:txBody>
      </p:sp>
      <p:sp>
        <p:nvSpPr>
          <p:cNvPr id="515" name="Google Shape;515;p26"/>
          <p:cNvSpPr txBox="1"/>
          <p:nvPr/>
        </p:nvSpPr>
        <p:spPr>
          <a:xfrm>
            <a:off x="9247789" y="5591501"/>
            <a:ext cx="117051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rebellious</a:t>
            </a:r>
            <a:endParaRPr b="0" i="0" sz="1400" u="none" cap="none" strike="noStrike">
              <a:solidFill>
                <a:srgbClr val="000000"/>
              </a:solidFill>
              <a:latin typeface="Arial"/>
              <a:ea typeface="Arial"/>
              <a:cs typeface="Arial"/>
              <a:sym typeface="Arial"/>
            </a:endParaRPr>
          </a:p>
        </p:txBody>
      </p:sp>
      <p:sp>
        <p:nvSpPr>
          <p:cNvPr id="516" name="Google Shape;516;p26"/>
          <p:cNvSpPr txBox="1"/>
          <p:nvPr/>
        </p:nvSpPr>
        <p:spPr>
          <a:xfrm>
            <a:off x="9245384" y="3621033"/>
            <a:ext cx="117532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F7F7F"/>
                </a:solidFill>
                <a:latin typeface="Catamaran"/>
                <a:ea typeface="Catamaran"/>
                <a:cs typeface="Catamaran"/>
                <a:sym typeface="Catamaran"/>
              </a:rPr>
              <a:t>indecisive</a:t>
            </a:r>
            <a:endParaRPr b="0" i="0" sz="1400" u="none" cap="none" strike="noStrike">
              <a:solidFill>
                <a:srgbClr val="000000"/>
              </a:solidFill>
              <a:latin typeface="Arial"/>
              <a:ea typeface="Arial"/>
              <a:cs typeface="Arial"/>
              <a:sym typeface="Arial"/>
            </a:endParaRPr>
          </a:p>
        </p:txBody>
      </p:sp>
      <p:sp>
        <p:nvSpPr>
          <p:cNvPr id="517" name="Google Shape;517;p26"/>
          <p:cNvSpPr txBox="1"/>
          <p:nvPr/>
        </p:nvSpPr>
        <p:spPr>
          <a:xfrm>
            <a:off x="342105" y="1548710"/>
            <a:ext cx="4411785" cy="8720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7F7F7F"/>
                </a:solidFill>
                <a:latin typeface="Catamaran"/>
                <a:ea typeface="Catamaran"/>
                <a:cs typeface="Catamaran"/>
                <a:sym typeface="Catamaran"/>
              </a:rPr>
              <a:t>Perception</a:t>
            </a:r>
            <a:r>
              <a:rPr b="1" i="0" lang="en-US" sz="2000" u="none" cap="none" strike="noStrike">
                <a:solidFill>
                  <a:srgbClr val="7F7F7F"/>
                </a:solidFill>
                <a:latin typeface="Catamaran"/>
                <a:ea typeface="Catamaran"/>
                <a:cs typeface="Catamaran"/>
                <a:sym typeface="Catamaran"/>
              </a:rPr>
              <a:t> is reality.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2000"/>
              <a:buFont typeface="Arial"/>
              <a:buNone/>
            </a:pPr>
            <a:r>
              <a:rPr b="1" i="0" lang="en-US" sz="2000" u="none" cap="none" strike="noStrike">
                <a:solidFill>
                  <a:srgbClr val="7F7F7F"/>
                </a:solidFill>
                <a:latin typeface="Catamaran"/>
                <a:ea typeface="Catamaran"/>
                <a:cs typeface="Catamaran"/>
                <a:sym typeface="Catamaran"/>
              </a:rPr>
              <a:t>But one’s reality is not always </a:t>
            </a:r>
            <a:r>
              <a:rPr b="1" i="0" lang="en-US" sz="2000" u="none" cap="none" strike="noStrike">
                <a:solidFill>
                  <a:srgbClr val="7FC77A"/>
                </a:solidFill>
                <a:latin typeface="Catamaran"/>
                <a:ea typeface="Catamaran"/>
                <a:cs typeface="Catamaran"/>
                <a:sym typeface="Catamaran"/>
              </a:rPr>
              <a:t>TRUTH</a:t>
            </a:r>
            <a:r>
              <a:rPr b="1" i="0" lang="en-US" sz="2000" u="none" cap="none" strike="noStrike">
                <a:solidFill>
                  <a:srgbClr val="7F7F7F"/>
                </a:solidFill>
                <a:latin typeface="Catamaran"/>
                <a:ea typeface="Catamaran"/>
                <a:cs typeface="Catamaran"/>
                <a:sym typeface="Catamaran"/>
              </a:rPr>
              <a:t>.</a:t>
            </a:r>
            <a:endParaRPr b="0" i="0" sz="1400" u="none" cap="none" strike="noStrike">
              <a:solidFill>
                <a:srgbClr val="000000"/>
              </a:solidFill>
              <a:latin typeface="Arial"/>
              <a:ea typeface="Arial"/>
              <a:cs typeface="Arial"/>
              <a:sym typeface="Arial"/>
            </a:endParaRPr>
          </a:p>
        </p:txBody>
      </p:sp>
      <p:sp>
        <p:nvSpPr>
          <p:cNvPr id="518" name="Google Shape;518;p26"/>
          <p:cNvSpPr/>
          <p:nvPr/>
        </p:nvSpPr>
        <p:spPr>
          <a:xfrm>
            <a:off x="344556" y="589650"/>
            <a:ext cx="4624064" cy="759182"/>
          </a:xfrm>
          <a:prstGeom prst="rect">
            <a:avLst/>
          </a:prstGeom>
          <a:noFill/>
          <a:ln>
            <a:noFill/>
          </a:ln>
        </p:spPr>
        <p:txBody>
          <a:bodyPr anchorCtr="0" anchor="ctr" bIns="45700" lIns="91425" spcFirstLastPara="1" rIns="91425" wrap="square" tIns="45700">
            <a:spAutoFit/>
          </a:bodyPr>
          <a:lstStyle/>
          <a:p>
            <a:pPr indent="0" lvl="0" marL="0" marR="0" rtl="0" algn="l">
              <a:lnSpc>
                <a:spcPct val="130000"/>
              </a:lnSpc>
              <a:spcBef>
                <a:spcPts val="0"/>
              </a:spcBef>
              <a:spcAft>
                <a:spcPts val="0"/>
              </a:spcAft>
              <a:buClr>
                <a:srgbClr val="000000"/>
              </a:buClr>
              <a:buSzPts val="2000"/>
              <a:buFont typeface="Arial"/>
              <a:buNone/>
            </a:pPr>
            <a:r>
              <a:rPr b="0" i="0" lang="en-US" sz="2000" u="none" cap="none" strike="noStrike">
                <a:solidFill>
                  <a:srgbClr val="7F7F7F"/>
                </a:solidFill>
                <a:latin typeface="Catamaran"/>
                <a:ea typeface="Catamaran"/>
                <a:cs typeface="Catamaran"/>
                <a:sym typeface="Catamaran"/>
              </a:rPr>
              <a:t>These are the appropriate placements for the positive and negative perceptions.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grpSp>
        <p:nvGrpSpPr>
          <p:cNvPr id="524" name="Google Shape;524;p27"/>
          <p:cNvGrpSpPr/>
          <p:nvPr/>
        </p:nvGrpSpPr>
        <p:grpSpPr>
          <a:xfrm>
            <a:off x="0" y="0"/>
            <a:ext cx="12188953" cy="6862126"/>
            <a:chOff x="0" y="0"/>
            <a:chExt cx="12188953" cy="6862126"/>
          </a:xfrm>
        </p:grpSpPr>
        <p:pic>
          <p:nvPicPr>
            <p:cNvPr id="525" name="Google Shape;525;p27"/>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526" name="Google Shape;526;p27"/>
            <p:cNvSpPr/>
            <p:nvPr/>
          </p:nvSpPr>
          <p:spPr>
            <a:xfrm>
              <a:off x="1557866" y="1779912"/>
              <a:ext cx="9307444" cy="88172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7" name="Google Shape;527;p27"/>
            <p:cNvSpPr/>
            <p:nvPr/>
          </p:nvSpPr>
          <p:spPr>
            <a:xfrm>
              <a:off x="2590799" y="660858"/>
              <a:ext cx="5113867"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528" name="Google Shape;528;p27"/>
          <p:cNvSpPr/>
          <p:nvPr/>
        </p:nvSpPr>
        <p:spPr>
          <a:xfrm>
            <a:off x="1716157" y="1799864"/>
            <a:ext cx="9307444" cy="86177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7F7F7F"/>
                </a:solidFill>
                <a:latin typeface="Catamaran"/>
                <a:ea typeface="Catamaran"/>
                <a:cs typeface="Catamaran"/>
                <a:sym typeface="Catamaran"/>
              </a:rPr>
              <a:t>Think of times when you may be misperceiving someone because of </a:t>
            </a:r>
            <a:r>
              <a:rPr b="1" i="0" lang="en-US" sz="2500" u="none" cap="none" strike="noStrike">
                <a:solidFill>
                  <a:srgbClr val="7F7F7F"/>
                </a:solidFill>
                <a:latin typeface="Catamaran"/>
                <a:ea typeface="Catamaran"/>
                <a:cs typeface="Catamaran"/>
                <a:sym typeface="Catamaran"/>
              </a:rPr>
              <a:t>your own personal</a:t>
            </a:r>
            <a:r>
              <a:rPr b="0" i="0" lang="en-US" sz="2500" u="none" cap="none" strike="noStrike">
                <a:solidFill>
                  <a:srgbClr val="7F7F7F"/>
                </a:solidFill>
                <a:latin typeface="Catamaran"/>
                <a:ea typeface="Catamaran"/>
                <a:cs typeface="Catamaran"/>
                <a:sym typeface="Catamaran"/>
              </a:rPr>
              <a:t> interpretation of their shape trait or behavior.</a:t>
            </a:r>
            <a:endParaRPr b="0" i="0" sz="1400" u="none" cap="none" strike="noStrike">
              <a:solidFill>
                <a:srgbClr val="000000"/>
              </a:solidFill>
              <a:latin typeface="Arial"/>
              <a:ea typeface="Arial"/>
              <a:cs typeface="Arial"/>
              <a:sym typeface="Arial"/>
            </a:endParaRPr>
          </a:p>
        </p:txBody>
      </p:sp>
      <p:sp>
        <p:nvSpPr>
          <p:cNvPr id="529" name="Google Shape;529;p27"/>
          <p:cNvSpPr/>
          <p:nvPr/>
        </p:nvSpPr>
        <p:spPr>
          <a:xfrm>
            <a:off x="2487168"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Exercise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grpSp>
        <p:nvGrpSpPr>
          <p:cNvPr id="535" name="Google Shape;535;p28"/>
          <p:cNvGrpSpPr/>
          <p:nvPr/>
        </p:nvGrpSpPr>
        <p:grpSpPr>
          <a:xfrm>
            <a:off x="0" y="0"/>
            <a:ext cx="12188953" cy="6862126"/>
            <a:chOff x="0" y="0"/>
            <a:chExt cx="12188953" cy="6862126"/>
          </a:xfrm>
        </p:grpSpPr>
        <p:pic>
          <p:nvPicPr>
            <p:cNvPr id="536" name="Google Shape;536;p28"/>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537" name="Google Shape;537;p28"/>
            <p:cNvSpPr/>
            <p:nvPr/>
          </p:nvSpPr>
          <p:spPr>
            <a:xfrm>
              <a:off x="2590799" y="660858"/>
              <a:ext cx="5113867"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8" name="Google Shape;538;p28"/>
            <p:cNvSpPr/>
            <p:nvPr/>
          </p:nvSpPr>
          <p:spPr>
            <a:xfrm>
              <a:off x="3537542" y="2088442"/>
              <a:ext cx="5113867" cy="1652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9" name="Google Shape;539;p28"/>
            <p:cNvSpPr/>
            <p:nvPr/>
          </p:nvSpPr>
          <p:spPr>
            <a:xfrm>
              <a:off x="3189360" y="4258260"/>
              <a:ext cx="5920773" cy="150511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540" name="Google Shape;540;p28"/>
          <p:cNvSpPr/>
          <p:nvPr/>
        </p:nvSpPr>
        <p:spPr>
          <a:xfrm>
            <a:off x="3512139" y="2212769"/>
            <a:ext cx="5310126"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07142"/>
              </a:lnSpc>
              <a:spcBef>
                <a:spcPts val="0"/>
              </a:spcBef>
              <a:spcAft>
                <a:spcPts val="0"/>
              </a:spcAft>
              <a:buClr>
                <a:srgbClr val="000000"/>
              </a:buClr>
              <a:buSzPts val="2800"/>
              <a:buFont typeface="Arial"/>
              <a:buNone/>
            </a:pPr>
            <a:r>
              <a:rPr b="1" i="0" lang="en-US" sz="2800" u="none" cap="none" strike="noStrike">
                <a:solidFill>
                  <a:srgbClr val="627982"/>
                </a:solidFill>
                <a:latin typeface="Catamaran"/>
                <a:ea typeface="Catamaran"/>
                <a:cs typeface="Catamaran"/>
                <a:sym typeface="Catamaran"/>
              </a:rPr>
              <a:t>Have you ever been perceived as</a:t>
            </a:r>
            <a:endParaRPr b="0" i="0" sz="2800" u="none" cap="none" strike="noStrike">
              <a:solidFill>
                <a:srgbClr val="627982"/>
              </a:solidFill>
              <a:latin typeface="Catamaran"/>
              <a:ea typeface="Catamaran"/>
              <a:cs typeface="Catamaran"/>
              <a:sym typeface="Catamaran"/>
            </a:endParaRPr>
          </a:p>
        </p:txBody>
      </p:sp>
      <p:sp>
        <p:nvSpPr>
          <p:cNvPr id="541" name="Google Shape;541;p28"/>
          <p:cNvSpPr/>
          <p:nvPr/>
        </p:nvSpPr>
        <p:spPr>
          <a:xfrm>
            <a:off x="3189360" y="4361817"/>
            <a:ext cx="9307444"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07142"/>
              </a:lnSpc>
              <a:spcBef>
                <a:spcPts val="0"/>
              </a:spcBef>
              <a:spcAft>
                <a:spcPts val="0"/>
              </a:spcAft>
              <a:buClr>
                <a:srgbClr val="000000"/>
              </a:buClr>
              <a:buSzPts val="2800"/>
              <a:buFont typeface="Arial"/>
              <a:buNone/>
            </a:pPr>
            <a:r>
              <a:rPr b="1" i="0" lang="en-US" sz="2800" u="none" cap="none" strike="noStrike">
                <a:solidFill>
                  <a:srgbClr val="627982"/>
                </a:solidFill>
                <a:latin typeface="Catamaran"/>
                <a:ea typeface="Catamaran"/>
                <a:cs typeface="Catamaran"/>
                <a:sym typeface="Catamaran"/>
              </a:rPr>
              <a:t>Have you ever perceived someone as</a:t>
            </a:r>
            <a:endParaRPr b="0" i="0" sz="2800" u="none" cap="none" strike="noStrike">
              <a:solidFill>
                <a:srgbClr val="627982"/>
              </a:solidFill>
              <a:latin typeface="Catamaran"/>
              <a:ea typeface="Catamaran"/>
              <a:cs typeface="Catamaran"/>
              <a:sym typeface="Catamaran"/>
            </a:endParaRPr>
          </a:p>
        </p:txBody>
      </p:sp>
      <p:sp>
        <p:nvSpPr>
          <p:cNvPr id="542" name="Google Shape;542;p28"/>
          <p:cNvSpPr/>
          <p:nvPr/>
        </p:nvSpPr>
        <p:spPr>
          <a:xfrm>
            <a:off x="3897451" y="2821488"/>
            <a:ext cx="4504590" cy="923330"/>
          </a:xfrm>
          <a:prstGeom prst="rect">
            <a:avLst/>
          </a:prstGeom>
          <a:noFill/>
          <a:ln>
            <a:noFill/>
          </a:ln>
        </p:spPr>
        <p:txBody>
          <a:bodyPr anchorCtr="0" anchor="ctr" bIns="45700" lIns="91425" spcFirstLastPara="1" rIns="91425" wrap="square" tIns="45700">
            <a:spAutoFit/>
          </a:bodyPr>
          <a:lstStyle/>
          <a:p>
            <a:pPr indent="0" lvl="0" marL="0" marR="0" rtl="0" algn="ctr">
              <a:lnSpc>
                <a:spcPct val="90909"/>
              </a:lnSpc>
              <a:spcBef>
                <a:spcPts val="0"/>
              </a:spcBef>
              <a:spcAft>
                <a:spcPts val="0"/>
              </a:spcAft>
              <a:buClr>
                <a:srgbClr val="000000"/>
              </a:buClr>
              <a:buSzPts val="6600"/>
              <a:buFont typeface="Arial"/>
              <a:buNone/>
            </a:pPr>
            <a:r>
              <a:rPr b="1" i="0" lang="en-US" sz="6600" u="none" cap="none" strike="noStrike">
                <a:solidFill>
                  <a:srgbClr val="E16B66"/>
                </a:solidFill>
                <a:latin typeface="Catamaran"/>
                <a:ea typeface="Catamaran"/>
                <a:cs typeface="Catamaran"/>
                <a:sym typeface="Catamaran"/>
              </a:rPr>
              <a:t>not caring?</a:t>
            </a:r>
            <a:endParaRPr b="0" i="0" sz="1400" u="none" cap="none" strike="noStrike">
              <a:solidFill>
                <a:srgbClr val="000000"/>
              </a:solidFill>
              <a:latin typeface="Arial"/>
              <a:ea typeface="Arial"/>
              <a:cs typeface="Arial"/>
              <a:sym typeface="Arial"/>
            </a:endParaRPr>
          </a:p>
        </p:txBody>
      </p:sp>
      <p:sp>
        <p:nvSpPr>
          <p:cNvPr id="543" name="Google Shape;543;p28"/>
          <p:cNvSpPr/>
          <p:nvPr/>
        </p:nvSpPr>
        <p:spPr>
          <a:xfrm>
            <a:off x="2487168"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Exercise</a:t>
            </a:r>
            <a:endParaRPr b="0" i="0" sz="1400" u="none" cap="none" strike="noStrike">
              <a:solidFill>
                <a:srgbClr val="000000"/>
              </a:solidFill>
              <a:latin typeface="Arial"/>
              <a:ea typeface="Arial"/>
              <a:cs typeface="Arial"/>
              <a:sym typeface="Arial"/>
            </a:endParaRPr>
          </a:p>
        </p:txBody>
      </p:sp>
      <p:sp>
        <p:nvSpPr>
          <p:cNvPr id="544" name="Google Shape;544;p28"/>
          <p:cNvSpPr/>
          <p:nvPr/>
        </p:nvSpPr>
        <p:spPr>
          <a:xfrm>
            <a:off x="3897451" y="4840050"/>
            <a:ext cx="4504590" cy="923330"/>
          </a:xfrm>
          <a:prstGeom prst="rect">
            <a:avLst/>
          </a:prstGeom>
          <a:noFill/>
          <a:ln>
            <a:noFill/>
          </a:ln>
        </p:spPr>
        <p:txBody>
          <a:bodyPr anchorCtr="0" anchor="ctr" bIns="45700" lIns="91425" spcFirstLastPara="1" rIns="91425" wrap="square" tIns="45700">
            <a:spAutoFit/>
          </a:bodyPr>
          <a:lstStyle/>
          <a:p>
            <a:pPr indent="0" lvl="0" marL="0" marR="0" rtl="0" algn="ctr">
              <a:lnSpc>
                <a:spcPct val="90909"/>
              </a:lnSpc>
              <a:spcBef>
                <a:spcPts val="0"/>
              </a:spcBef>
              <a:spcAft>
                <a:spcPts val="0"/>
              </a:spcAft>
              <a:buClr>
                <a:srgbClr val="000000"/>
              </a:buClr>
              <a:buSzPts val="6600"/>
              <a:buFont typeface="Arial"/>
              <a:buNone/>
            </a:pPr>
            <a:r>
              <a:rPr b="1" i="0" lang="en-US" sz="6600" u="none" cap="none" strike="noStrike">
                <a:solidFill>
                  <a:srgbClr val="E16B66"/>
                </a:solidFill>
                <a:latin typeface="Catamaran"/>
                <a:ea typeface="Catamaran"/>
                <a:cs typeface="Catamaran"/>
                <a:sym typeface="Catamaran"/>
              </a:rPr>
              <a:t>not caring?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pic>
        <p:nvPicPr>
          <p:cNvPr id="550" name="Google Shape;550;p29"/>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551" name="Google Shape;551;p29"/>
          <p:cNvSpPr/>
          <p:nvPr/>
        </p:nvSpPr>
        <p:spPr>
          <a:xfrm>
            <a:off x="2590799" y="660858"/>
            <a:ext cx="5113867"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2" name="Google Shape;552;p29"/>
          <p:cNvSpPr/>
          <p:nvPr/>
        </p:nvSpPr>
        <p:spPr>
          <a:xfrm>
            <a:off x="2487168"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Exercise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grpSp>
        <p:nvGrpSpPr>
          <p:cNvPr id="117" name="Google Shape;117;p3"/>
          <p:cNvGrpSpPr/>
          <p:nvPr/>
        </p:nvGrpSpPr>
        <p:grpSpPr>
          <a:xfrm>
            <a:off x="0" y="0"/>
            <a:ext cx="12194966" cy="6858000"/>
            <a:chOff x="0" y="0"/>
            <a:chExt cx="12194966" cy="6858000"/>
          </a:xfrm>
        </p:grpSpPr>
        <p:pic>
          <p:nvPicPr>
            <p:cNvPr id="118" name="Google Shape;118;p3"/>
            <p:cNvPicPr preferRelativeResize="0"/>
            <p:nvPr/>
          </p:nvPicPr>
          <p:blipFill rotWithShape="1">
            <a:blip r:embed="rId3">
              <a:alphaModFix/>
            </a:blip>
            <a:srcRect b="0" l="0" r="0" t="0"/>
            <a:stretch/>
          </p:blipFill>
          <p:spPr>
            <a:xfrm>
              <a:off x="0" y="0"/>
              <a:ext cx="12194966" cy="6858000"/>
            </a:xfrm>
            <a:prstGeom prst="rect">
              <a:avLst/>
            </a:prstGeom>
            <a:noFill/>
            <a:ln>
              <a:noFill/>
            </a:ln>
          </p:spPr>
        </p:pic>
        <p:sp>
          <p:nvSpPr>
            <p:cNvPr id="119" name="Google Shape;119;p3"/>
            <p:cNvSpPr/>
            <p:nvPr/>
          </p:nvSpPr>
          <p:spPr>
            <a:xfrm>
              <a:off x="4376535" y="631073"/>
              <a:ext cx="4992055" cy="703385"/>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7F7F7F"/>
                </a:solidFill>
                <a:latin typeface="Calibri"/>
                <a:ea typeface="Calibri"/>
                <a:cs typeface="Calibri"/>
                <a:sym typeface="Calibri"/>
              </a:endParaRPr>
            </a:p>
          </p:txBody>
        </p:sp>
        <p:sp>
          <p:nvSpPr>
            <p:cNvPr id="120" name="Google Shape;120;p3"/>
            <p:cNvSpPr/>
            <p:nvPr/>
          </p:nvSpPr>
          <p:spPr>
            <a:xfrm>
              <a:off x="4376535" y="1670108"/>
              <a:ext cx="4992055" cy="54864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7F7F7F"/>
                </a:solidFill>
                <a:latin typeface="Catamaran"/>
                <a:ea typeface="Catamaran"/>
                <a:cs typeface="Catamaran"/>
                <a:sym typeface="Catamaran"/>
              </a:endParaRPr>
            </a:p>
          </p:txBody>
        </p:sp>
        <p:sp>
          <p:nvSpPr>
            <p:cNvPr id="121" name="Google Shape;121;p3"/>
            <p:cNvSpPr/>
            <p:nvPr/>
          </p:nvSpPr>
          <p:spPr>
            <a:xfrm>
              <a:off x="5345981" y="2373493"/>
              <a:ext cx="6444966"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7F7F7F"/>
                </a:solidFill>
                <a:latin typeface="Catamaran"/>
                <a:ea typeface="Catamaran"/>
                <a:cs typeface="Catamaran"/>
                <a:sym typeface="Catamaran"/>
              </a:endParaRPr>
            </a:p>
          </p:txBody>
        </p:sp>
        <p:sp>
          <p:nvSpPr>
            <p:cNvPr id="122" name="Google Shape;122;p3"/>
            <p:cNvSpPr/>
            <p:nvPr/>
          </p:nvSpPr>
          <p:spPr>
            <a:xfrm>
              <a:off x="5345981" y="3378133"/>
              <a:ext cx="6444966"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7F7F7F"/>
                </a:solidFill>
                <a:latin typeface="Catamaran"/>
                <a:ea typeface="Catamaran"/>
                <a:cs typeface="Catamaran"/>
                <a:sym typeface="Catamaran"/>
              </a:endParaRPr>
            </a:p>
          </p:txBody>
        </p:sp>
        <p:sp>
          <p:nvSpPr>
            <p:cNvPr id="123" name="Google Shape;123;p3"/>
            <p:cNvSpPr/>
            <p:nvPr/>
          </p:nvSpPr>
          <p:spPr>
            <a:xfrm>
              <a:off x="5345981" y="4283012"/>
              <a:ext cx="6444966"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7F7F7F"/>
                </a:solidFill>
                <a:latin typeface="Catamaran"/>
                <a:ea typeface="Catamaran"/>
                <a:cs typeface="Catamaran"/>
                <a:sym typeface="Catamaran"/>
              </a:endParaRPr>
            </a:p>
          </p:txBody>
        </p:sp>
        <p:sp>
          <p:nvSpPr>
            <p:cNvPr id="124" name="Google Shape;124;p3"/>
            <p:cNvSpPr/>
            <p:nvPr/>
          </p:nvSpPr>
          <p:spPr>
            <a:xfrm>
              <a:off x="5345981" y="5187892"/>
              <a:ext cx="6444966"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7F7F7F"/>
                </a:solidFill>
                <a:latin typeface="Catamaran"/>
                <a:ea typeface="Catamaran"/>
                <a:cs typeface="Catamaran"/>
                <a:sym typeface="Catamaran"/>
              </a:endParaRPr>
            </a:p>
          </p:txBody>
        </p:sp>
      </p:grpSp>
      <p:sp>
        <p:nvSpPr>
          <p:cNvPr id="125" name="Google Shape;125;p3"/>
          <p:cNvSpPr/>
          <p:nvPr/>
        </p:nvSpPr>
        <p:spPr>
          <a:xfrm>
            <a:off x="5406564" y="2357450"/>
            <a:ext cx="5160128"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F7F7F"/>
                </a:solidFill>
                <a:latin typeface="Catamaran"/>
                <a:ea typeface="Catamaran"/>
                <a:cs typeface="Catamaran"/>
                <a:sym typeface="Catamaran"/>
              </a:rPr>
              <a:t>Understand the possible positive and negative perceptions of </a:t>
            </a:r>
            <a:r>
              <a:rPr b="1" i="0" lang="en-US" sz="2000" u="none" cap="none" strike="noStrike">
                <a:solidFill>
                  <a:srgbClr val="7F7F7F"/>
                </a:solidFill>
                <a:latin typeface="Catamaran"/>
                <a:ea typeface="Catamaran"/>
                <a:cs typeface="Catamaran"/>
                <a:sym typeface="Catamaran"/>
              </a:rPr>
              <a:t>the five geometric shapes</a:t>
            </a:r>
            <a:endParaRPr b="0" i="0" sz="2000" u="none" cap="none" strike="noStrike">
              <a:solidFill>
                <a:srgbClr val="7F7F7F"/>
              </a:solidFill>
              <a:latin typeface="Catamaran"/>
              <a:ea typeface="Catamaran"/>
              <a:cs typeface="Catamaran"/>
              <a:sym typeface="Catamaran"/>
            </a:endParaRPr>
          </a:p>
        </p:txBody>
      </p:sp>
      <p:sp>
        <p:nvSpPr>
          <p:cNvPr id="126" name="Google Shape;126;p3"/>
          <p:cNvSpPr/>
          <p:nvPr/>
        </p:nvSpPr>
        <p:spPr>
          <a:xfrm>
            <a:off x="5406564" y="3305697"/>
            <a:ext cx="6376368"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F7F7F"/>
                </a:solidFill>
                <a:latin typeface="Catamaran"/>
                <a:ea typeface="Catamaran"/>
                <a:cs typeface="Catamaran"/>
                <a:sym typeface="Catamaran"/>
              </a:rPr>
              <a:t>Understand the possible positive and negative perceptions of </a:t>
            </a:r>
            <a:r>
              <a:rPr b="1" i="0" lang="en-US" sz="2000" u="none" cap="none" strike="noStrike">
                <a:solidFill>
                  <a:srgbClr val="7F7F7F"/>
                </a:solidFill>
                <a:latin typeface="Catamaran"/>
                <a:ea typeface="Catamaran"/>
                <a:cs typeface="Catamaran"/>
                <a:sym typeface="Catamaran"/>
              </a:rPr>
              <a:t>your personal shapes and communication style</a:t>
            </a:r>
            <a:endParaRPr b="0" i="0" sz="2000" u="none" cap="none" strike="noStrike">
              <a:solidFill>
                <a:srgbClr val="7F7F7F"/>
              </a:solidFill>
              <a:latin typeface="Catamaran"/>
              <a:ea typeface="Catamaran"/>
              <a:cs typeface="Catamaran"/>
              <a:sym typeface="Catamaran"/>
            </a:endParaRPr>
          </a:p>
        </p:txBody>
      </p:sp>
      <p:sp>
        <p:nvSpPr>
          <p:cNvPr id="127" name="Google Shape;127;p3"/>
          <p:cNvSpPr/>
          <p:nvPr/>
        </p:nvSpPr>
        <p:spPr>
          <a:xfrm>
            <a:off x="5406564" y="4253944"/>
            <a:ext cx="5605811"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F7F7F"/>
                </a:solidFill>
                <a:latin typeface="Catamaran"/>
                <a:ea typeface="Catamaran"/>
                <a:cs typeface="Catamaran"/>
                <a:sym typeface="Catamaran"/>
              </a:rPr>
              <a:t>Understand how you may interpret or misrepresent </a:t>
            </a:r>
            <a:r>
              <a:rPr b="1" i="0" lang="en-US" sz="2000" u="none" cap="none" strike="noStrike">
                <a:solidFill>
                  <a:srgbClr val="7F7F7F"/>
                </a:solidFill>
                <a:latin typeface="Catamaran"/>
                <a:ea typeface="Catamaran"/>
                <a:cs typeface="Catamaran"/>
                <a:sym typeface="Catamaran"/>
              </a:rPr>
              <a:t>the traits and behaviors of others</a:t>
            </a:r>
            <a:endParaRPr b="0" i="0" sz="2000" u="none" cap="none" strike="noStrike">
              <a:solidFill>
                <a:srgbClr val="7F7F7F"/>
              </a:solidFill>
              <a:latin typeface="Catamaran"/>
              <a:ea typeface="Catamaran"/>
              <a:cs typeface="Catamaran"/>
              <a:sym typeface="Catamaran"/>
            </a:endParaRPr>
          </a:p>
        </p:txBody>
      </p:sp>
      <p:sp>
        <p:nvSpPr>
          <p:cNvPr id="128" name="Google Shape;128;p3"/>
          <p:cNvSpPr/>
          <p:nvPr/>
        </p:nvSpPr>
        <p:spPr>
          <a:xfrm>
            <a:off x="5406564" y="5202192"/>
            <a:ext cx="5948711"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7F7F7F"/>
                </a:solidFill>
                <a:latin typeface="Catamaran"/>
                <a:ea typeface="Catamaran"/>
                <a:cs typeface="Catamaran"/>
                <a:sym typeface="Catamaran"/>
              </a:rPr>
              <a:t>Be prepared to decide </a:t>
            </a:r>
            <a:r>
              <a:rPr b="0" i="0" lang="en-US" sz="2000" u="none" cap="none" strike="noStrike">
                <a:solidFill>
                  <a:srgbClr val="7F7F7F"/>
                </a:solidFill>
                <a:latin typeface="Catamaran"/>
                <a:ea typeface="Catamaran"/>
                <a:cs typeface="Catamaran"/>
                <a:sym typeface="Catamaran"/>
              </a:rPr>
              <a:t>what you may want to change</a:t>
            </a:r>
            <a:endParaRPr b="1" i="0" sz="2000" u="none" cap="none" strike="noStrike">
              <a:solidFill>
                <a:srgbClr val="7F7F7F"/>
              </a:solidFill>
              <a:latin typeface="Catamaran"/>
              <a:ea typeface="Catamaran"/>
              <a:cs typeface="Catamaran"/>
              <a:sym typeface="Catamaran"/>
            </a:endParaRPr>
          </a:p>
        </p:txBody>
      </p:sp>
      <p:sp>
        <p:nvSpPr>
          <p:cNvPr id="129" name="Google Shape;129;p3"/>
          <p:cNvSpPr/>
          <p:nvPr/>
        </p:nvSpPr>
        <p:spPr>
          <a:xfrm>
            <a:off x="4280282" y="1670108"/>
            <a:ext cx="4992055" cy="70338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595959"/>
                </a:solidFill>
                <a:latin typeface="Catamaran"/>
                <a:ea typeface="Catamaran"/>
                <a:cs typeface="Catamaran"/>
                <a:sym typeface="Catamaran"/>
              </a:rPr>
              <a:t>By the </a:t>
            </a:r>
            <a:r>
              <a:rPr b="1" i="0" lang="en-US" sz="2400" u="none" cap="none" strike="noStrike">
                <a:solidFill>
                  <a:srgbClr val="596468"/>
                </a:solidFill>
                <a:latin typeface="Catamaran"/>
                <a:ea typeface="Catamaran"/>
                <a:cs typeface="Catamaran"/>
                <a:sym typeface="Catamaran"/>
              </a:rPr>
              <a:t>end</a:t>
            </a:r>
            <a:r>
              <a:rPr b="1" i="0" lang="en-US" sz="2400" u="none" cap="none" strike="noStrike">
                <a:solidFill>
                  <a:srgbClr val="595959"/>
                </a:solidFill>
                <a:latin typeface="Catamaran"/>
                <a:ea typeface="Catamaran"/>
                <a:cs typeface="Catamaran"/>
                <a:sym typeface="Catamaran"/>
              </a:rPr>
              <a:t> of this module, you will:</a:t>
            </a:r>
            <a:endParaRPr b="0" i="0" sz="1400" u="none" cap="none" strike="noStrike">
              <a:solidFill>
                <a:srgbClr val="000000"/>
              </a:solidFill>
              <a:latin typeface="Arial"/>
              <a:ea typeface="Arial"/>
              <a:cs typeface="Arial"/>
              <a:sym typeface="Arial"/>
            </a:endParaRPr>
          </a:p>
        </p:txBody>
      </p:sp>
      <p:sp>
        <p:nvSpPr>
          <p:cNvPr id="130" name="Google Shape;130;p3"/>
          <p:cNvSpPr/>
          <p:nvPr/>
        </p:nvSpPr>
        <p:spPr>
          <a:xfrm>
            <a:off x="4193037" y="631072"/>
            <a:ext cx="5359050"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Course Objectives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id="558" name="Google Shape;558;p30"/>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559" name="Google Shape;559;p30"/>
          <p:cNvSpPr/>
          <p:nvPr/>
        </p:nvSpPr>
        <p:spPr>
          <a:xfrm>
            <a:off x="2590799" y="660858"/>
            <a:ext cx="5113867"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0" name="Google Shape;560;p30"/>
          <p:cNvSpPr/>
          <p:nvPr/>
        </p:nvSpPr>
        <p:spPr>
          <a:xfrm>
            <a:off x="2487168"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Exercise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id="566" name="Google Shape;566;p31"/>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567" name="Google Shape;567;p31"/>
          <p:cNvSpPr/>
          <p:nvPr/>
        </p:nvSpPr>
        <p:spPr>
          <a:xfrm>
            <a:off x="2590799" y="660858"/>
            <a:ext cx="5113867"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8" name="Google Shape;568;p31"/>
          <p:cNvSpPr/>
          <p:nvPr/>
        </p:nvSpPr>
        <p:spPr>
          <a:xfrm>
            <a:off x="2487168"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Exercise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id="574" name="Google Shape;574;p32"/>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575" name="Google Shape;575;p32"/>
          <p:cNvSpPr/>
          <p:nvPr/>
        </p:nvSpPr>
        <p:spPr>
          <a:xfrm>
            <a:off x="2590799" y="660858"/>
            <a:ext cx="5113867"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6" name="Google Shape;576;p32"/>
          <p:cNvSpPr/>
          <p:nvPr/>
        </p:nvSpPr>
        <p:spPr>
          <a:xfrm>
            <a:off x="2487168"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Exercise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pic>
        <p:nvPicPr>
          <p:cNvPr id="582" name="Google Shape;582;p33"/>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583" name="Google Shape;583;p33"/>
          <p:cNvSpPr/>
          <p:nvPr/>
        </p:nvSpPr>
        <p:spPr>
          <a:xfrm>
            <a:off x="2590799" y="660858"/>
            <a:ext cx="5113867"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4" name="Google Shape;584;p33"/>
          <p:cNvSpPr/>
          <p:nvPr/>
        </p:nvSpPr>
        <p:spPr>
          <a:xfrm>
            <a:off x="2487168"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Exercise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grpSp>
        <p:nvGrpSpPr>
          <p:cNvPr id="590" name="Google Shape;590;p34"/>
          <p:cNvGrpSpPr/>
          <p:nvPr/>
        </p:nvGrpSpPr>
        <p:grpSpPr>
          <a:xfrm>
            <a:off x="0" y="0"/>
            <a:ext cx="12188953" cy="6862126"/>
            <a:chOff x="0" y="0"/>
            <a:chExt cx="12188953" cy="6862126"/>
          </a:xfrm>
        </p:grpSpPr>
        <p:pic>
          <p:nvPicPr>
            <p:cNvPr id="591" name="Google Shape;591;p34"/>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592" name="Google Shape;592;p34"/>
            <p:cNvSpPr/>
            <p:nvPr/>
          </p:nvSpPr>
          <p:spPr>
            <a:xfrm>
              <a:off x="463090" y="1716810"/>
              <a:ext cx="5113867" cy="234408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3" name="Google Shape;593;p34"/>
            <p:cNvSpPr/>
            <p:nvPr/>
          </p:nvSpPr>
          <p:spPr>
            <a:xfrm>
              <a:off x="370505" y="660858"/>
              <a:ext cx="4353895" cy="7033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594" name="Google Shape;594;p34"/>
          <p:cNvSpPr/>
          <p:nvPr/>
        </p:nvSpPr>
        <p:spPr>
          <a:xfrm>
            <a:off x="370505" y="1867597"/>
            <a:ext cx="4532243" cy="86177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7F7F7F"/>
                </a:solidFill>
                <a:latin typeface="Catamaran"/>
                <a:ea typeface="Catamaran"/>
                <a:cs typeface="Catamaran"/>
                <a:sym typeface="Catamaran"/>
              </a:rPr>
              <a:t>Perhaps you are </a:t>
            </a:r>
            <a:r>
              <a:rPr b="1" i="0" lang="en-US" sz="2500" u="none" cap="none" strike="noStrike">
                <a:solidFill>
                  <a:srgbClr val="7F7F7F"/>
                </a:solidFill>
                <a:latin typeface="Catamaran"/>
                <a:ea typeface="Catamaran"/>
                <a:cs typeface="Catamaran"/>
                <a:sym typeface="Catamaran"/>
              </a:rPr>
              <a:t>more aware</a:t>
            </a:r>
            <a:r>
              <a:rPr b="0" i="0" lang="en-US" sz="2500" u="none" cap="none" strike="noStrike">
                <a:solidFill>
                  <a:srgbClr val="7F7F7F"/>
                </a:solidFill>
                <a:latin typeface="Catamaran"/>
                <a:ea typeface="Catamaran"/>
                <a:cs typeface="Catamaran"/>
                <a:sym typeface="Catamaran"/>
              </a:rPr>
              <a:t> of how your good intentions,</a:t>
            </a:r>
            <a:endParaRPr b="0" i="0" sz="1400" u="none" cap="none" strike="noStrike">
              <a:solidFill>
                <a:srgbClr val="000000"/>
              </a:solidFill>
              <a:latin typeface="Arial"/>
              <a:ea typeface="Arial"/>
              <a:cs typeface="Arial"/>
              <a:sym typeface="Arial"/>
            </a:endParaRPr>
          </a:p>
        </p:txBody>
      </p:sp>
      <p:sp>
        <p:nvSpPr>
          <p:cNvPr id="595" name="Google Shape;595;p34"/>
          <p:cNvSpPr/>
          <p:nvPr/>
        </p:nvSpPr>
        <p:spPr>
          <a:xfrm>
            <a:off x="370505" y="2814403"/>
            <a:ext cx="4870910" cy="12464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7F7F7F"/>
                </a:solidFill>
                <a:latin typeface="Catamaran"/>
                <a:ea typeface="Catamaran"/>
                <a:cs typeface="Catamaran"/>
                <a:sym typeface="Catamaran"/>
              </a:rPr>
              <a:t>or even just your natural behaviors could be </a:t>
            </a:r>
            <a:r>
              <a:rPr b="1" i="0" lang="en-US" sz="2500" u="none" cap="none" strike="noStrike">
                <a:solidFill>
                  <a:srgbClr val="7F7F7F"/>
                </a:solidFill>
                <a:latin typeface="Catamaran"/>
                <a:ea typeface="Catamaran"/>
                <a:cs typeface="Catamaran"/>
                <a:sym typeface="Catamaran"/>
              </a:rPr>
              <a:t>misunderstood </a:t>
            </a:r>
            <a:r>
              <a:rPr b="0" i="0" lang="en-US" sz="2500" u="none" cap="none" strike="noStrike">
                <a:solidFill>
                  <a:srgbClr val="7F7F7F"/>
                </a:solidFill>
                <a:latin typeface="Catamaran"/>
                <a:ea typeface="Catamaran"/>
                <a:cs typeface="Catamaran"/>
                <a:sym typeface="Catamaran"/>
              </a:rPr>
              <a:t>or </a:t>
            </a:r>
            <a:r>
              <a:rPr b="1" i="0" lang="en-US" sz="2500" u="none" cap="none" strike="noStrike">
                <a:solidFill>
                  <a:srgbClr val="7F7F7F"/>
                </a:solidFill>
                <a:latin typeface="Catamaran"/>
                <a:ea typeface="Catamaran"/>
                <a:cs typeface="Catamaran"/>
                <a:sym typeface="Catamaran"/>
              </a:rPr>
              <a:t>perceived negatively.</a:t>
            </a:r>
            <a:endParaRPr b="0" i="0" sz="2500" u="none" cap="none" strike="noStrike">
              <a:solidFill>
                <a:srgbClr val="7F7F7F"/>
              </a:solidFill>
              <a:latin typeface="Catamaran"/>
              <a:ea typeface="Catamaran"/>
              <a:cs typeface="Catamaran"/>
              <a:sym typeface="Catamaran"/>
            </a:endParaRPr>
          </a:p>
        </p:txBody>
      </p:sp>
      <p:sp>
        <p:nvSpPr>
          <p:cNvPr id="596" name="Google Shape;596;p34"/>
          <p:cNvSpPr/>
          <p:nvPr/>
        </p:nvSpPr>
        <p:spPr>
          <a:xfrm>
            <a:off x="370506" y="660858"/>
            <a:ext cx="4870909"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Changing Perceptions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grpSp>
        <p:nvGrpSpPr>
          <p:cNvPr id="602" name="Google Shape;602;p35"/>
          <p:cNvGrpSpPr/>
          <p:nvPr/>
        </p:nvGrpSpPr>
        <p:grpSpPr>
          <a:xfrm>
            <a:off x="0" y="0"/>
            <a:ext cx="12188953" cy="6862126"/>
            <a:chOff x="0" y="0"/>
            <a:chExt cx="12188953" cy="6862126"/>
          </a:xfrm>
        </p:grpSpPr>
        <p:pic>
          <p:nvPicPr>
            <p:cNvPr id="603" name="Google Shape;603;p35"/>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604" name="Google Shape;604;p35"/>
            <p:cNvSpPr/>
            <p:nvPr/>
          </p:nvSpPr>
          <p:spPr>
            <a:xfrm>
              <a:off x="370505" y="660858"/>
              <a:ext cx="4353895" cy="7033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5" name="Google Shape;605;p35"/>
            <p:cNvSpPr/>
            <p:nvPr/>
          </p:nvSpPr>
          <p:spPr>
            <a:xfrm>
              <a:off x="463090" y="1716810"/>
              <a:ext cx="5113867" cy="234408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6" name="Google Shape;606;p35"/>
            <p:cNvSpPr/>
            <p:nvPr/>
          </p:nvSpPr>
          <p:spPr>
            <a:xfrm>
              <a:off x="249026" y="4876800"/>
              <a:ext cx="5508307" cy="1947780"/>
            </a:xfrm>
            <a:prstGeom prst="rect">
              <a:avLst/>
            </a:prstGeom>
            <a:solidFill>
              <a:srgbClr val="7FC77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7" name="Google Shape;607;p35"/>
            <p:cNvSpPr/>
            <p:nvPr/>
          </p:nvSpPr>
          <p:spPr>
            <a:xfrm>
              <a:off x="6587066" y="5000261"/>
              <a:ext cx="5226509" cy="1197337"/>
            </a:xfrm>
            <a:prstGeom prst="rect">
              <a:avLst/>
            </a:prstGeom>
            <a:solidFill>
              <a:srgbClr val="6279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608" name="Google Shape;608;p35"/>
          <p:cNvSpPr/>
          <p:nvPr/>
        </p:nvSpPr>
        <p:spPr>
          <a:xfrm>
            <a:off x="370505" y="1867597"/>
            <a:ext cx="4532243" cy="86177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7F7F7F"/>
                </a:solidFill>
                <a:latin typeface="Catamaran"/>
                <a:ea typeface="Catamaran"/>
                <a:cs typeface="Catamaran"/>
                <a:sym typeface="Catamaran"/>
              </a:rPr>
              <a:t>Perhaps you are </a:t>
            </a:r>
            <a:r>
              <a:rPr b="1" i="0" lang="en-US" sz="2500" u="none" cap="none" strike="noStrike">
                <a:solidFill>
                  <a:srgbClr val="7F7F7F"/>
                </a:solidFill>
                <a:latin typeface="Catamaran"/>
                <a:ea typeface="Catamaran"/>
                <a:cs typeface="Catamaran"/>
                <a:sym typeface="Catamaran"/>
              </a:rPr>
              <a:t>more aware</a:t>
            </a:r>
            <a:r>
              <a:rPr b="0" i="0" lang="en-US" sz="2500" u="none" cap="none" strike="noStrike">
                <a:solidFill>
                  <a:srgbClr val="7F7F7F"/>
                </a:solidFill>
                <a:latin typeface="Catamaran"/>
                <a:ea typeface="Catamaran"/>
                <a:cs typeface="Catamaran"/>
                <a:sym typeface="Catamaran"/>
              </a:rPr>
              <a:t> of how your good intentions,</a:t>
            </a:r>
            <a:endParaRPr b="0" i="0" sz="1400" u="none" cap="none" strike="noStrike">
              <a:solidFill>
                <a:srgbClr val="000000"/>
              </a:solidFill>
              <a:latin typeface="Arial"/>
              <a:ea typeface="Arial"/>
              <a:cs typeface="Arial"/>
              <a:sym typeface="Arial"/>
            </a:endParaRPr>
          </a:p>
        </p:txBody>
      </p:sp>
      <p:sp>
        <p:nvSpPr>
          <p:cNvPr id="609" name="Google Shape;609;p35"/>
          <p:cNvSpPr/>
          <p:nvPr/>
        </p:nvSpPr>
        <p:spPr>
          <a:xfrm>
            <a:off x="370505" y="2814403"/>
            <a:ext cx="4870910" cy="12464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7F7F7F"/>
                </a:solidFill>
                <a:latin typeface="Catamaran"/>
                <a:ea typeface="Catamaran"/>
                <a:cs typeface="Catamaran"/>
                <a:sym typeface="Catamaran"/>
              </a:rPr>
              <a:t>or even just your natural behaviors could be </a:t>
            </a:r>
            <a:r>
              <a:rPr b="1" i="0" lang="en-US" sz="2500" u="none" cap="none" strike="noStrike">
                <a:solidFill>
                  <a:srgbClr val="7F7F7F"/>
                </a:solidFill>
                <a:latin typeface="Catamaran"/>
                <a:ea typeface="Catamaran"/>
                <a:cs typeface="Catamaran"/>
                <a:sym typeface="Catamaran"/>
              </a:rPr>
              <a:t>misunderstood </a:t>
            </a:r>
            <a:r>
              <a:rPr b="0" i="0" lang="en-US" sz="2500" u="none" cap="none" strike="noStrike">
                <a:solidFill>
                  <a:srgbClr val="7F7F7F"/>
                </a:solidFill>
                <a:latin typeface="Catamaran"/>
                <a:ea typeface="Catamaran"/>
                <a:cs typeface="Catamaran"/>
                <a:sym typeface="Catamaran"/>
              </a:rPr>
              <a:t>or </a:t>
            </a:r>
            <a:r>
              <a:rPr b="1" i="0" lang="en-US" sz="2500" u="none" cap="none" strike="noStrike">
                <a:solidFill>
                  <a:srgbClr val="7F7F7F"/>
                </a:solidFill>
                <a:latin typeface="Catamaran"/>
                <a:ea typeface="Catamaran"/>
                <a:cs typeface="Catamaran"/>
                <a:sym typeface="Catamaran"/>
              </a:rPr>
              <a:t>perceived negatively.</a:t>
            </a:r>
            <a:endParaRPr b="0" i="0" sz="2500" u="none" cap="none" strike="noStrike">
              <a:solidFill>
                <a:srgbClr val="7F7F7F"/>
              </a:solidFill>
              <a:latin typeface="Catamaran"/>
              <a:ea typeface="Catamaran"/>
              <a:cs typeface="Catamaran"/>
              <a:sym typeface="Catamaran"/>
            </a:endParaRPr>
          </a:p>
        </p:txBody>
      </p:sp>
      <p:sp>
        <p:nvSpPr>
          <p:cNvPr id="610" name="Google Shape;610;p35"/>
          <p:cNvSpPr/>
          <p:nvPr/>
        </p:nvSpPr>
        <p:spPr>
          <a:xfrm>
            <a:off x="463090" y="5013212"/>
            <a:ext cx="4870910" cy="1631216"/>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1" i="0" lang="en-US" sz="2500" u="none" cap="none" strike="noStrike">
                <a:solidFill>
                  <a:schemeClr val="lt1"/>
                </a:solidFill>
                <a:latin typeface="Catamaran"/>
                <a:ea typeface="Catamaran"/>
                <a:cs typeface="Catamaran"/>
                <a:sym typeface="Catamaran"/>
              </a:rPr>
              <a:t>Also raise the probability that others see me and what I do in a more positive light or at least understand why I do what I do?</a:t>
            </a:r>
            <a:endParaRPr b="0" i="0" sz="1400" u="none" cap="none" strike="noStrike">
              <a:solidFill>
                <a:srgbClr val="000000"/>
              </a:solidFill>
              <a:latin typeface="Arial"/>
              <a:ea typeface="Arial"/>
              <a:cs typeface="Arial"/>
              <a:sym typeface="Arial"/>
            </a:endParaRPr>
          </a:p>
        </p:txBody>
      </p:sp>
      <p:sp>
        <p:nvSpPr>
          <p:cNvPr id="611" name="Google Shape;611;p35"/>
          <p:cNvSpPr/>
          <p:nvPr/>
        </p:nvSpPr>
        <p:spPr>
          <a:xfrm>
            <a:off x="6610070" y="5366107"/>
            <a:ext cx="5084974" cy="503984"/>
          </a:xfrm>
          <a:prstGeom prst="rect">
            <a:avLst/>
          </a:prstGeom>
          <a:noFill/>
          <a:ln>
            <a:noFill/>
          </a:ln>
        </p:spPr>
        <p:txBody>
          <a:bodyPr anchorCtr="0" anchor="ctr" bIns="45700" lIns="91425" spcFirstLastPara="1" rIns="91425" wrap="square" tIns="45700">
            <a:spAutoFit/>
          </a:bodyPr>
          <a:lstStyle/>
          <a:p>
            <a:pPr indent="0" lvl="0" marL="0" marR="0" rtl="0" algn="l">
              <a:lnSpc>
                <a:spcPct val="93750"/>
              </a:lnSpc>
              <a:spcBef>
                <a:spcPts val="0"/>
              </a:spcBef>
              <a:spcAft>
                <a:spcPts val="0"/>
              </a:spcAft>
              <a:buClr>
                <a:srgbClr val="000000"/>
              </a:buClr>
              <a:buSzPts val="3200"/>
              <a:buFont typeface="Arial"/>
              <a:buNone/>
            </a:pPr>
            <a:r>
              <a:rPr b="1" i="0" lang="en-US" sz="3200" u="none" cap="none" strike="noStrike">
                <a:solidFill>
                  <a:schemeClr val="lt1"/>
                </a:solidFill>
                <a:latin typeface="Catamaran"/>
                <a:ea typeface="Catamaran"/>
                <a:cs typeface="Catamaran"/>
                <a:sym typeface="Catamaran"/>
              </a:rPr>
              <a:t>“How can I still be myself?”</a:t>
            </a:r>
            <a:endParaRPr b="0" i="0" sz="1400" u="none" cap="none" strike="noStrike">
              <a:solidFill>
                <a:srgbClr val="000000"/>
              </a:solidFill>
              <a:latin typeface="Arial"/>
              <a:ea typeface="Arial"/>
              <a:cs typeface="Arial"/>
              <a:sym typeface="Arial"/>
            </a:endParaRPr>
          </a:p>
        </p:txBody>
      </p:sp>
      <p:sp>
        <p:nvSpPr>
          <p:cNvPr id="612" name="Google Shape;612;p35"/>
          <p:cNvSpPr/>
          <p:nvPr/>
        </p:nvSpPr>
        <p:spPr>
          <a:xfrm>
            <a:off x="370505"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Changing Perceptions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grpSp>
        <p:nvGrpSpPr>
          <p:cNvPr id="618" name="Google Shape;618;p36"/>
          <p:cNvGrpSpPr/>
          <p:nvPr/>
        </p:nvGrpSpPr>
        <p:grpSpPr>
          <a:xfrm>
            <a:off x="0" y="0"/>
            <a:ext cx="12188953" cy="6862126"/>
            <a:chOff x="0" y="0"/>
            <a:chExt cx="12188953" cy="6862126"/>
          </a:xfrm>
        </p:grpSpPr>
        <p:pic>
          <p:nvPicPr>
            <p:cNvPr id="619" name="Google Shape;619;p36"/>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620" name="Google Shape;620;p36"/>
            <p:cNvSpPr/>
            <p:nvPr/>
          </p:nvSpPr>
          <p:spPr>
            <a:xfrm>
              <a:off x="370505" y="660858"/>
              <a:ext cx="4353895" cy="7033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1" name="Google Shape;621;p36"/>
            <p:cNvSpPr/>
            <p:nvPr/>
          </p:nvSpPr>
          <p:spPr>
            <a:xfrm>
              <a:off x="463090" y="1716810"/>
              <a:ext cx="4701577" cy="468399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622" name="Google Shape;622;p36"/>
          <p:cNvSpPr/>
          <p:nvPr/>
        </p:nvSpPr>
        <p:spPr>
          <a:xfrm rot="5400000">
            <a:off x="522433" y="3339404"/>
            <a:ext cx="274320" cy="236483"/>
          </a:xfrm>
          <a:prstGeom prst="triangle">
            <a:avLst>
              <a:gd fmla="val 50000" name="adj"/>
            </a:avLst>
          </a:prstGeom>
          <a:solidFill>
            <a:srgbClr val="7FC7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3" name="Google Shape;623;p36"/>
          <p:cNvSpPr/>
          <p:nvPr/>
        </p:nvSpPr>
        <p:spPr>
          <a:xfrm rot="5400000">
            <a:off x="522433" y="3794937"/>
            <a:ext cx="274320" cy="236483"/>
          </a:xfrm>
          <a:prstGeom prst="triangle">
            <a:avLst>
              <a:gd fmla="val 50000" name="adj"/>
            </a:avLst>
          </a:prstGeom>
          <a:solidFill>
            <a:srgbClr val="7FC7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4" name="Google Shape;624;p36"/>
          <p:cNvSpPr/>
          <p:nvPr/>
        </p:nvSpPr>
        <p:spPr>
          <a:xfrm rot="5400000">
            <a:off x="522433" y="4250470"/>
            <a:ext cx="274320" cy="236483"/>
          </a:xfrm>
          <a:prstGeom prst="triangle">
            <a:avLst>
              <a:gd fmla="val 50000" name="adj"/>
            </a:avLst>
          </a:prstGeom>
          <a:solidFill>
            <a:srgbClr val="7FC7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5" name="Google Shape;625;p36"/>
          <p:cNvSpPr/>
          <p:nvPr/>
        </p:nvSpPr>
        <p:spPr>
          <a:xfrm rot="5400000">
            <a:off x="522433" y="5233601"/>
            <a:ext cx="274320" cy="236483"/>
          </a:xfrm>
          <a:prstGeom prst="triangle">
            <a:avLst>
              <a:gd fmla="val 50000" name="adj"/>
            </a:avLst>
          </a:prstGeom>
          <a:solidFill>
            <a:srgbClr val="7FC7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6" name="Google Shape;626;p36"/>
          <p:cNvSpPr/>
          <p:nvPr/>
        </p:nvSpPr>
        <p:spPr>
          <a:xfrm rot="5400000">
            <a:off x="522433" y="5708729"/>
            <a:ext cx="274320" cy="236483"/>
          </a:xfrm>
          <a:prstGeom prst="triangle">
            <a:avLst>
              <a:gd fmla="val 50000" name="adj"/>
            </a:avLst>
          </a:prstGeom>
          <a:solidFill>
            <a:srgbClr val="7FC7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7" name="Google Shape;627;p36"/>
          <p:cNvSpPr/>
          <p:nvPr/>
        </p:nvSpPr>
        <p:spPr>
          <a:xfrm rot="5400000">
            <a:off x="522433" y="6140842"/>
            <a:ext cx="274320" cy="236483"/>
          </a:xfrm>
          <a:prstGeom prst="triangle">
            <a:avLst>
              <a:gd fmla="val 50000" name="adj"/>
            </a:avLst>
          </a:prstGeom>
          <a:solidFill>
            <a:srgbClr val="7FC7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8" name="Google Shape;628;p36"/>
          <p:cNvSpPr/>
          <p:nvPr/>
        </p:nvSpPr>
        <p:spPr>
          <a:xfrm>
            <a:off x="449650" y="1901364"/>
            <a:ext cx="4870910" cy="86177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1" i="0" lang="en-US" sz="2500" u="none" cap="none" strike="noStrike">
                <a:solidFill>
                  <a:srgbClr val="627982"/>
                </a:solidFill>
                <a:latin typeface="Catamaran"/>
                <a:ea typeface="Catamaran"/>
                <a:cs typeface="Catamaran"/>
                <a:sym typeface="Catamaran"/>
              </a:rPr>
              <a:t>It is important to be who you are and who are you meant to be.</a:t>
            </a:r>
            <a:endParaRPr b="0" i="0" sz="1400" u="none" cap="none" strike="noStrike">
              <a:solidFill>
                <a:srgbClr val="000000"/>
              </a:solidFill>
              <a:latin typeface="Arial"/>
              <a:ea typeface="Arial"/>
              <a:cs typeface="Arial"/>
              <a:sym typeface="Arial"/>
            </a:endParaRPr>
          </a:p>
        </p:txBody>
      </p:sp>
      <p:sp>
        <p:nvSpPr>
          <p:cNvPr id="629" name="Google Shape;629;p36"/>
          <p:cNvSpPr/>
          <p:nvPr/>
        </p:nvSpPr>
        <p:spPr>
          <a:xfrm>
            <a:off x="449650" y="2800009"/>
            <a:ext cx="487091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Be mindful of how your</a:t>
            </a:r>
            <a:endParaRPr b="0" i="0" sz="1400" u="none" cap="none" strike="noStrike">
              <a:solidFill>
                <a:srgbClr val="000000"/>
              </a:solidFill>
              <a:latin typeface="Arial"/>
              <a:ea typeface="Arial"/>
              <a:cs typeface="Arial"/>
              <a:sym typeface="Arial"/>
            </a:endParaRPr>
          </a:p>
        </p:txBody>
      </p:sp>
      <p:sp>
        <p:nvSpPr>
          <p:cNvPr id="630" name="Google Shape;630;p36"/>
          <p:cNvSpPr/>
          <p:nvPr/>
        </p:nvSpPr>
        <p:spPr>
          <a:xfrm>
            <a:off x="852558" y="3258737"/>
            <a:ext cx="487091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Clr>
                <a:srgbClr val="000000"/>
              </a:buClr>
              <a:buSzPts val="2400"/>
              <a:buFont typeface="Arial"/>
              <a:buNone/>
            </a:pPr>
            <a:r>
              <a:rPr b="1" i="0" lang="en-US" sz="2400" u="none" cap="none" strike="noStrike">
                <a:solidFill>
                  <a:srgbClr val="6D93E0"/>
                </a:solidFill>
                <a:latin typeface="Catamaran"/>
                <a:ea typeface="Catamaran"/>
                <a:cs typeface="Catamaran"/>
                <a:sym typeface="Catamaran"/>
              </a:rPr>
              <a:t>natural traits</a:t>
            </a:r>
            <a:endParaRPr b="0" i="0" sz="1400" u="none" cap="none" strike="noStrike">
              <a:solidFill>
                <a:srgbClr val="000000"/>
              </a:solidFill>
              <a:latin typeface="Arial"/>
              <a:ea typeface="Arial"/>
              <a:cs typeface="Arial"/>
              <a:sym typeface="Arial"/>
            </a:endParaRPr>
          </a:p>
        </p:txBody>
      </p:sp>
      <p:sp>
        <p:nvSpPr>
          <p:cNvPr id="631" name="Google Shape;631;p36"/>
          <p:cNvSpPr/>
          <p:nvPr/>
        </p:nvSpPr>
        <p:spPr>
          <a:xfrm>
            <a:off x="852558" y="3709928"/>
            <a:ext cx="487091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Clr>
                <a:srgbClr val="000000"/>
              </a:buClr>
              <a:buSzPts val="2400"/>
              <a:buFont typeface="Arial"/>
              <a:buNone/>
            </a:pPr>
            <a:r>
              <a:rPr b="1" i="0" lang="en-US" sz="2400" u="none" cap="none" strike="noStrike">
                <a:solidFill>
                  <a:srgbClr val="6D93E0"/>
                </a:solidFill>
                <a:latin typeface="Catamaran"/>
                <a:ea typeface="Catamaran"/>
                <a:cs typeface="Catamaran"/>
                <a:sym typeface="Catamaran"/>
              </a:rPr>
              <a:t>strengths</a:t>
            </a:r>
            <a:endParaRPr b="0" i="0" sz="1400" u="none" cap="none" strike="noStrike">
              <a:solidFill>
                <a:srgbClr val="000000"/>
              </a:solidFill>
              <a:latin typeface="Arial"/>
              <a:ea typeface="Arial"/>
              <a:cs typeface="Arial"/>
              <a:sym typeface="Arial"/>
            </a:endParaRPr>
          </a:p>
        </p:txBody>
      </p:sp>
      <p:sp>
        <p:nvSpPr>
          <p:cNvPr id="632" name="Google Shape;632;p36"/>
          <p:cNvSpPr/>
          <p:nvPr/>
        </p:nvSpPr>
        <p:spPr>
          <a:xfrm>
            <a:off x="852558" y="4148105"/>
            <a:ext cx="487091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Clr>
                <a:srgbClr val="000000"/>
              </a:buClr>
              <a:buSzPts val="2400"/>
              <a:buFont typeface="Arial"/>
              <a:buNone/>
            </a:pPr>
            <a:r>
              <a:rPr b="1" i="0" lang="en-US" sz="2400" u="none" cap="none" strike="noStrike">
                <a:solidFill>
                  <a:srgbClr val="6D93E0"/>
                </a:solidFill>
                <a:latin typeface="Catamaran"/>
                <a:ea typeface="Catamaran"/>
                <a:cs typeface="Catamaran"/>
                <a:sym typeface="Catamaran"/>
              </a:rPr>
              <a:t>actions</a:t>
            </a:r>
            <a:endParaRPr b="0" i="0" sz="1400" u="none" cap="none" strike="noStrike">
              <a:solidFill>
                <a:srgbClr val="000000"/>
              </a:solidFill>
              <a:latin typeface="Arial"/>
              <a:ea typeface="Arial"/>
              <a:cs typeface="Arial"/>
              <a:sym typeface="Arial"/>
            </a:endParaRPr>
          </a:p>
        </p:txBody>
      </p:sp>
      <p:sp>
        <p:nvSpPr>
          <p:cNvPr id="633" name="Google Shape;633;p36"/>
          <p:cNvSpPr/>
          <p:nvPr/>
        </p:nvSpPr>
        <p:spPr>
          <a:xfrm>
            <a:off x="449650" y="4690330"/>
            <a:ext cx="487091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may be</a:t>
            </a:r>
            <a:endParaRPr b="0" i="0" sz="1400" u="none" cap="none" strike="noStrike">
              <a:solidFill>
                <a:srgbClr val="000000"/>
              </a:solidFill>
              <a:latin typeface="Arial"/>
              <a:ea typeface="Arial"/>
              <a:cs typeface="Arial"/>
              <a:sym typeface="Arial"/>
            </a:endParaRPr>
          </a:p>
        </p:txBody>
      </p:sp>
      <p:sp>
        <p:nvSpPr>
          <p:cNvPr id="634" name="Google Shape;634;p36"/>
          <p:cNvSpPr/>
          <p:nvPr/>
        </p:nvSpPr>
        <p:spPr>
          <a:xfrm>
            <a:off x="852558" y="5150448"/>
            <a:ext cx="487091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Clr>
                <a:srgbClr val="000000"/>
              </a:buClr>
              <a:buSzPts val="2400"/>
              <a:buFont typeface="Arial"/>
              <a:buNone/>
            </a:pPr>
            <a:r>
              <a:rPr b="1" i="0" lang="en-US" sz="2400" u="none" cap="none" strike="noStrike">
                <a:solidFill>
                  <a:srgbClr val="DD5751"/>
                </a:solidFill>
                <a:latin typeface="Catamaran"/>
                <a:ea typeface="Catamaran"/>
                <a:cs typeface="Catamaran"/>
                <a:sym typeface="Catamaran"/>
              </a:rPr>
              <a:t>misperceived</a:t>
            </a:r>
            <a:endParaRPr b="0" i="0" sz="1400" u="none" cap="none" strike="noStrike">
              <a:solidFill>
                <a:srgbClr val="000000"/>
              </a:solidFill>
              <a:latin typeface="Arial"/>
              <a:ea typeface="Arial"/>
              <a:cs typeface="Arial"/>
              <a:sym typeface="Arial"/>
            </a:endParaRPr>
          </a:p>
        </p:txBody>
      </p:sp>
      <p:sp>
        <p:nvSpPr>
          <p:cNvPr id="635" name="Google Shape;635;p36"/>
          <p:cNvSpPr/>
          <p:nvPr/>
        </p:nvSpPr>
        <p:spPr>
          <a:xfrm>
            <a:off x="852558" y="5626109"/>
            <a:ext cx="487091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Clr>
                <a:srgbClr val="000000"/>
              </a:buClr>
              <a:buSzPts val="2400"/>
              <a:buFont typeface="Arial"/>
              <a:buNone/>
            </a:pPr>
            <a:r>
              <a:rPr b="1" i="0" lang="en-US" sz="2400" u="none" cap="none" strike="noStrike">
                <a:solidFill>
                  <a:srgbClr val="DD5751"/>
                </a:solidFill>
                <a:latin typeface="Catamaran"/>
                <a:ea typeface="Catamaran"/>
                <a:cs typeface="Catamaran"/>
                <a:sym typeface="Catamaran"/>
              </a:rPr>
              <a:t>misunderstood</a:t>
            </a:r>
            <a:endParaRPr b="0" i="0" sz="1400" u="none" cap="none" strike="noStrike">
              <a:solidFill>
                <a:srgbClr val="000000"/>
              </a:solidFill>
              <a:latin typeface="Arial"/>
              <a:ea typeface="Arial"/>
              <a:cs typeface="Arial"/>
              <a:sym typeface="Arial"/>
            </a:endParaRPr>
          </a:p>
        </p:txBody>
      </p:sp>
      <p:sp>
        <p:nvSpPr>
          <p:cNvPr id="636" name="Google Shape;636;p36"/>
          <p:cNvSpPr/>
          <p:nvPr/>
        </p:nvSpPr>
        <p:spPr>
          <a:xfrm>
            <a:off x="852558" y="6067899"/>
            <a:ext cx="487091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Clr>
                <a:srgbClr val="000000"/>
              </a:buClr>
              <a:buSzPts val="2400"/>
              <a:buFont typeface="Arial"/>
              <a:buNone/>
            </a:pPr>
            <a:r>
              <a:rPr b="1" i="0" lang="en-US" sz="2400" u="none" cap="none" strike="noStrike">
                <a:solidFill>
                  <a:srgbClr val="DD5751"/>
                </a:solidFill>
                <a:latin typeface="Catamaran"/>
                <a:ea typeface="Catamaran"/>
                <a:cs typeface="Catamaran"/>
                <a:sym typeface="Catamaran"/>
              </a:rPr>
              <a:t>overlooked</a:t>
            </a:r>
            <a:endParaRPr b="0" i="0" sz="1400" u="none" cap="none" strike="noStrike">
              <a:solidFill>
                <a:srgbClr val="000000"/>
              </a:solidFill>
              <a:latin typeface="Arial"/>
              <a:ea typeface="Arial"/>
              <a:cs typeface="Arial"/>
              <a:sym typeface="Arial"/>
            </a:endParaRPr>
          </a:p>
        </p:txBody>
      </p:sp>
      <p:sp>
        <p:nvSpPr>
          <p:cNvPr id="637" name="Google Shape;637;p36"/>
          <p:cNvSpPr/>
          <p:nvPr/>
        </p:nvSpPr>
        <p:spPr>
          <a:xfrm>
            <a:off x="370505"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Changing Perceptions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grpSp>
        <p:nvGrpSpPr>
          <p:cNvPr id="643" name="Google Shape;643;p37"/>
          <p:cNvGrpSpPr/>
          <p:nvPr/>
        </p:nvGrpSpPr>
        <p:grpSpPr>
          <a:xfrm>
            <a:off x="0" y="0"/>
            <a:ext cx="12188953" cy="6862126"/>
            <a:chOff x="0" y="0"/>
            <a:chExt cx="12188953" cy="6862126"/>
          </a:xfrm>
        </p:grpSpPr>
        <p:pic>
          <p:nvPicPr>
            <p:cNvPr id="644" name="Google Shape;644;p37"/>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645" name="Google Shape;645;p37"/>
            <p:cNvSpPr/>
            <p:nvPr/>
          </p:nvSpPr>
          <p:spPr>
            <a:xfrm>
              <a:off x="370505" y="660858"/>
              <a:ext cx="4353895" cy="7033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6" name="Google Shape;646;p37"/>
            <p:cNvSpPr/>
            <p:nvPr/>
          </p:nvSpPr>
          <p:spPr>
            <a:xfrm>
              <a:off x="3661500" y="2025101"/>
              <a:ext cx="4701577" cy="86569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7" name="Google Shape;647;p37"/>
            <p:cNvSpPr/>
            <p:nvPr/>
          </p:nvSpPr>
          <p:spPr>
            <a:xfrm>
              <a:off x="3661500" y="3006092"/>
              <a:ext cx="4701577" cy="187396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8" name="Google Shape;648;p37"/>
            <p:cNvSpPr/>
            <p:nvPr/>
          </p:nvSpPr>
          <p:spPr>
            <a:xfrm>
              <a:off x="3661500" y="4956516"/>
              <a:ext cx="6687797" cy="8681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649" name="Google Shape;649;p37"/>
          <p:cNvSpPr/>
          <p:nvPr/>
        </p:nvSpPr>
        <p:spPr>
          <a:xfrm rot="5400000">
            <a:off x="3783069" y="3090922"/>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0" name="Google Shape;650;p37"/>
          <p:cNvSpPr/>
          <p:nvPr/>
        </p:nvSpPr>
        <p:spPr>
          <a:xfrm rot="5400000">
            <a:off x="3783069" y="3580321"/>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1" name="Google Shape;651;p37"/>
          <p:cNvSpPr/>
          <p:nvPr/>
        </p:nvSpPr>
        <p:spPr>
          <a:xfrm rot="5400000">
            <a:off x="3783069" y="4086653"/>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2" name="Google Shape;652;p37"/>
          <p:cNvSpPr/>
          <p:nvPr/>
        </p:nvSpPr>
        <p:spPr>
          <a:xfrm rot="5400000">
            <a:off x="3783069" y="4592985"/>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3" name="Google Shape;653;p37"/>
          <p:cNvSpPr/>
          <p:nvPr/>
        </p:nvSpPr>
        <p:spPr>
          <a:xfrm>
            <a:off x="4205359" y="2998731"/>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627982"/>
                </a:solidFill>
                <a:latin typeface="Catamaran"/>
                <a:ea typeface="Catamaran"/>
                <a:cs typeface="Catamaran"/>
                <a:sym typeface="Catamaran"/>
              </a:rPr>
              <a:t>natural traits</a:t>
            </a:r>
            <a:endParaRPr b="0" i="0" sz="1400" u="none" cap="none" strike="noStrike">
              <a:solidFill>
                <a:srgbClr val="000000"/>
              </a:solidFill>
              <a:latin typeface="Arial"/>
              <a:ea typeface="Arial"/>
              <a:cs typeface="Arial"/>
              <a:sym typeface="Arial"/>
            </a:endParaRPr>
          </a:p>
        </p:txBody>
      </p:sp>
      <p:sp>
        <p:nvSpPr>
          <p:cNvPr id="654" name="Google Shape;654;p37"/>
          <p:cNvSpPr/>
          <p:nvPr/>
        </p:nvSpPr>
        <p:spPr>
          <a:xfrm>
            <a:off x="4205359" y="3492907"/>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627982"/>
                </a:solidFill>
                <a:latin typeface="Catamaran"/>
                <a:ea typeface="Catamaran"/>
                <a:cs typeface="Catamaran"/>
                <a:sym typeface="Catamaran"/>
              </a:rPr>
              <a:t>actions</a:t>
            </a:r>
            <a:endParaRPr b="0" i="0" sz="1400" u="none" cap="none" strike="noStrike">
              <a:solidFill>
                <a:srgbClr val="000000"/>
              </a:solidFill>
              <a:latin typeface="Arial"/>
              <a:ea typeface="Arial"/>
              <a:cs typeface="Arial"/>
              <a:sym typeface="Arial"/>
            </a:endParaRPr>
          </a:p>
        </p:txBody>
      </p:sp>
      <p:sp>
        <p:nvSpPr>
          <p:cNvPr id="655" name="Google Shape;655;p37"/>
          <p:cNvSpPr/>
          <p:nvPr/>
        </p:nvSpPr>
        <p:spPr>
          <a:xfrm>
            <a:off x="4205359" y="3987083"/>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627982"/>
                </a:solidFill>
                <a:latin typeface="Catamaran"/>
                <a:ea typeface="Catamaran"/>
                <a:cs typeface="Catamaran"/>
                <a:sym typeface="Catamaran"/>
              </a:rPr>
              <a:t>strengths</a:t>
            </a:r>
            <a:endParaRPr b="0" i="0" sz="1400" u="none" cap="none" strike="noStrike">
              <a:solidFill>
                <a:srgbClr val="000000"/>
              </a:solidFill>
              <a:latin typeface="Arial"/>
              <a:ea typeface="Arial"/>
              <a:cs typeface="Arial"/>
              <a:sym typeface="Arial"/>
            </a:endParaRPr>
          </a:p>
        </p:txBody>
      </p:sp>
      <p:sp>
        <p:nvSpPr>
          <p:cNvPr id="656" name="Google Shape;656;p37"/>
          <p:cNvSpPr/>
          <p:nvPr/>
        </p:nvSpPr>
        <p:spPr>
          <a:xfrm>
            <a:off x="4205359" y="4481258"/>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627982"/>
                </a:solidFill>
                <a:latin typeface="Catamaran"/>
                <a:ea typeface="Catamaran"/>
                <a:cs typeface="Catamaran"/>
                <a:sym typeface="Catamaran"/>
              </a:rPr>
              <a:t>“well-intended communication”</a:t>
            </a:r>
            <a:endParaRPr b="0" i="0" sz="1400" u="none" cap="none" strike="noStrike">
              <a:solidFill>
                <a:srgbClr val="000000"/>
              </a:solidFill>
              <a:latin typeface="Arial"/>
              <a:ea typeface="Arial"/>
              <a:cs typeface="Arial"/>
              <a:sym typeface="Arial"/>
            </a:endParaRPr>
          </a:p>
        </p:txBody>
      </p:sp>
      <p:sp>
        <p:nvSpPr>
          <p:cNvPr id="657" name="Google Shape;657;p37"/>
          <p:cNvSpPr/>
          <p:nvPr/>
        </p:nvSpPr>
        <p:spPr>
          <a:xfrm>
            <a:off x="3801987" y="2009143"/>
            <a:ext cx="4870910" cy="86177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1" i="0" lang="en-US" sz="2500" u="none" cap="none" strike="noStrike">
                <a:solidFill>
                  <a:srgbClr val="627982"/>
                </a:solidFill>
                <a:latin typeface="Catamaran"/>
                <a:ea typeface="Catamaran"/>
                <a:cs typeface="Catamaran"/>
                <a:sym typeface="Catamaran"/>
              </a:rPr>
              <a:t>When an individual becomes aware of how their:</a:t>
            </a:r>
            <a:endParaRPr b="0" i="0" sz="1400" u="none" cap="none" strike="noStrike">
              <a:solidFill>
                <a:srgbClr val="000000"/>
              </a:solidFill>
              <a:latin typeface="Arial"/>
              <a:ea typeface="Arial"/>
              <a:cs typeface="Arial"/>
              <a:sym typeface="Arial"/>
            </a:endParaRPr>
          </a:p>
        </p:txBody>
      </p:sp>
      <p:sp>
        <p:nvSpPr>
          <p:cNvPr id="658" name="Google Shape;658;p37"/>
          <p:cNvSpPr/>
          <p:nvPr/>
        </p:nvSpPr>
        <p:spPr>
          <a:xfrm>
            <a:off x="3801987" y="4962904"/>
            <a:ext cx="6547310" cy="86177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1" i="0" lang="en-US" sz="2500" u="none" cap="none" strike="noStrike">
                <a:solidFill>
                  <a:srgbClr val="627982"/>
                </a:solidFill>
                <a:latin typeface="Catamaran"/>
                <a:ea typeface="Catamaran"/>
                <a:cs typeface="Catamaran"/>
                <a:sym typeface="Catamaran"/>
              </a:rPr>
              <a:t>may be perceived in a negative manner, there is a strong desire to change the perception.</a:t>
            </a:r>
            <a:endParaRPr b="0" i="0" sz="1400" u="none" cap="none" strike="noStrike">
              <a:solidFill>
                <a:srgbClr val="000000"/>
              </a:solidFill>
              <a:latin typeface="Arial"/>
              <a:ea typeface="Arial"/>
              <a:cs typeface="Arial"/>
              <a:sym typeface="Arial"/>
            </a:endParaRPr>
          </a:p>
        </p:txBody>
      </p:sp>
      <p:sp>
        <p:nvSpPr>
          <p:cNvPr id="659" name="Google Shape;659;p37"/>
          <p:cNvSpPr/>
          <p:nvPr/>
        </p:nvSpPr>
        <p:spPr>
          <a:xfrm>
            <a:off x="370505"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Changing Perceptions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grpSp>
        <p:nvGrpSpPr>
          <p:cNvPr id="665" name="Google Shape;665;p38"/>
          <p:cNvGrpSpPr/>
          <p:nvPr/>
        </p:nvGrpSpPr>
        <p:grpSpPr>
          <a:xfrm>
            <a:off x="0" y="0"/>
            <a:ext cx="12188953" cy="6862126"/>
            <a:chOff x="0" y="0"/>
            <a:chExt cx="12188953" cy="6862126"/>
          </a:xfrm>
        </p:grpSpPr>
        <p:pic>
          <p:nvPicPr>
            <p:cNvPr id="666" name="Google Shape;666;p38"/>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667" name="Google Shape;667;p38"/>
            <p:cNvSpPr/>
            <p:nvPr/>
          </p:nvSpPr>
          <p:spPr>
            <a:xfrm>
              <a:off x="370505" y="660858"/>
              <a:ext cx="4353895" cy="7033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8" name="Google Shape;668;p38"/>
            <p:cNvSpPr/>
            <p:nvPr/>
          </p:nvSpPr>
          <p:spPr>
            <a:xfrm>
              <a:off x="3976926" y="2174581"/>
              <a:ext cx="6657207" cy="3083858"/>
            </a:xfrm>
            <a:prstGeom prst="roundRect">
              <a:avLst>
                <a:gd fmla="val 0" name="adj"/>
              </a:avLst>
            </a:prstGeom>
            <a:gradFill>
              <a:gsLst>
                <a:gs pos="0">
                  <a:srgbClr val="F5F7FC"/>
                </a:gs>
                <a:gs pos="74000">
                  <a:srgbClr val="E1E0E0"/>
                </a:gs>
                <a:gs pos="83000">
                  <a:srgbClr val="DAD9D9"/>
                </a:gs>
                <a:gs pos="100000">
                  <a:srgbClr val="D5D4D4"/>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669" name="Google Shape;669;p38"/>
          <p:cNvSpPr txBox="1"/>
          <p:nvPr/>
        </p:nvSpPr>
        <p:spPr>
          <a:xfrm>
            <a:off x="4402667" y="2459294"/>
            <a:ext cx="551785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rgbClr val="DD5751"/>
                </a:solidFill>
                <a:latin typeface="Comic Sans MS"/>
                <a:ea typeface="Comic Sans MS"/>
                <a:cs typeface="Comic Sans MS"/>
                <a:sym typeface="Comic Sans MS"/>
              </a:rPr>
              <a:t>15+ </a:t>
            </a:r>
            <a:r>
              <a:rPr b="1" i="1" lang="en-US" sz="2800" u="none" cap="none" strike="noStrike">
                <a:solidFill>
                  <a:srgbClr val="DD5751"/>
                </a:solidFill>
                <a:latin typeface="Comic Sans MS"/>
                <a:ea typeface="Comic Sans MS"/>
                <a:cs typeface="Comic Sans MS"/>
                <a:sym typeface="Comic Sans MS"/>
              </a:rPr>
              <a:t>years of research shows</a:t>
            </a:r>
            <a:endParaRPr b="0" i="0" sz="1400" u="none" cap="none" strike="noStrike">
              <a:solidFill>
                <a:srgbClr val="000000"/>
              </a:solidFill>
              <a:latin typeface="Arial"/>
              <a:ea typeface="Arial"/>
              <a:cs typeface="Arial"/>
              <a:sym typeface="Arial"/>
            </a:endParaRPr>
          </a:p>
        </p:txBody>
      </p:sp>
      <p:sp>
        <p:nvSpPr>
          <p:cNvPr id="670" name="Google Shape;670;p38"/>
          <p:cNvSpPr txBox="1"/>
          <p:nvPr/>
        </p:nvSpPr>
        <p:spPr>
          <a:xfrm>
            <a:off x="4402667" y="2955002"/>
            <a:ext cx="448552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1" lang="en-US" sz="2000" u="none" cap="none" strike="noStrike">
                <a:solidFill>
                  <a:srgbClr val="DD5751"/>
                </a:solidFill>
                <a:latin typeface="Comic Sans MS"/>
                <a:ea typeface="Comic Sans MS"/>
                <a:cs typeface="Comic Sans MS"/>
                <a:sym typeface="Comic Sans MS"/>
              </a:rPr>
              <a:t>MORE THAN </a:t>
            </a:r>
            <a:r>
              <a:rPr b="1" i="1" lang="en-US" sz="3600" u="none" cap="none" strike="noStrike">
                <a:solidFill>
                  <a:srgbClr val="DD5751"/>
                </a:solidFill>
                <a:latin typeface="Comic Sans MS"/>
                <a:ea typeface="Comic Sans MS"/>
                <a:cs typeface="Comic Sans MS"/>
                <a:sym typeface="Comic Sans MS"/>
              </a:rPr>
              <a:t>90% </a:t>
            </a:r>
            <a:r>
              <a:rPr b="1" i="1" lang="en-US" sz="2000" u="none" cap="none" strike="noStrike">
                <a:solidFill>
                  <a:srgbClr val="DD5751"/>
                </a:solidFill>
                <a:latin typeface="Comic Sans MS"/>
                <a:ea typeface="Comic Sans MS"/>
                <a:cs typeface="Comic Sans MS"/>
                <a:sym typeface="Comic Sans MS"/>
              </a:rPr>
              <a:t>OF PEOPLE</a:t>
            </a:r>
            <a:endParaRPr b="1" i="1" sz="2800" u="none" cap="none" strike="noStrike">
              <a:solidFill>
                <a:srgbClr val="DD5751"/>
              </a:solidFill>
              <a:latin typeface="Comic Sans MS"/>
              <a:ea typeface="Comic Sans MS"/>
              <a:cs typeface="Comic Sans MS"/>
              <a:sym typeface="Comic Sans MS"/>
            </a:endParaRPr>
          </a:p>
        </p:txBody>
      </p:sp>
      <p:sp>
        <p:nvSpPr>
          <p:cNvPr id="671" name="Google Shape;671;p38"/>
          <p:cNvSpPr txBox="1"/>
          <p:nvPr/>
        </p:nvSpPr>
        <p:spPr>
          <a:xfrm>
            <a:off x="4402667" y="3741395"/>
            <a:ext cx="5968301" cy="14157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1" lang="en-US" sz="1800" u="none" cap="none" strike="noStrike">
                <a:solidFill>
                  <a:srgbClr val="DD5751"/>
                </a:solidFill>
                <a:latin typeface="Comic Sans MS"/>
                <a:ea typeface="Comic Sans MS"/>
                <a:cs typeface="Comic Sans MS"/>
                <a:sym typeface="Comic Sans MS"/>
              </a:rPr>
              <a:t>WHO BECAME AWARE OF THEIR MISPERCEIVED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1" lang="en-US" sz="1800" u="none" cap="none" strike="noStrike">
                <a:solidFill>
                  <a:srgbClr val="DD5751"/>
                </a:solidFill>
                <a:latin typeface="Comic Sans MS"/>
                <a:ea typeface="Comic Sans MS"/>
                <a:cs typeface="Comic Sans MS"/>
                <a:sym typeface="Comic Sans MS"/>
              </a:rPr>
              <a:t>NEGATIVE BEHAVIOR EXPRESSED A DESIRE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1" sz="1800" u="none" cap="none" strike="noStrike">
              <a:solidFill>
                <a:srgbClr val="DD575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3200"/>
              <a:buFont typeface="Arial"/>
              <a:buNone/>
            </a:pPr>
            <a:r>
              <a:rPr b="1" i="1" lang="en-US" sz="3200" u="none" cap="none" strike="noStrike">
                <a:solidFill>
                  <a:srgbClr val="DD5751"/>
                </a:solidFill>
                <a:latin typeface="Comic Sans MS"/>
                <a:ea typeface="Comic Sans MS"/>
                <a:cs typeface="Comic Sans MS"/>
                <a:sym typeface="Comic Sans MS"/>
              </a:rPr>
              <a:t>CHANGE</a:t>
            </a:r>
            <a:r>
              <a:rPr b="1" i="1" lang="en-US" sz="2000" u="none" cap="none" strike="noStrike">
                <a:solidFill>
                  <a:srgbClr val="DD5751"/>
                </a:solidFill>
                <a:latin typeface="Comic Sans MS"/>
                <a:ea typeface="Comic Sans MS"/>
                <a:cs typeface="Comic Sans MS"/>
                <a:sym typeface="Comic Sans MS"/>
              </a:rPr>
              <a:t> THAT BEHAVIOR</a:t>
            </a:r>
            <a:endParaRPr b="1" i="1" sz="2800" u="none" cap="none" strike="noStrike">
              <a:solidFill>
                <a:srgbClr val="DD5751"/>
              </a:solidFill>
              <a:latin typeface="Comic Sans MS"/>
              <a:ea typeface="Comic Sans MS"/>
              <a:cs typeface="Comic Sans MS"/>
              <a:sym typeface="Comic Sans MS"/>
            </a:endParaRPr>
          </a:p>
        </p:txBody>
      </p:sp>
      <p:sp>
        <p:nvSpPr>
          <p:cNvPr id="672" name="Google Shape;672;p38"/>
          <p:cNvSpPr/>
          <p:nvPr/>
        </p:nvSpPr>
        <p:spPr>
          <a:xfrm>
            <a:off x="370505"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Changing Perceptions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grpSp>
        <p:nvGrpSpPr>
          <p:cNvPr id="678" name="Google Shape;678;p39"/>
          <p:cNvGrpSpPr/>
          <p:nvPr/>
        </p:nvGrpSpPr>
        <p:grpSpPr>
          <a:xfrm>
            <a:off x="0" y="0"/>
            <a:ext cx="12188953" cy="6862126"/>
            <a:chOff x="0" y="0"/>
            <a:chExt cx="12188953" cy="6862126"/>
          </a:xfrm>
        </p:grpSpPr>
        <p:pic>
          <p:nvPicPr>
            <p:cNvPr id="679" name="Google Shape;679;p39"/>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680" name="Google Shape;680;p39"/>
            <p:cNvSpPr/>
            <p:nvPr/>
          </p:nvSpPr>
          <p:spPr>
            <a:xfrm>
              <a:off x="370505" y="660858"/>
              <a:ext cx="4353895" cy="7033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681" name="Google Shape;681;p39"/>
          <p:cNvSpPr/>
          <p:nvPr/>
        </p:nvSpPr>
        <p:spPr>
          <a:xfrm>
            <a:off x="370505"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Changing Perceptions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pSp>
        <p:nvGrpSpPr>
          <p:cNvPr id="136" name="Google Shape;136;p4"/>
          <p:cNvGrpSpPr/>
          <p:nvPr/>
        </p:nvGrpSpPr>
        <p:grpSpPr>
          <a:xfrm>
            <a:off x="0" y="0"/>
            <a:ext cx="12181621" cy="6858000"/>
            <a:chOff x="0" y="0"/>
            <a:chExt cx="12181621" cy="6858000"/>
          </a:xfrm>
        </p:grpSpPr>
        <p:pic>
          <p:nvPicPr>
            <p:cNvPr id="137" name="Google Shape;137;p4"/>
            <p:cNvPicPr preferRelativeResize="0"/>
            <p:nvPr/>
          </p:nvPicPr>
          <p:blipFill rotWithShape="1">
            <a:blip r:embed="rId3">
              <a:alphaModFix/>
            </a:blip>
            <a:srcRect b="0" l="0" r="0" t="0"/>
            <a:stretch/>
          </p:blipFill>
          <p:spPr>
            <a:xfrm>
              <a:off x="0" y="0"/>
              <a:ext cx="12181621" cy="6858000"/>
            </a:xfrm>
            <a:prstGeom prst="rect">
              <a:avLst/>
            </a:prstGeom>
            <a:noFill/>
            <a:ln>
              <a:noFill/>
            </a:ln>
          </p:spPr>
        </p:pic>
        <p:sp>
          <p:nvSpPr>
            <p:cNvPr id="138" name="Google Shape;138;p4"/>
            <p:cNvSpPr/>
            <p:nvPr/>
          </p:nvSpPr>
          <p:spPr>
            <a:xfrm>
              <a:off x="2547735" y="633016"/>
              <a:ext cx="535905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4"/>
            <p:cNvSpPr/>
            <p:nvPr/>
          </p:nvSpPr>
          <p:spPr>
            <a:xfrm>
              <a:off x="8136490" y="2800293"/>
              <a:ext cx="386501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sp>
          <p:nvSpPr>
            <p:cNvPr id="140" name="Google Shape;140;p4"/>
            <p:cNvSpPr/>
            <p:nvPr/>
          </p:nvSpPr>
          <p:spPr>
            <a:xfrm>
              <a:off x="8136490" y="3795639"/>
              <a:ext cx="386501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sp>
          <p:nvSpPr>
            <p:cNvPr id="141" name="Google Shape;141;p4"/>
            <p:cNvSpPr/>
            <p:nvPr/>
          </p:nvSpPr>
          <p:spPr>
            <a:xfrm>
              <a:off x="8136490" y="4790985"/>
              <a:ext cx="386501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sp>
          <p:nvSpPr>
            <p:cNvPr id="142" name="Google Shape;142;p4"/>
            <p:cNvSpPr/>
            <p:nvPr/>
          </p:nvSpPr>
          <p:spPr>
            <a:xfrm>
              <a:off x="8136490" y="1804947"/>
              <a:ext cx="386501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grpSp>
      <p:sp>
        <p:nvSpPr>
          <p:cNvPr id="143" name="Google Shape;143;p4"/>
          <p:cNvSpPr/>
          <p:nvPr/>
        </p:nvSpPr>
        <p:spPr>
          <a:xfrm>
            <a:off x="8136490" y="1804947"/>
            <a:ext cx="3712754"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F7F7F"/>
                </a:solidFill>
                <a:latin typeface="Catamaran"/>
                <a:ea typeface="Catamaran"/>
                <a:cs typeface="Catamaran"/>
                <a:sym typeface="Catamaran"/>
              </a:rPr>
              <a:t>How you </a:t>
            </a:r>
            <a:r>
              <a:rPr b="1" i="0" lang="en-US" sz="2000" u="none" cap="none" strike="noStrike">
                <a:solidFill>
                  <a:srgbClr val="7F7F7F"/>
                </a:solidFill>
                <a:latin typeface="Catamaran"/>
                <a:ea typeface="Catamaran"/>
                <a:cs typeface="Catamaran"/>
                <a:sym typeface="Catamaran"/>
              </a:rPr>
              <a:t>understand or interpret</a:t>
            </a:r>
            <a:r>
              <a:rPr b="0" i="0" lang="en-US" sz="2000" u="none" cap="none" strike="noStrike">
                <a:solidFill>
                  <a:srgbClr val="7F7F7F"/>
                </a:solidFill>
                <a:latin typeface="Catamaran"/>
                <a:ea typeface="Catamaran"/>
                <a:cs typeface="Catamaran"/>
                <a:sym typeface="Catamaran"/>
              </a:rPr>
              <a:t> something</a:t>
            </a:r>
            <a:endParaRPr b="0" i="0" sz="1400" u="none" cap="none" strike="noStrike">
              <a:solidFill>
                <a:srgbClr val="000000"/>
              </a:solidFill>
              <a:latin typeface="Arial"/>
              <a:ea typeface="Arial"/>
              <a:cs typeface="Arial"/>
              <a:sym typeface="Arial"/>
            </a:endParaRPr>
          </a:p>
        </p:txBody>
      </p:sp>
      <p:sp>
        <p:nvSpPr>
          <p:cNvPr id="144" name="Google Shape;144;p4"/>
          <p:cNvSpPr/>
          <p:nvPr/>
        </p:nvSpPr>
        <p:spPr>
          <a:xfrm>
            <a:off x="8136490" y="2838413"/>
            <a:ext cx="3712754"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F7F7F"/>
                </a:solidFill>
                <a:latin typeface="Catamaran"/>
                <a:ea typeface="Catamaran"/>
                <a:cs typeface="Catamaran"/>
                <a:sym typeface="Catamaran"/>
              </a:rPr>
              <a:t>A </a:t>
            </a:r>
            <a:r>
              <a:rPr b="1" i="0" lang="en-US" sz="2000" u="none" cap="none" strike="noStrike">
                <a:solidFill>
                  <a:srgbClr val="7F7F7F"/>
                </a:solidFill>
                <a:latin typeface="Catamaran"/>
                <a:ea typeface="Catamaran"/>
                <a:cs typeface="Catamaran"/>
                <a:sym typeface="Catamaran"/>
              </a:rPr>
              <a:t>“mental”</a:t>
            </a:r>
            <a:r>
              <a:rPr b="0" i="0" lang="en-US" sz="2000" u="none" cap="none" strike="noStrike">
                <a:solidFill>
                  <a:srgbClr val="7F7F7F"/>
                </a:solidFill>
                <a:latin typeface="Catamaran"/>
                <a:ea typeface="Catamaran"/>
                <a:cs typeface="Catamaran"/>
                <a:sym typeface="Catamaran"/>
              </a:rPr>
              <a:t> impression</a:t>
            </a:r>
            <a:endParaRPr b="0" i="0" sz="1400" u="none" cap="none" strike="noStrike">
              <a:solidFill>
                <a:srgbClr val="000000"/>
              </a:solidFill>
              <a:latin typeface="Arial"/>
              <a:ea typeface="Arial"/>
              <a:cs typeface="Arial"/>
              <a:sym typeface="Arial"/>
            </a:endParaRPr>
          </a:p>
        </p:txBody>
      </p:sp>
      <p:sp>
        <p:nvSpPr>
          <p:cNvPr id="145" name="Google Shape;145;p4"/>
          <p:cNvSpPr/>
          <p:nvPr/>
        </p:nvSpPr>
        <p:spPr>
          <a:xfrm>
            <a:off x="8136490" y="3852861"/>
            <a:ext cx="3361183"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F7F7F"/>
                </a:solidFill>
                <a:latin typeface="Catamaran"/>
                <a:ea typeface="Catamaran"/>
                <a:cs typeface="Catamaran"/>
                <a:sym typeface="Catamaran"/>
              </a:rPr>
              <a:t>As a result of using any of </a:t>
            </a:r>
            <a:r>
              <a:rPr b="1" i="0" lang="en-US" sz="2000" u="none" cap="none" strike="noStrike">
                <a:solidFill>
                  <a:srgbClr val="7F7F7F"/>
                </a:solidFill>
                <a:latin typeface="Catamaran"/>
                <a:ea typeface="Catamaran"/>
                <a:cs typeface="Catamaran"/>
                <a:sym typeface="Catamaran"/>
              </a:rPr>
              <a:t>your five senses</a:t>
            </a:r>
            <a:endParaRPr b="0" i="0" sz="2000" u="none" cap="none" strike="noStrike">
              <a:solidFill>
                <a:srgbClr val="7F7F7F"/>
              </a:solidFill>
              <a:latin typeface="Catamaran"/>
              <a:ea typeface="Catamaran"/>
              <a:cs typeface="Catamaran"/>
              <a:sym typeface="Catamaran"/>
            </a:endParaRPr>
          </a:p>
        </p:txBody>
      </p:sp>
      <p:sp>
        <p:nvSpPr>
          <p:cNvPr id="146" name="Google Shape;146;p4"/>
          <p:cNvSpPr/>
          <p:nvPr/>
        </p:nvSpPr>
        <p:spPr>
          <a:xfrm>
            <a:off x="8136490" y="4867308"/>
            <a:ext cx="3056383"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F7F7F"/>
                </a:solidFill>
                <a:latin typeface="Catamaran"/>
                <a:ea typeface="Catamaran"/>
                <a:cs typeface="Catamaran"/>
                <a:sym typeface="Catamaran"/>
              </a:rPr>
              <a:t>Through what you </a:t>
            </a:r>
            <a:r>
              <a:rPr b="1" i="0" lang="en-US" sz="2000" u="none" cap="none" strike="noStrike">
                <a:solidFill>
                  <a:srgbClr val="7F7F7F"/>
                </a:solidFill>
                <a:latin typeface="Catamaran"/>
                <a:ea typeface="Catamaran"/>
                <a:cs typeface="Catamaran"/>
                <a:sym typeface="Catamaran"/>
              </a:rPr>
              <a:t>see, hear, touch, smell or taste</a:t>
            </a:r>
            <a:endParaRPr b="0" i="0" sz="2000" u="none" cap="none" strike="noStrike">
              <a:solidFill>
                <a:srgbClr val="7F7F7F"/>
              </a:solidFill>
              <a:latin typeface="Catamaran"/>
              <a:ea typeface="Catamaran"/>
              <a:cs typeface="Catamaran"/>
              <a:sym typeface="Catamaran"/>
            </a:endParaRPr>
          </a:p>
        </p:txBody>
      </p:sp>
      <p:sp>
        <p:nvSpPr>
          <p:cNvPr id="147" name="Google Shape;147;p4"/>
          <p:cNvSpPr/>
          <p:nvPr/>
        </p:nvSpPr>
        <p:spPr>
          <a:xfrm>
            <a:off x="2452485" y="679908"/>
            <a:ext cx="5359050"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What is Shape Perception?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grpSp>
        <p:nvGrpSpPr>
          <p:cNvPr id="687" name="Google Shape;687;p40"/>
          <p:cNvGrpSpPr/>
          <p:nvPr/>
        </p:nvGrpSpPr>
        <p:grpSpPr>
          <a:xfrm>
            <a:off x="0" y="0"/>
            <a:ext cx="12188953" cy="6862126"/>
            <a:chOff x="0" y="0"/>
            <a:chExt cx="12188953" cy="6862126"/>
          </a:xfrm>
        </p:grpSpPr>
        <p:pic>
          <p:nvPicPr>
            <p:cNvPr id="688" name="Google Shape;688;p40"/>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689" name="Google Shape;689;p40"/>
            <p:cNvSpPr/>
            <p:nvPr/>
          </p:nvSpPr>
          <p:spPr>
            <a:xfrm>
              <a:off x="370505" y="660858"/>
              <a:ext cx="4353895" cy="7033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0" name="Google Shape;690;p40"/>
            <p:cNvSpPr/>
            <p:nvPr/>
          </p:nvSpPr>
          <p:spPr>
            <a:xfrm>
              <a:off x="3361727" y="2672894"/>
              <a:ext cx="4647742" cy="34759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1" name="Google Shape;691;p40"/>
            <p:cNvSpPr/>
            <p:nvPr/>
          </p:nvSpPr>
          <p:spPr>
            <a:xfrm>
              <a:off x="3429458" y="3143693"/>
              <a:ext cx="6324141" cy="34759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2" name="Google Shape;692;p40"/>
            <p:cNvSpPr/>
            <p:nvPr/>
          </p:nvSpPr>
          <p:spPr>
            <a:xfrm>
              <a:off x="3345127" y="4751128"/>
              <a:ext cx="6049918" cy="15388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693" name="Google Shape;693;p40"/>
          <p:cNvSpPr/>
          <p:nvPr/>
        </p:nvSpPr>
        <p:spPr>
          <a:xfrm rot="5400000">
            <a:off x="3342808" y="2697353"/>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4" name="Google Shape;694;p40"/>
          <p:cNvSpPr/>
          <p:nvPr/>
        </p:nvSpPr>
        <p:spPr>
          <a:xfrm rot="5400000">
            <a:off x="3342808" y="3186752"/>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5" name="Google Shape;695;p40"/>
          <p:cNvSpPr/>
          <p:nvPr/>
        </p:nvSpPr>
        <p:spPr>
          <a:xfrm>
            <a:off x="3345127" y="4810656"/>
            <a:ext cx="6866009" cy="153888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1" i="0" lang="en-US" sz="3400" u="none" cap="none" strike="noStrike">
                <a:solidFill>
                  <a:srgbClr val="627982"/>
                </a:solidFill>
                <a:latin typeface="Catamaran"/>
                <a:ea typeface="Catamaran"/>
                <a:cs typeface="Catamaran"/>
                <a:sym typeface="Catamaran"/>
              </a:rPr>
              <a:t>You can control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627982"/>
                </a:solidFill>
                <a:latin typeface="Catamaran"/>
                <a:ea typeface="Catamaran"/>
                <a:cs typeface="Catamaran"/>
                <a:sym typeface="Catamaran"/>
              </a:rPr>
              <a:t>	your behavior!</a:t>
            </a:r>
            <a:endParaRPr b="0" i="0" sz="1400" u="none" cap="none" strike="noStrike">
              <a:solidFill>
                <a:srgbClr val="000000"/>
              </a:solidFill>
              <a:latin typeface="Arial"/>
              <a:ea typeface="Arial"/>
              <a:cs typeface="Arial"/>
              <a:sym typeface="Arial"/>
            </a:endParaRPr>
          </a:p>
        </p:txBody>
      </p:sp>
      <p:sp>
        <p:nvSpPr>
          <p:cNvPr id="696" name="Google Shape;696;p40"/>
          <p:cNvSpPr/>
          <p:nvPr/>
        </p:nvSpPr>
        <p:spPr>
          <a:xfrm>
            <a:off x="3680433" y="2605162"/>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627982"/>
                </a:solidFill>
                <a:latin typeface="Catamaran"/>
                <a:ea typeface="Catamaran"/>
                <a:cs typeface="Catamaran"/>
                <a:sym typeface="Catamaran"/>
              </a:rPr>
              <a:t>you can’t change others</a:t>
            </a:r>
            <a:endParaRPr b="0" i="0" sz="1400" u="none" cap="none" strike="noStrike">
              <a:solidFill>
                <a:srgbClr val="000000"/>
              </a:solidFill>
              <a:latin typeface="Arial"/>
              <a:ea typeface="Arial"/>
              <a:cs typeface="Arial"/>
              <a:sym typeface="Arial"/>
            </a:endParaRPr>
          </a:p>
        </p:txBody>
      </p:sp>
      <p:sp>
        <p:nvSpPr>
          <p:cNvPr id="697" name="Google Shape;697;p40"/>
          <p:cNvSpPr/>
          <p:nvPr/>
        </p:nvSpPr>
        <p:spPr>
          <a:xfrm>
            <a:off x="3680433" y="3105109"/>
            <a:ext cx="646264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627982"/>
                </a:solidFill>
                <a:latin typeface="Catamaran"/>
                <a:ea typeface="Catamaran"/>
                <a:cs typeface="Catamaran"/>
                <a:sym typeface="Catamaran"/>
              </a:rPr>
              <a:t>or control what they think or think about you</a:t>
            </a:r>
            <a:endParaRPr b="0" i="0" sz="1400" u="none" cap="none" strike="noStrike">
              <a:solidFill>
                <a:srgbClr val="000000"/>
              </a:solidFill>
              <a:latin typeface="Arial"/>
              <a:ea typeface="Arial"/>
              <a:cs typeface="Arial"/>
              <a:sym typeface="Arial"/>
            </a:endParaRPr>
          </a:p>
        </p:txBody>
      </p:sp>
      <p:sp>
        <p:nvSpPr>
          <p:cNvPr id="698" name="Google Shape;698;p40"/>
          <p:cNvSpPr/>
          <p:nvPr/>
        </p:nvSpPr>
        <p:spPr>
          <a:xfrm>
            <a:off x="370505"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Changing Perceptions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pic>
        <p:nvPicPr>
          <p:cNvPr id="704" name="Google Shape;704;p41"/>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705" name="Google Shape;705;p41"/>
          <p:cNvSpPr/>
          <p:nvPr/>
        </p:nvSpPr>
        <p:spPr>
          <a:xfrm>
            <a:off x="370505" y="660858"/>
            <a:ext cx="4353895" cy="7033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6" name="Google Shape;706;p41"/>
          <p:cNvSpPr/>
          <p:nvPr/>
        </p:nvSpPr>
        <p:spPr>
          <a:xfrm>
            <a:off x="3345127" y="4751128"/>
            <a:ext cx="6049918" cy="15388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7" name="Google Shape;707;p41"/>
          <p:cNvSpPr/>
          <p:nvPr/>
        </p:nvSpPr>
        <p:spPr>
          <a:xfrm>
            <a:off x="3361726" y="2077894"/>
            <a:ext cx="4884473" cy="94259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8" name="Google Shape;708;p41"/>
          <p:cNvSpPr/>
          <p:nvPr/>
        </p:nvSpPr>
        <p:spPr>
          <a:xfrm>
            <a:off x="3446726" y="2923837"/>
            <a:ext cx="5592625" cy="94259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9" name="Google Shape;709;p41"/>
          <p:cNvSpPr/>
          <p:nvPr/>
        </p:nvSpPr>
        <p:spPr>
          <a:xfrm>
            <a:off x="3446727" y="2106872"/>
            <a:ext cx="4884473" cy="861774"/>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Clr>
                <a:srgbClr val="000000"/>
              </a:buClr>
              <a:buSzPts val="2400"/>
              <a:buFont typeface="Arial"/>
              <a:buNone/>
            </a:pPr>
            <a:r>
              <a:rPr b="0" i="0" lang="en-US" sz="2400" u="none" cap="none" strike="noStrike">
                <a:solidFill>
                  <a:srgbClr val="627982"/>
                </a:solidFill>
                <a:latin typeface="Catamaran"/>
                <a:ea typeface="Catamaran"/>
                <a:cs typeface="Catamaran"/>
                <a:sym typeface="Catamaran"/>
              </a:rPr>
              <a:t>When you are </a:t>
            </a:r>
            <a:r>
              <a:rPr b="1" i="0" lang="en-US" sz="2400" u="none" cap="none" strike="noStrike">
                <a:solidFill>
                  <a:srgbClr val="627982"/>
                </a:solidFill>
                <a:latin typeface="Catamaran"/>
                <a:ea typeface="Catamaran"/>
                <a:cs typeface="Catamaran"/>
                <a:sym typeface="Catamaran"/>
              </a:rPr>
              <a:t>willing </a:t>
            </a:r>
            <a:r>
              <a:rPr b="0" i="0" lang="en-US" sz="2400" u="none" cap="none" strike="noStrike">
                <a:solidFill>
                  <a:srgbClr val="627982"/>
                </a:solidFill>
                <a:latin typeface="Catamaran"/>
                <a:ea typeface="Catamaran"/>
                <a:cs typeface="Catamaran"/>
                <a:sym typeface="Catamaran"/>
              </a:rPr>
              <a:t>and know </a:t>
            </a:r>
            <a:r>
              <a:rPr b="1" i="0" lang="en-US" sz="2400" u="none" cap="none" strike="noStrike">
                <a:solidFill>
                  <a:srgbClr val="627982"/>
                </a:solidFill>
                <a:latin typeface="Catamaran"/>
                <a:ea typeface="Catamaran"/>
                <a:cs typeface="Catamaran"/>
                <a:sym typeface="Catamaran"/>
              </a:rPr>
              <a:t>how</a:t>
            </a:r>
            <a:r>
              <a:rPr b="0" i="0" lang="en-US" sz="2400" u="none" cap="none" strike="noStrike">
                <a:solidFill>
                  <a:srgbClr val="627982"/>
                </a:solidFill>
                <a:latin typeface="Catamaran"/>
                <a:ea typeface="Catamaran"/>
                <a:cs typeface="Catamaran"/>
                <a:sym typeface="Catamaran"/>
              </a:rPr>
              <a:t> to modify and manage your behavior, </a:t>
            </a:r>
            <a:endParaRPr b="0" i="0" sz="1400" u="none" cap="none" strike="noStrike">
              <a:solidFill>
                <a:srgbClr val="000000"/>
              </a:solidFill>
              <a:latin typeface="Arial"/>
              <a:ea typeface="Arial"/>
              <a:cs typeface="Arial"/>
              <a:sym typeface="Arial"/>
            </a:endParaRPr>
          </a:p>
        </p:txBody>
      </p:sp>
      <p:sp>
        <p:nvSpPr>
          <p:cNvPr id="710" name="Google Shape;710;p41"/>
          <p:cNvSpPr/>
          <p:nvPr/>
        </p:nvSpPr>
        <p:spPr>
          <a:xfrm>
            <a:off x="3345127" y="4810656"/>
            <a:ext cx="6866009" cy="153888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1" i="0" lang="en-US" sz="3400" u="none" cap="none" strike="noStrike">
                <a:solidFill>
                  <a:srgbClr val="627982"/>
                </a:solidFill>
                <a:latin typeface="Catamaran"/>
                <a:ea typeface="Catamaran"/>
                <a:cs typeface="Catamaran"/>
                <a:sym typeface="Catamaran"/>
              </a:rPr>
              <a:t>You can control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627982"/>
                </a:solidFill>
                <a:latin typeface="Catamaran"/>
                <a:ea typeface="Catamaran"/>
                <a:cs typeface="Catamaran"/>
                <a:sym typeface="Catamaran"/>
              </a:rPr>
              <a:t>	your behavior!</a:t>
            </a:r>
            <a:endParaRPr b="0" i="0" sz="1400" u="none" cap="none" strike="noStrike">
              <a:solidFill>
                <a:srgbClr val="000000"/>
              </a:solidFill>
              <a:latin typeface="Arial"/>
              <a:ea typeface="Arial"/>
              <a:cs typeface="Arial"/>
              <a:sym typeface="Arial"/>
            </a:endParaRPr>
          </a:p>
        </p:txBody>
      </p:sp>
      <p:sp>
        <p:nvSpPr>
          <p:cNvPr id="711" name="Google Shape;711;p41"/>
          <p:cNvSpPr/>
          <p:nvPr/>
        </p:nvSpPr>
        <p:spPr>
          <a:xfrm>
            <a:off x="3446727" y="2820523"/>
            <a:ext cx="5592625" cy="861774"/>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Clr>
                <a:srgbClr val="000000"/>
              </a:buClr>
              <a:buSzPts val="2400"/>
              <a:buFont typeface="Arial"/>
              <a:buNone/>
            </a:pPr>
            <a:r>
              <a:rPr b="0" i="0" lang="en-US" sz="2400" u="none" cap="none" strike="noStrike">
                <a:solidFill>
                  <a:srgbClr val="627982"/>
                </a:solidFill>
                <a:latin typeface="Catamaran"/>
                <a:ea typeface="Catamaran"/>
                <a:cs typeface="Catamaran"/>
                <a:sym typeface="Catamaran"/>
              </a:rPr>
              <a:t>you will increase the probability that others will have a more positive perception of you.</a:t>
            </a:r>
            <a:endParaRPr b="0" i="0" sz="1400" u="none" cap="none" strike="noStrike">
              <a:solidFill>
                <a:srgbClr val="000000"/>
              </a:solidFill>
              <a:latin typeface="Arial"/>
              <a:ea typeface="Arial"/>
              <a:cs typeface="Arial"/>
              <a:sym typeface="Arial"/>
            </a:endParaRPr>
          </a:p>
        </p:txBody>
      </p:sp>
      <p:sp>
        <p:nvSpPr>
          <p:cNvPr id="712" name="Google Shape;712;p41"/>
          <p:cNvSpPr/>
          <p:nvPr/>
        </p:nvSpPr>
        <p:spPr>
          <a:xfrm>
            <a:off x="370505"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Changing Perceptions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pic>
        <p:nvPicPr>
          <p:cNvPr id="718" name="Google Shape;718;p42"/>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719" name="Google Shape;719;p42"/>
          <p:cNvSpPr/>
          <p:nvPr/>
        </p:nvSpPr>
        <p:spPr>
          <a:xfrm>
            <a:off x="370505" y="660858"/>
            <a:ext cx="4353895" cy="7033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0" name="Google Shape;720;p42"/>
          <p:cNvSpPr/>
          <p:nvPr/>
        </p:nvSpPr>
        <p:spPr>
          <a:xfrm>
            <a:off x="3243196" y="2077894"/>
            <a:ext cx="4379842" cy="94259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1" name="Google Shape;721;p42"/>
          <p:cNvSpPr/>
          <p:nvPr/>
        </p:nvSpPr>
        <p:spPr>
          <a:xfrm>
            <a:off x="3468840" y="2959056"/>
            <a:ext cx="5776760" cy="94259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2" name="Google Shape;722;p42"/>
          <p:cNvSpPr/>
          <p:nvPr/>
        </p:nvSpPr>
        <p:spPr>
          <a:xfrm>
            <a:off x="3345127" y="4751128"/>
            <a:ext cx="6049918" cy="15388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3" name="Google Shape;723;p42"/>
          <p:cNvSpPr/>
          <p:nvPr/>
        </p:nvSpPr>
        <p:spPr>
          <a:xfrm rot="5400000">
            <a:off x="3568454" y="2151158"/>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4" name="Google Shape;724;p42"/>
          <p:cNvSpPr/>
          <p:nvPr/>
        </p:nvSpPr>
        <p:spPr>
          <a:xfrm rot="5400000">
            <a:off x="3568454" y="2640557"/>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5" name="Google Shape;725;p42"/>
          <p:cNvSpPr/>
          <p:nvPr/>
        </p:nvSpPr>
        <p:spPr>
          <a:xfrm rot="5400000">
            <a:off x="3568453" y="3158674"/>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6" name="Google Shape;726;p42"/>
          <p:cNvSpPr/>
          <p:nvPr/>
        </p:nvSpPr>
        <p:spPr>
          <a:xfrm>
            <a:off x="3939945" y="2058967"/>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627982"/>
                </a:solidFill>
                <a:latin typeface="Catamaran"/>
                <a:ea typeface="Catamaran"/>
                <a:cs typeface="Catamaran"/>
                <a:sym typeface="Catamaran"/>
              </a:rPr>
              <a:t>opportunity to explain</a:t>
            </a:r>
            <a:endParaRPr b="0" i="0" sz="1400" u="none" cap="none" strike="noStrike">
              <a:solidFill>
                <a:srgbClr val="000000"/>
              </a:solidFill>
              <a:latin typeface="Arial"/>
              <a:ea typeface="Arial"/>
              <a:cs typeface="Arial"/>
              <a:sym typeface="Arial"/>
            </a:endParaRPr>
          </a:p>
        </p:txBody>
      </p:sp>
      <p:sp>
        <p:nvSpPr>
          <p:cNvPr id="727" name="Google Shape;727;p42"/>
          <p:cNvSpPr/>
          <p:nvPr/>
        </p:nvSpPr>
        <p:spPr>
          <a:xfrm>
            <a:off x="3939945" y="2558914"/>
            <a:ext cx="646264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627982"/>
                </a:solidFill>
                <a:latin typeface="Catamaran"/>
                <a:ea typeface="Catamaran"/>
                <a:cs typeface="Catamaran"/>
                <a:sym typeface="Catamaran"/>
              </a:rPr>
              <a:t>different interpretations</a:t>
            </a:r>
            <a:endParaRPr b="0" i="0" sz="1400" u="none" cap="none" strike="noStrike">
              <a:solidFill>
                <a:srgbClr val="000000"/>
              </a:solidFill>
              <a:latin typeface="Arial"/>
              <a:ea typeface="Arial"/>
              <a:cs typeface="Arial"/>
              <a:sym typeface="Arial"/>
            </a:endParaRPr>
          </a:p>
        </p:txBody>
      </p:sp>
      <p:sp>
        <p:nvSpPr>
          <p:cNvPr id="728" name="Google Shape;728;p42"/>
          <p:cNvSpPr/>
          <p:nvPr/>
        </p:nvSpPr>
        <p:spPr>
          <a:xfrm>
            <a:off x="3939945" y="3116844"/>
            <a:ext cx="5441121" cy="86177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627982"/>
                </a:solidFill>
                <a:latin typeface="Catamaran"/>
                <a:ea typeface="Catamaran"/>
                <a:cs typeface="Catamaran"/>
                <a:sym typeface="Catamaran"/>
              </a:rPr>
              <a:t>influenced by one’s culture, upbringing, values and beliefs</a:t>
            </a:r>
            <a:endParaRPr b="0" i="0" sz="1400" u="none" cap="none" strike="noStrike">
              <a:solidFill>
                <a:srgbClr val="000000"/>
              </a:solidFill>
              <a:latin typeface="Arial"/>
              <a:ea typeface="Arial"/>
              <a:cs typeface="Arial"/>
              <a:sym typeface="Arial"/>
            </a:endParaRPr>
          </a:p>
        </p:txBody>
      </p:sp>
      <p:sp>
        <p:nvSpPr>
          <p:cNvPr id="729" name="Google Shape;729;p42"/>
          <p:cNvSpPr/>
          <p:nvPr/>
        </p:nvSpPr>
        <p:spPr>
          <a:xfrm>
            <a:off x="370505"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Changing Perceptions</a:t>
            </a:r>
            <a:endParaRPr b="0" i="0" sz="1400" u="none" cap="none" strike="noStrike">
              <a:solidFill>
                <a:srgbClr val="000000"/>
              </a:solidFill>
              <a:latin typeface="Arial"/>
              <a:ea typeface="Arial"/>
              <a:cs typeface="Arial"/>
              <a:sym typeface="Arial"/>
            </a:endParaRPr>
          </a:p>
        </p:txBody>
      </p:sp>
      <p:sp>
        <p:nvSpPr>
          <p:cNvPr id="730" name="Google Shape;730;p42"/>
          <p:cNvSpPr/>
          <p:nvPr/>
        </p:nvSpPr>
        <p:spPr>
          <a:xfrm>
            <a:off x="3345127" y="4810656"/>
            <a:ext cx="6866009" cy="153888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1" i="0" lang="en-US" sz="3400" u="none" cap="none" strike="noStrike">
                <a:solidFill>
                  <a:srgbClr val="627982"/>
                </a:solidFill>
                <a:latin typeface="Catamaran"/>
                <a:ea typeface="Catamaran"/>
                <a:cs typeface="Catamaran"/>
                <a:sym typeface="Catamaran"/>
              </a:rPr>
              <a:t>A crucial conversation about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DD5751"/>
                </a:solidFill>
                <a:latin typeface="Catamaran"/>
                <a:ea typeface="Catamaran"/>
                <a:cs typeface="Catamaran"/>
                <a:sym typeface="Catamaran"/>
              </a:rPr>
              <a:t>	perceptions.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grpSp>
        <p:nvGrpSpPr>
          <p:cNvPr id="736" name="Google Shape;736;p43"/>
          <p:cNvGrpSpPr/>
          <p:nvPr/>
        </p:nvGrpSpPr>
        <p:grpSpPr>
          <a:xfrm>
            <a:off x="0" y="0"/>
            <a:ext cx="12188953" cy="6862126"/>
            <a:chOff x="0" y="0"/>
            <a:chExt cx="12188953" cy="6862126"/>
          </a:xfrm>
        </p:grpSpPr>
        <p:pic>
          <p:nvPicPr>
            <p:cNvPr id="737" name="Google Shape;737;p43"/>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738" name="Google Shape;738;p43"/>
            <p:cNvSpPr/>
            <p:nvPr/>
          </p:nvSpPr>
          <p:spPr>
            <a:xfrm>
              <a:off x="370505" y="660858"/>
              <a:ext cx="4353895" cy="7033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9" name="Google Shape;739;p43"/>
            <p:cNvSpPr/>
            <p:nvPr/>
          </p:nvSpPr>
          <p:spPr>
            <a:xfrm>
              <a:off x="4555067" y="1950859"/>
              <a:ext cx="3057130" cy="218005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0" name="Google Shape;740;p43"/>
            <p:cNvSpPr/>
            <p:nvPr/>
          </p:nvSpPr>
          <p:spPr>
            <a:xfrm>
              <a:off x="4826150" y="4032705"/>
              <a:ext cx="5641120" cy="124649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1" name="Google Shape;741;p43"/>
            <p:cNvSpPr/>
            <p:nvPr/>
          </p:nvSpPr>
          <p:spPr>
            <a:xfrm>
              <a:off x="3026501" y="5571607"/>
              <a:ext cx="8725232" cy="1091108"/>
            </a:xfrm>
            <a:prstGeom prst="rect">
              <a:avLst/>
            </a:prstGeom>
            <a:solidFill>
              <a:srgbClr val="6E94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42" name="Google Shape;742;p43"/>
          <p:cNvSpPr/>
          <p:nvPr/>
        </p:nvSpPr>
        <p:spPr>
          <a:xfrm rot="5400000">
            <a:off x="4739790" y="2161318"/>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3" name="Google Shape;743;p43"/>
          <p:cNvSpPr/>
          <p:nvPr/>
        </p:nvSpPr>
        <p:spPr>
          <a:xfrm rot="5400000">
            <a:off x="4739790" y="2650717"/>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4" name="Google Shape;744;p43"/>
          <p:cNvSpPr/>
          <p:nvPr/>
        </p:nvSpPr>
        <p:spPr>
          <a:xfrm rot="5400000">
            <a:off x="4739790" y="3147895"/>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5" name="Google Shape;745;p43"/>
          <p:cNvSpPr/>
          <p:nvPr/>
        </p:nvSpPr>
        <p:spPr>
          <a:xfrm rot="5400000">
            <a:off x="4739790" y="3637294"/>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6" name="Google Shape;746;p43"/>
          <p:cNvSpPr/>
          <p:nvPr/>
        </p:nvSpPr>
        <p:spPr>
          <a:xfrm>
            <a:off x="5077415" y="2069127"/>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627982"/>
                </a:solidFill>
                <a:latin typeface="Catamaran"/>
                <a:ea typeface="Catamaran"/>
                <a:cs typeface="Catamaran"/>
                <a:sym typeface="Catamaran"/>
              </a:rPr>
              <a:t>awareness</a:t>
            </a:r>
            <a:endParaRPr b="0" i="0" sz="1400" u="none" cap="none" strike="noStrike">
              <a:solidFill>
                <a:srgbClr val="000000"/>
              </a:solidFill>
              <a:latin typeface="Arial"/>
              <a:ea typeface="Arial"/>
              <a:cs typeface="Arial"/>
              <a:sym typeface="Arial"/>
            </a:endParaRPr>
          </a:p>
        </p:txBody>
      </p:sp>
      <p:sp>
        <p:nvSpPr>
          <p:cNvPr id="747" name="Google Shape;747;p43"/>
          <p:cNvSpPr/>
          <p:nvPr/>
        </p:nvSpPr>
        <p:spPr>
          <a:xfrm>
            <a:off x="5077415" y="2569074"/>
            <a:ext cx="646264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627982"/>
                </a:solidFill>
                <a:latin typeface="Catamaran"/>
                <a:ea typeface="Catamaran"/>
                <a:cs typeface="Catamaran"/>
                <a:sym typeface="Catamaran"/>
              </a:rPr>
              <a:t>knowledge</a:t>
            </a:r>
            <a:endParaRPr b="0" i="0" sz="1400" u="none" cap="none" strike="noStrike">
              <a:solidFill>
                <a:srgbClr val="000000"/>
              </a:solidFill>
              <a:latin typeface="Arial"/>
              <a:ea typeface="Arial"/>
              <a:cs typeface="Arial"/>
              <a:sym typeface="Arial"/>
            </a:endParaRPr>
          </a:p>
        </p:txBody>
      </p:sp>
      <p:sp>
        <p:nvSpPr>
          <p:cNvPr id="748" name="Google Shape;748;p43"/>
          <p:cNvSpPr/>
          <p:nvPr/>
        </p:nvSpPr>
        <p:spPr>
          <a:xfrm>
            <a:off x="5077415" y="3055704"/>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627982"/>
                </a:solidFill>
                <a:latin typeface="Catamaran"/>
                <a:ea typeface="Catamaran"/>
                <a:cs typeface="Catamaran"/>
                <a:sym typeface="Catamaran"/>
              </a:rPr>
              <a:t>skill</a:t>
            </a:r>
            <a:endParaRPr b="0" i="0" sz="1400" u="none" cap="none" strike="noStrike">
              <a:solidFill>
                <a:srgbClr val="000000"/>
              </a:solidFill>
              <a:latin typeface="Arial"/>
              <a:ea typeface="Arial"/>
              <a:cs typeface="Arial"/>
              <a:sym typeface="Arial"/>
            </a:endParaRPr>
          </a:p>
        </p:txBody>
      </p:sp>
      <p:sp>
        <p:nvSpPr>
          <p:cNvPr id="749" name="Google Shape;749;p43"/>
          <p:cNvSpPr/>
          <p:nvPr/>
        </p:nvSpPr>
        <p:spPr>
          <a:xfrm>
            <a:off x="5077415" y="3555651"/>
            <a:ext cx="646264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627982"/>
                </a:solidFill>
                <a:latin typeface="Catamaran"/>
                <a:ea typeface="Catamaran"/>
                <a:cs typeface="Catamaran"/>
                <a:sym typeface="Catamaran"/>
              </a:rPr>
              <a:t>genuine desire</a:t>
            </a:r>
            <a:endParaRPr b="0" i="0" sz="1400" u="none" cap="none" strike="noStrike">
              <a:solidFill>
                <a:srgbClr val="000000"/>
              </a:solidFill>
              <a:latin typeface="Arial"/>
              <a:ea typeface="Arial"/>
              <a:cs typeface="Arial"/>
              <a:sym typeface="Arial"/>
            </a:endParaRPr>
          </a:p>
        </p:txBody>
      </p:sp>
      <p:sp>
        <p:nvSpPr>
          <p:cNvPr id="750" name="Google Shape;750;p43"/>
          <p:cNvSpPr/>
          <p:nvPr/>
        </p:nvSpPr>
        <p:spPr>
          <a:xfrm>
            <a:off x="4803059" y="4130915"/>
            <a:ext cx="5664211" cy="1246495"/>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Clr>
                <a:srgbClr val="000000"/>
              </a:buClr>
              <a:buSzPts val="2400"/>
              <a:buFont typeface="Arial"/>
              <a:buNone/>
            </a:pPr>
            <a:r>
              <a:rPr b="0" i="0" lang="en-US" sz="2400" u="none" cap="none" strike="noStrike">
                <a:solidFill>
                  <a:srgbClr val="627982"/>
                </a:solidFill>
                <a:latin typeface="Catamaran"/>
                <a:ea typeface="Catamaran"/>
                <a:cs typeface="Catamaran"/>
                <a:sym typeface="Catamaran"/>
              </a:rPr>
              <a:t>You have the power to influence how others perceive you and understand you, given that your actions are demonstrated.</a:t>
            </a:r>
            <a:endParaRPr b="0" i="0" sz="1400" u="none" cap="none" strike="noStrike">
              <a:solidFill>
                <a:srgbClr val="000000"/>
              </a:solidFill>
              <a:latin typeface="Arial"/>
              <a:ea typeface="Arial"/>
              <a:cs typeface="Arial"/>
              <a:sym typeface="Arial"/>
            </a:endParaRPr>
          </a:p>
        </p:txBody>
      </p:sp>
      <p:sp>
        <p:nvSpPr>
          <p:cNvPr id="751" name="Google Shape;751;p43"/>
          <p:cNvSpPr/>
          <p:nvPr/>
        </p:nvSpPr>
        <p:spPr>
          <a:xfrm>
            <a:off x="370505"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Changing Perceptions</a:t>
            </a:r>
            <a:endParaRPr b="0" i="0" sz="1400" u="none" cap="none" strike="noStrike">
              <a:solidFill>
                <a:srgbClr val="000000"/>
              </a:solidFill>
              <a:latin typeface="Arial"/>
              <a:ea typeface="Arial"/>
              <a:cs typeface="Arial"/>
              <a:sym typeface="Arial"/>
            </a:endParaRPr>
          </a:p>
        </p:txBody>
      </p:sp>
      <p:sp>
        <p:nvSpPr>
          <p:cNvPr id="752" name="Google Shape;752;p43"/>
          <p:cNvSpPr/>
          <p:nvPr/>
        </p:nvSpPr>
        <p:spPr>
          <a:xfrm>
            <a:off x="3251526" y="5677769"/>
            <a:ext cx="5664211" cy="519373"/>
          </a:xfrm>
          <a:prstGeom prst="rect">
            <a:avLst/>
          </a:prstGeom>
          <a:noFill/>
          <a:ln>
            <a:noFill/>
          </a:ln>
        </p:spPr>
        <p:txBody>
          <a:bodyPr anchorCtr="0" anchor="ctr" bIns="45700" lIns="91425" spcFirstLastPara="1" rIns="91425" wrap="square" tIns="45700">
            <a:spAutoFit/>
          </a:bodyPr>
          <a:lstStyle/>
          <a:p>
            <a:pPr indent="0" lvl="0" marL="0" marR="0" rtl="0" algn="l">
              <a:lnSpc>
                <a:spcPct val="83333"/>
              </a:lnSpc>
              <a:spcBef>
                <a:spcPts val="0"/>
              </a:spcBef>
              <a:spcAft>
                <a:spcPts val="0"/>
              </a:spcAft>
              <a:buClr>
                <a:srgbClr val="000000"/>
              </a:buClr>
              <a:buSzPts val="3600"/>
              <a:buFont typeface="Arial"/>
              <a:buNone/>
            </a:pPr>
            <a:r>
              <a:rPr b="1" i="0" lang="en-US" sz="3600" u="none" cap="none" strike="noStrike">
                <a:solidFill>
                  <a:schemeClr val="lt1"/>
                </a:solidFill>
                <a:latin typeface="Catamaran"/>
                <a:ea typeface="Catamaran"/>
                <a:cs typeface="Catamaran"/>
                <a:sym typeface="Catamaran"/>
              </a:rPr>
              <a:t>authentically, consistently,</a:t>
            </a:r>
            <a:endParaRPr b="0" i="0" sz="1400" u="none" cap="none" strike="noStrike">
              <a:solidFill>
                <a:srgbClr val="000000"/>
              </a:solidFill>
              <a:latin typeface="Arial"/>
              <a:ea typeface="Arial"/>
              <a:cs typeface="Arial"/>
              <a:sym typeface="Arial"/>
            </a:endParaRPr>
          </a:p>
        </p:txBody>
      </p:sp>
      <p:sp>
        <p:nvSpPr>
          <p:cNvPr id="753" name="Google Shape;753;p43"/>
          <p:cNvSpPr/>
          <p:nvPr/>
        </p:nvSpPr>
        <p:spPr>
          <a:xfrm>
            <a:off x="6625150" y="6237814"/>
            <a:ext cx="5664211" cy="519373"/>
          </a:xfrm>
          <a:prstGeom prst="rect">
            <a:avLst/>
          </a:prstGeom>
          <a:noFill/>
          <a:ln>
            <a:noFill/>
          </a:ln>
        </p:spPr>
        <p:txBody>
          <a:bodyPr anchorCtr="0" anchor="ctr" bIns="45700" lIns="91425" spcFirstLastPara="1" rIns="91425" wrap="square" tIns="45700">
            <a:spAutoFit/>
          </a:bodyPr>
          <a:lstStyle/>
          <a:p>
            <a:pPr indent="0" lvl="0" marL="0" marR="0" rtl="0" algn="l">
              <a:lnSpc>
                <a:spcPct val="83333"/>
              </a:lnSpc>
              <a:spcBef>
                <a:spcPts val="0"/>
              </a:spcBef>
              <a:spcAft>
                <a:spcPts val="0"/>
              </a:spcAft>
              <a:buClr>
                <a:srgbClr val="000000"/>
              </a:buClr>
              <a:buSzPts val="3600"/>
              <a:buFont typeface="Arial"/>
              <a:buNone/>
            </a:pPr>
            <a:r>
              <a:rPr b="1" i="0" lang="en-US" sz="3600" u="none" cap="none" strike="noStrike">
                <a:solidFill>
                  <a:schemeClr val="lt1"/>
                </a:solidFill>
                <a:latin typeface="Catamaran"/>
                <a:ea typeface="Catamaran"/>
                <a:cs typeface="Catamaran"/>
                <a:sym typeface="Catamaran"/>
              </a:rPr>
              <a:t>and with positive intent.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pic>
        <p:nvPicPr>
          <p:cNvPr id="759" name="Google Shape;759;p44"/>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760" name="Google Shape;760;p44"/>
          <p:cNvSpPr/>
          <p:nvPr/>
        </p:nvSpPr>
        <p:spPr>
          <a:xfrm>
            <a:off x="2604803" y="606343"/>
            <a:ext cx="4379841" cy="124649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1" name="Google Shape;761;p44"/>
          <p:cNvSpPr/>
          <p:nvPr/>
        </p:nvSpPr>
        <p:spPr>
          <a:xfrm>
            <a:off x="2655602" y="1330377"/>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1" i="0" lang="en-US" sz="2500" u="none" cap="none" strike="noStrike">
                <a:solidFill>
                  <a:srgbClr val="627982"/>
                </a:solidFill>
                <a:latin typeface="Catamaran"/>
                <a:ea typeface="Catamaran"/>
                <a:cs typeface="Catamaran"/>
                <a:sym typeface="Catamaran"/>
              </a:rPr>
              <a:t>Applying what you’ve learned</a:t>
            </a:r>
            <a:endParaRPr b="0" i="0" sz="1400" u="none" cap="none" strike="noStrike">
              <a:solidFill>
                <a:srgbClr val="000000"/>
              </a:solidFill>
              <a:latin typeface="Arial"/>
              <a:ea typeface="Arial"/>
              <a:cs typeface="Arial"/>
              <a:sym typeface="Arial"/>
            </a:endParaRPr>
          </a:p>
        </p:txBody>
      </p:sp>
      <p:sp>
        <p:nvSpPr>
          <p:cNvPr id="762" name="Google Shape;762;p44"/>
          <p:cNvSpPr/>
          <p:nvPr/>
        </p:nvSpPr>
        <p:spPr>
          <a:xfrm>
            <a:off x="2470233"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Takeaway Activity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grpSp>
        <p:nvGrpSpPr>
          <p:cNvPr id="768" name="Google Shape;768;p45"/>
          <p:cNvGrpSpPr/>
          <p:nvPr/>
        </p:nvGrpSpPr>
        <p:grpSpPr>
          <a:xfrm>
            <a:off x="0" y="0"/>
            <a:ext cx="12188953" cy="6862126"/>
            <a:chOff x="0" y="0"/>
            <a:chExt cx="12188953" cy="6862126"/>
          </a:xfrm>
        </p:grpSpPr>
        <p:pic>
          <p:nvPicPr>
            <p:cNvPr id="769" name="Google Shape;769;p45"/>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770" name="Google Shape;770;p45"/>
            <p:cNvSpPr/>
            <p:nvPr/>
          </p:nvSpPr>
          <p:spPr>
            <a:xfrm>
              <a:off x="2604803" y="606343"/>
              <a:ext cx="4379841" cy="124649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1" name="Google Shape;771;p45"/>
            <p:cNvSpPr/>
            <p:nvPr/>
          </p:nvSpPr>
          <p:spPr>
            <a:xfrm>
              <a:off x="640536" y="2379281"/>
              <a:ext cx="5455464" cy="222658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72" name="Google Shape;772;p45"/>
          <p:cNvSpPr/>
          <p:nvPr/>
        </p:nvSpPr>
        <p:spPr>
          <a:xfrm rot="5400000">
            <a:off x="875617" y="3035029"/>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3" name="Google Shape;773;p45"/>
          <p:cNvSpPr/>
          <p:nvPr/>
        </p:nvSpPr>
        <p:spPr>
          <a:xfrm rot="5400000">
            <a:off x="875617" y="3524428"/>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4" name="Google Shape;774;p45"/>
          <p:cNvSpPr/>
          <p:nvPr/>
        </p:nvSpPr>
        <p:spPr>
          <a:xfrm rot="5400000">
            <a:off x="875617" y="4021606"/>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5" name="Google Shape;775;p45"/>
          <p:cNvSpPr/>
          <p:nvPr/>
        </p:nvSpPr>
        <p:spPr>
          <a:xfrm>
            <a:off x="2655602" y="1330377"/>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1" i="0" lang="en-US" sz="2500" u="none" cap="none" strike="noStrike">
                <a:solidFill>
                  <a:srgbClr val="627982"/>
                </a:solidFill>
                <a:latin typeface="Catamaran"/>
                <a:ea typeface="Catamaran"/>
                <a:cs typeface="Catamaran"/>
                <a:sym typeface="Catamaran"/>
              </a:rPr>
              <a:t>Applying what you’ve learned</a:t>
            </a:r>
            <a:endParaRPr b="0" i="0" sz="1400" u="none" cap="none" strike="noStrike">
              <a:solidFill>
                <a:srgbClr val="000000"/>
              </a:solidFill>
              <a:latin typeface="Arial"/>
              <a:ea typeface="Arial"/>
              <a:cs typeface="Arial"/>
              <a:sym typeface="Arial"/>
            </a:endParaRPr>
          </a:p>
        </p:txBody>
      </p:sp>
      <p:sp>
        <p:nvSpPr>
          <p:cNvPr id="776" name="Google Shape;776;p45"/>
          <p:cNvSpPr/>
          <p:nvPr/>
        </p:nvSpPr>
        <p:spPr>
          <a:xfrm>
            <a:off x="928402" y="2376767"/>
            <a:ext cx="5167598"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You can do this activity now or with:</a:t>
            </a:r>
            <a:endParaRPr b="0" i="0" sz="1400" u="none" cap="none" strike="noStrike">
              <a:solidFill>
                <a:srgbClr val="000000"/>
              </a:solidFill>
              <a:latin typeface="Arial"/>
              <a:ea typeface="Arial"/>
              <a:cs typeface="Arial"/>
              <a:sym typeface="Arial"/>
            </a:endParaRPr>
          </a:p>
        </p:txBody>
      </p:sp>
      <p:sp>
        <p:nvSpPr>
          <p:cNvPr id="777" name="Google Shape;777;p45"/>
          <p:cNvSpPr/>
          <p:nvPr/>
        </p:nvSpPr>
        <p:spPr>
          <a:xfrm>
            <a:off x="1213242" y="2942838"/>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627982"/>
                </a:solidFill>
                <a:latin typeface="Catamaran"/>
                <a:ea typeface="Catamaran"/>
                <a:cs typeface="Catamaran"/>
                <a:sym typeface="Catamaran"/>
              </a:rPr>
              <a:t>your work team</a:t>
            </a:r>
            <a:endParaRPr b="0" i="0" sz="1400" u="none" cap="none" strike="noStrike">
              <a:solidFill>
                <a:srgbClr val="000000"/>
              </a:solidFill>
              <a:latin typeface="Arial"/>
              <a:ea typeface="Arial"/>
              <a:cs typeface="Arial"/>
              <a:sym typeface="Arial"/>
            </a:endParaRPr>
          </a:p>
        </p:txBody>
      </p:sp>
      <p:sp>
        <p:nvSpPr>
          <p:cNvPr id="778" name="Google Shape;778;p45"/>
          <p:cNvSpPr/>
          <p:nvPr/>
        </p:nvSpPr>
        <p:spPr>
          <a:xfrm>
            <a:off x="1213242" y="3442785"/>
            <a:ext cx="646264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627982"/>
                </a:solidFill>
                <a:latin typeface="Catamaran"/>
                <a:ea typeface="Catamaran"/>
                <a:cs typeface="Catamaran"/>
                <a:sym typeface="Catamaran"/>
              </a:rPr>
              <a:t>your business or life partner</a:t>
            </a:r>
            <a:endParaRPr b="0" i="0" sz="1400" u="none" cap="none" strike="noStrike">
              <a:solidFill>
                <a:srgbClr val="000000"/>
              </a:solidFill>
              <a:latin typeface="Arial"/>
              <a:ea typeface="Arial"/>
              <a:cs typeface="Arial"/>
              <a:sym typeface="Arial"/>
            </a:endParaRPr>
          </a:p>
        </p:txBody>
      </p:sp>
      <p:sp>
        <p:nvSpPr>
          <p:cNvPr id="779" name="Google Shape;779;p45"/>
          <p:cNvSpPr/>
          <p:nvPr/>
        </p:nvSpPr>
        <p:spPr>
          <a:xfrm>
            <a:off x="1213242" y="3929415"/>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0" i="0" lang="en-US" sz="2500" u="none" cap="none" strike="noStrike">
                <a:solidFill>
                  <a:srgbClr val="627982"/>
                </a:solidFill>
                <a:latin typeface="Catamaran"/>
                <a:ea typeface="Catamaran"/>
                <a:cs typeface="Catamaran"/>
                <a:sym typeface="Catamaran"/>
              </a:rPr>
              <a:t>your family or friends</a:t>
            </a:r>
            <a:endParaRPr b="0" i="0" sz="1400" u="none" cap="none" strike="noStrike">
              <a:solidFill>
                <a:srgbClr val="000000"/>
              </a:solidFill>
              <a:latin typeface="Arial"/>
              <a:ea typeface="Arial"/>
              <a:cs typeface="Arial"/>
              <a:sym typeface="Arial"/>
            </a:endParaRPr>
          </a:p>
        </p:txBody>
      </p:sp>
      <p:sp>
        <p:nvSpPr>
          <p:cNvPr id="780" name="Google Shape;780;p45"/>
          <p:cNvSpPr/>
          <p:nvPr/>
        </p:nvSpPr>
        <p:spPr>
          <a:xfrm>
            <a:off x="2470233"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Takeaway Activity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grpSp>
        <p:nvGrpSpPr>
          <p:cNvPr id="786" name="Google Shape;786;p46"/>
          <p:cNvGrpSpPr/>
          <p:nvPr/>
        </p:nvGrpSpPr>
        <p:grpSpPr>
          <a:xfrm>
            <a:off x="0" y="0"/>
            <a:ext cx="12188953" cy="6862126"/>
            <a:chOff x="0" y="0"/>
            <a:chExt cx="12188953" cy="6862126"/>
          </a:xfrm>
        </p:grpSpPr>
        <p:pic>
          <p:nvPicPr>
            <p:cNvPr id="787" name="Google Shape;787;p46"/>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788" name="Google Shape;788;p46"/>
            <p:cNvSpPr/>
            <p:nvPr/>
          </p:nvSpPr>
          <p:spPr>
            <a:xfrm>
              <a:off x="2604803" y="606343"/>
              <a:ext cx="4422530" cy="124649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9" name="Google Shape;789;p46"/>
            <p:cNvSpPr/>
            <p:nvPr/>
          </p:nvSpPr>
          <p:spPr>
            <a:xfrm>
              <a:off x="7577522" y="1117600"/>
              <a:ext cx="3598478" cy="95612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0" name="Google Shape;790;p46"/>
            <p:cNvSpPr/>
            <p:nvPr/>
          </p:nvSpPr>
          <p:spPr>
            <a:xfrm>
              <a:off x="822496" y="2072718"/>
              <a:ext cx="10641371" cy="135628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91" name="Google Shape;791;p46"/>
          <p:cNvSpPr/>
          <p:nvPr/>
        </p:nvSpPr>
        <p:spPr>
          <a:xfrm>
            <a:off x="2655602" y="1330377"/>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1" i="0" lang="en-US" sz="2500" u="none" cap="none" strike="noStrike">
                <a:solidFill>
                  <a:srgbClr val="627982"/>
                </a:solidFill>
                <a:latin typeface="Catamaran"/>
                <a:ea typeface="Catamaran"/>
                <a:cs typeface="Catamaran"/>
                <a:sym typeface="Catamaran"/>
              </a:rPr>
              <a:t>Applying what you’ve learned</a:t>
            </a:r>
            <a:endParaRPr b="0" i="0" sz="1400" u="none" cap="none" strike="noStrike">
              <a:solidFill>
                <a:srgbClr val="000000"/>
              </a:solidFill>
              <a:latin typeface="Arial"/>
              <a:ea typeface="Arial"/>
              <a:cs typeface="Arial"/>
              <a:sym typeface="Arial"/>
            </a:endParaRPr>
          </a:p>
        </p:txBody>
      </p:sp>
      <p:sp>
        <p:nvSpPr>
          <p:cNvPr id="792" name="Google Shape;792;p46"/>
          <p:cNvSpPr/>
          <p:nvPr/>
        </p:nvSpPr>
        <p:spPr>
          <a:xfrm>
            <a:off x="860668" y="2073729"/>
            <a:ext cx="7368931"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Working with yourself. Reflect upon these questions.</a:t>
            </a:r>
            <a:endParaRPr b="0" i="0" sz="1400" u="none" cap="none" strike="noStrike">
              <a:solidFill>
                <a:srgbClr val="000000"/>
              </a:solidFill>
              <a:latin typeface="Arial"/>
              <a:ea typeface="Arial"/>
              <a:cs typeface="Arial"/>
              <a:sym typeface="Arial"/>
            </a:endParaRPr>
          </a:p>
        </p:txBody>
      </p:sp>
      <p:sp>
        <p:nvSpPr>
          <p:cNvPr id="793" name="Google Shape;793;p46"/>
          <p:cNvSpPr/>
          <p:nvPr/>
        </p:nvSpPr>
        <p:spPr>
          <a:xfrm>
            <a:off x="860668" y="2562324"/>
            <a:ext cx="11990926" cy="861774"/>
          </a:xfrm>
          <a:prstGeom prst="rect">
            <a:avLst/>
          </a:prstGeom>
          <a:noFill/>
          <a:ln>
            <a:noFill/>
          </a:ln>
        </p:spPr>
        <p:txBody>
          <a:bodyPr anchorCtr="0" anchor="ctr" bIns="45700" lIns="91425" spcFirstLastPara="1" rIns="91425" wrap="square" tIns="45700">
            <a:spAutoFit/>
          </a:bodyPr>
          <a:lstStyle/>
          <a:p>
            <a:pPr indent="0" lvl="0" marL="0" marR="0" rtl="0" algn="l">
              <a:lnSpc>
                <a:spcPct val="136363"/>
              </a:lnSpc>
              <a:spcBef>
                <a:spcPts val="0"/>
              </a:spcBef>
              <a:spcAft>
                <a:spcPts val="0"/>
              </a:spcAft>
              <a:buClr>
                <a:srgbClr val="000000"/>
              </a:buClr>
              <a:buSzPts val="2200"/>
              <a:buFont typeface="Arial"/>
              <a:buNone/>
            </a:pPr>
            <a:r>
              <a:rPr b="0" i="0" lang="en-US" sz="2200" u="none" cap="none" strike="noStrike">
                <a:solidFill>
                  <a:srgbClr val="627982"/>
                </a:solidFill>
                <a:latin typeface="Catamaran"/>
                <a:ea typeface="Catamaran"/>
                <a:cs typeface="Catamaran"/>
                <a:sym typeface="Catamaran"/>
              </a:rPr>
              <a:t>Is there a possible negative perception of you that you want to change? If so, what is it? </a:t>
            </a:r>
            <a:endParaRPr b="0" i="0" sz="1400" u="none" cap="none" strike="noStrike">
              <a:solidFill>
                <a:srgbClr val="000000"/>
              </a:solidFill>
              <a:latin typeface="Arial"/>
              <a:ea typeface="Arial"/>
              <a:cs typeface="Arial"/>
              <a:sym typeface="Arial"/>
            </a:endParaRPr>
          </a:p>
          <a:p>
            <a:pPr indent="0" lvl="0" marL="0" marR="0" rtl="0" algn="l">
              <a:lnSpc>
                <a:spcPct val="136363"/>
              </a:lnSpc>
              <a:spcBef>
                <a:spcPts val="0"/>
              </a:spcBef>
              <a:spcAft>
                <a:spcPts val="0"/>
              </a:spcAft>
              <a:buClr>
                <a:srgbClr val="000000"/>
              </a:buClr>
              <a:buSzPts val="2200"/>
              <a:buFont typeface="Arial"/>
              <a:buNone/>
            </a:pPr>
            <a:r>
              <a:rPr b="0" i="0" lang="en-US" sz="2200" u="none" cap="none" strike="noStrike">
                <a:solidFill>
                  <a:srgbClr val="627982"/>
                </a:solidFill>
                <a:latin typeface="Catamaran"/>
                <a:ea typeface="Catamaran"/>
                <a:cs typeface="Catamaran"/>
                <a:sym typeface="Catamaran"/>
              </a:rPr>
              <a:t>What shapes can you leverage to change possible negative perceptions into positive ones?</a:t>
            </a:r>
            <a:endParaRPr b="0" i="0" sz="1400" u="none" cap="none" strike="noStrike">
              <a:solidFill>
                <a:srgbClr val="000000"/>
              </a:solidFill>
              <a:latin typeface="Arial"/>
              <a:ea typeface="Arial"/>
              <a:cs typeface="Arial"/>
              <a:sym typeface="Arial"/>
            </a:endParaRPr>
          </a:p>
        </p:txBody>
      </p:sp>
      <p:sp>
        <p:nvSpPr>
          <p:cNvPr id="794" name="Google Shape;794;p46"/>
          <p:cNvSpPr/>
          <p:nvPr/>
        </p:nvSpPr>
        <p:spPr>
          <a:xfrm>
            <a:off x="2470233"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Takeaway Activity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grpSp>
        <p:nvGrpSpPr>
          <p:cNvPr id="800" name="Google Shape;800;p47"/>
          <p:cNvGrpSpPr/>
          <p:nvPr/>
        </p:nvGrpSpPr>
        <p:grpSpPr>
          <a:xfrm>
            <a:off x="0" y="0"/>
            <a:ext cx="12188953" cy="6862126"/>
            <a:chOff x="0" y="0"/>
            <a:chExt cx="12188953" cy="6862126"/>
          </a:xfrm>
        </p:grpSpPr>
        <p:pic>
          <p:nvPicPr>
            <p:cNvPr id="801" name="Google Shape;801;p47"/>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802" name="Google Shape;802;p47"/>
            <p:cNvSpPr/>
            <p:nvPr/>
          </p:nvSpPr>
          <p:spPr>
            <a:xfrm>
              <a:off x="2604803" y="606343"/>
              <a:ext cx="4379841" cy="124649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3" name="Google Shape;803;p47"/>
            <p:cNvSpPr/>
            <p:nvPr/>
          </p:nvSpPr>
          <p:spPr>
            <a:xfrm>
              <a:off x="822496" y="2072718"/>
              <a:ext cx="10641371" cy="209817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4" name="Google Shape;804;p47"/>
            <p:cNvSpPr/>
            <p:nvPr/>
          </p:nvSpPr>
          <p:spPr>
            <a:xfrm>
              <a:off x="7577522" y="1117600"/>
              <a:ext cx="3598478" cy="95612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805" name="Google Shape;805;p47"/>
          <p:cNvSpPr/>
          <p:nvPr/>
        </p:nvSpPr>
        <p:spPr>
          <a:xfrm>
            <a:off x="2655602" y="1330377"/>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1" i="0" lang="en-US" sz="2500" u="none" cap="none" strike="noStrike">
                <a:solidFill>
                  <a:srgbClr val="627982"/>
                </a:solidFill>
                <a:latin typeface="Catamaran"/>
                <a:ea typeface="Catamaran"/>
                <a:cs typeface="Catamaran"/>
                <a:sym typeface="Catamaran"/>
              </a:rPr>
              <a:t>Applying what you’ve learned</a:t>
            </a:r>
            <a:endParaRPr b="0" i="0" sz="1400" u="none" cap="none" strike="noStrike">
              <a:solidFill>
                <a:srgbClr val="000000"/>
              </a:solidFill>
              <a:latin typeface="Arial"/>
              <a:ea typeface="Arial"/>
              <a:cs typeface="Arial"/>
              <a:sym typeface="Arial"/>
            </a:endParaRPr>
          </a:p>
        </p:txBody>
      </p:sp>
      <p:sp>
        <p:nvSpPr>
          <p:cNvPr id="806" name="Google Shape;806;p47"/>
          <p:cNvSpPr/>
          <p:nvPr/>
        </p:nvSpPr>
        <p:spPr>
          <a:xfrm>
            <a:off x="860668" y="2073729"/>
            <a:ext cx="7368931"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Working with others. </a:t>
            </a:r>
            <a:endParaRPr b="0" i="0" sz="1400" u="none" cap="none" strike="noStrike">
              <a:solidFill>
                <a:srgbClr val="000000"/>
              </a:solidFill>
              <a:latin typeface="Arial"/>
              <a:ea typeface="Arial"/>
              <a:cs typeface="Arial"/>
              <a:sym typeface="Arial"/>
            </a:endParaRPr>
          </a:p>
        </p:txBody>
      </p:sp>
      <p:sp>
        <p:nvSpPr>
          <p:cNvPr id="807" name="Google Shape;807;p47"/>
          <p:cNvSpPr/>
          <p:nvPr/>
        </p:nvSpPr>
        <p:spPr>
          <a:xfrm>
            <a:off x="983657" y="2842155"/>
            <a:ext cx="10112132" cy="1246495"/>
          </a:xfrm>
          <a:prstGeom prst="rect">
            <a:avLst/>
          </a:prstGeom>
          <a:noFill/>
          <a:ln>
            <a:noFill/>
          </a:ln>
        </p:spPr>
        <p:txBody>
          <a:bodyPr anchorCtr="0" anchor="ctr" bIns="45700" lIns="91425" spcFirstLastPara="1" rIns="91425" wrap="square" tIns="45700">
            <a:spAutoFit/>
          </a:bodyPr>
          <a:lstStyle/>
          <a:p>
            <a:pPr indent="0" lvl="0" marL="0" marR="0" rtl="0" algn="l">
              <a:lnSpc>
                <a:spcPct val="136363"/>
              </a:lnSpc>
              <a:spcBef>
                <a:spcPts val="0"/>
              </a:spcBef>
              <a:spcAft>
                <a:spcPts val="0"/>
              </a:spcAft>
              <a:buClr>
                <a:srgbClr val="000000"/>
              </a:buClr>
              <a:buSzPts val="2200"/>
              <a:buFont typeface="Arial"/>
              <a:buNone/>
            </a:pPr>
            <a:r>
              <a:rPr b="0" i="0" lang="en-US" sz="2200" u="none" cap="none" strike="noStrike">
                <a:solidFill>
                  <a:srgbClr val="627982"/>
                </a:solidFill>
                <a:latin typeface="Catamaran"/>
                <a:ea typeface="Catamaran"/>
                <a:cs typeface="Catamaran"/>
                <a:sym typeface="Catamaran"/>
              </a:rPr>
              <a:t>Ask your partner about possible positive and negative perceptions of </a:t>
            </a:r>
            <a:r>
              <a:rPr b="1" i="0" lang="en-US" sz="2200" u="none" cap="none" strike="noStrike">
                <a:solidFill>
                  <a:srgbClr val="627982"/>
                </a:solidFill>
                <a:latin typeface="Catamaran"/>
                <a:ea typeface="Catamaran"/>
                <a:cs typeface="Catamaran"/>
                <a:sym typeface="Catamaran"/>
              </a:rPr>
              <a:t>their</a:t>
            </a:r>
            <a:r>
              <a:rPr b="0" i="0" lang="en-US" sz="2200" u="none" cap="none" strike="noStrike">
                <a:solidFill>
                  <a:srgbClr val="627982"/>
                </a:solidFill>
                <a:latin typeface="Catamaran"/>
                <a:ea typeface="Catamaran"/>
                <a:cs typeface="Catamaran"/>
                <a:sym typeface="Catamaran"/>
              </a:rPr>
              <a:t> behavior.</a:t>
            </a:r>
            <a:endParaRPr b="0" i="0" sz="1400" u="none" cap="none" strike="noStrike">
              <a:solidFill>
                <a:srgbClr val="000000"/>
              </a:solidFill>
              <a:latin typeface="Arial"/>
              <a:ea typeface="Arial"/>
              <a:cs typeface="Arial"/>
              <a:sym typeface="Arial"/>
            </a:endParaRPr>
          </a:p>
          <a:p>
            <a:pPr indent="0" lvl="0" marL="0" marR="0" rtl="0" algn="l">
              <a:lnSpc>
                <a:spcPct val="136363"/>
              </a:lnSpc>
              <a:spcBef>
                <a:spcPts val="0"/>
              </a:spcBef>
              <a:spcAft>
                <a:spcPts val="0"/>
              </a:spcAft>
              <a:buClr>
                <a:srgbClr val="000000"/>
              </a:buClr>
              <a:buSzPts val="2200"/>
              <a:buFont typeface="Arial"/>
              <a:buNone/>
            </a:pPr>
            <a:r>
              <a:rPr b="0" i="0" lang="en-US" sz="2200" u="none" cap="none" strike="noStrike">
                <a:solidFill>
                  <a:srgbClr val="627982"/>
                </a:solidFill>
                <a:latin typeface="Catamaran"/>
                <a:ea typeface="Catamaran"/>
                <a:cs typeface="Catamaran"/>
                <a:sym typeface="Catamaran"/>
              </a:rPr>
              <a:t>What shapes is your partner describing?</a:t>
            </a:r>
            <a:br>
              <a:rPr b="0" i="0" lang="en-US" sz="2200" u="none" cap="none" strike="noStrike">
                <a:solidFill>
                  <a:srgbClr val="627982"/>
                </a:solidFill>
                <a:latin typeface="Catamaran"/>
                <a:ea typeface="Catamaran"/>
                <a:cs typeface="Catamaran"/>
                <a:sym typeface="Catamaran"/>
              </a:rPr>
            </a:br>
            <a:r>
              <a:rPr b="0" i="0" lang="en-US" sz="2200" u="none" cap="none" strike="noStrike">
                <a:solidFill>
                  <a:srgbClr val="627982"/>
                </a:solidFill>
                <a:latin typeface="Catamaran"/>
                <a:ea typeface="Catamaran"/>
                <a:cs typeface="Catamaran"/>
                <a:sym typeface="Catamaran"/>
              </a:rPr>
              <a:t>How does their </a:t>
            </a:r>
            <a:r>
              <a:rPr b="1" i="0" lang="en-US" sz="2200" u="none" cap="none" strike="noStrike">
                <a:solidFill>
                  <a:srgbClr val="627982"/>
                </a:solidFill>
                <a:latin typeface="Catamaran"/>
                <a:ea typeface="Catamaran"/>
                <a:cs typeface="Catamaran"/>
                <a:sym typeface="Catamaran"/>
              </a:rPr>
              <a:t>own</a:t>
            </a:r>
            <a:r>
              <a:rPr b="0" i="0" lang="en-US" sz="2200" u="none" cap="none" strike="noStrike">
                <a:solidFill>
                  <a:srgbClr val="627982"/>
                </a:solidFill>
                <a:latin typeface="Catamaran"/>
                <a:ea typeface="Catamaran"/>
                <a:cs typeface="Catamaran"/>
                <a:sym typeface="Catamaran"/>
              </a:rPr>
              <a:t> perception of themselves compare to how </a:t>
            </a:r>
            <a:r>
              <a:rPr b="1" i="0" lang="en-US" sz="2200" u="none" cap="none" strike="noStrike">
                <a:solidFill>
                  <a:srgbClr val="627982"/>
                </a:solidFill>
                <a:latin typeface="Catamaran"/>
                <a:ea typeface="Catamaran"/>
                <a:cs typeface="Catamaran"/>
                <a:sym typeface="Catamaran"/>
              </a:rPr>
              <a:t>you</a:t>
            </a:r>
            <a:r>
              <a:rPr b="0" i="0" lang="en-US" sz="2200" u="none" cap="none" strike="noStrike">
                <a:solidFill>
                  <a:srgbClr val="627982"/>
                </a:solidFill>
                <a:latin typeface="Catamaran"/>
                <a:ea typeface="Catamaran"/>
                <a:cs typeface="Catamaran"/>
                <a:sym typeface="Catamaran"/>
              </a:rPr>
              <a:t> perceive them?</a:t>
            </a:r>
            <a:endParaRPr b="0" i="0" sz="1400" u="none" cap="none" strike="noStrike">
              <a:solidFill>
                <a:srgbClr val="000000"/>
              </a:solidFill>
              <a:latin typeface="Arial"/>
              <a:ea typeface="Arial"/>
              <a:cs typeface="Arial"/>
              <a:sym typeface="Arial"/>
            </a:endParaRPr>
          </a:p>
        </p:txBody>
      </p:sp>
      <p:sp>
        <p:nvSpPr>
          <p:cNvPr id="808" name="Google Shape;808;p47"/>
          <p:cNvSpPr/>
          <p:nvPr/>
        </p:nvSpPr>
        <p:spPr>
          <a:xfrm>
            <a:off x="983657" y="2449008"/>
            <a:ext cx="8366474"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1" i="0" lang="en-US" sz="2000" u="none" cap="none" strike="noStrike">
                <a:solidFill>
                  <a:srgbClr val="627982"/>
                </a:solidFill>
                <a:latin typeface="Catamaran"/>
                <a:ea typeface="Catamaran"/>
                <a:cs typeface="Catamaran"/>
                <a:sym typeface="Catamaran"/>
              </a:rPr>
              <a:t>Choose a friend, family member or co-worker as a partner in this exercise.</a:t>
            </a:r>
            <a:endParaRPr b="0" i="0" sz="1400" u="none" cap="none" strike="noStrike">
              <a:solidFill>
                <a:srgbClr val="000000"/>
              </a:solidFill>
              <a:latin typeface="Arial"/>
              <a:ea typeface="Arial"/>
              <a:cs typeface="Arial"/>
              <a:sym typeface="Arial"/>
            </a:endParaRPr>
          </a:p>
        </p:txBody>
      </p:sp>
      <p:sp>
        <p:nvSpPr>
          <p:cNvPr id="809" name="Google Shape;809;p47"/>
          <p:cNvSpPr/>
          <p:nvPr/>
        </p:nvSpPr>
        <p:spPr>
          <a:xfrm>
            <a:off x="2470233"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Takeaway Activity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grpSp>
        <p:nvGrpSpPr>
          <p:cNvPr id="815" name="Google Shape;815;p48"/>
          <p:cNvGrpSpPr/>
          <p:nvPr/>
        </p:nvGrpSpPr>
        <p:grpSpPr>
          <a:xfrm>
            <a:off x="0" y="0"/>
            <a:ext cx="12188953" cy="6862126"/>
            <a:chOff x="0" y="0"/>
            <a:chExt cx="12188953" cy="6862126"/>
          </a:xfrm>
        </p:grpSpPr>
        <p:pic>
          <p:nvPicPr>
            <p:cNvPr id="816" name="Google Shape;816;p48"/>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817" name="Google Shape;817;p48"/>
            <p:cNvSpPr/>
            <p:nvPr/>
          </p:nvSpPr>
          <p:spPr>
            <a:xfrm>
              <a:off x="2604803" y="606343"/>
              <a:ext cx="4379841" cy="124649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8" name="Google Shape;818;p48"/>
            <p:cNvSpPr/>
            <p:nvPr/>
          </p:nvSpPr>
          <p:spPr>
            <a:xfrm>
              <a:off x="822496" y="2072718"/>
              <a:ext cx="10641371" cy="209817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9" name="Google Shape;819;p48"/>
            <p:cNvSpPr/>
            <p:nvPr/>
          </p:nvSpPr>
          <p:spPr>
            <a:xfrm>
              <a:off x="7577522" y="1117600"/>
              <a:ext cx="3598478" cy="95612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820" name="Google Shape;820;p48"/>
          <p:cNvSpPr/>
          <p:nvPr/>
        </p:nvSpPr>
        <p:spPr>
          <a:xfrm>
            <a:off x="2655602" y="1330377"/>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1" i="0" lang="en-US" sz="2500" u="none" cap="none" strike="noStrike">
                <a:solidFill>
                  <a:srgbClr val="627982"/>
                </a:solidFill>
                <a:latin typeface="Catamaran"/>
                <a:ea typeface="Catamaran"/>
                <a:cs typeface="Catamaran"/>
                <a:sym typeface="Catamaran"/>
              </a:rPr>
              <a:t>Applying what you’ve learned</a:t>
            </a:r>
            <a:endParaRPr b="0" i="0" sz="1400" u="none" cap="none" strike="noStrike">
              <a:solidFill>
                <a:srgbClr val="000000"/>
              </a:solidFill>
              <a:latin typeface="Arial"/>
              <a:ea typeface="Arial"/>
              <a:cs typeface="Arial"/>
              <a:sym typeface="Arial"/>
            </a:endParaRPr>
          </a:p>
        </p:txBody>
      </p:sp>
      <p:sp>
        <p:nvSpPr>
          <p:cNvPr id="821" name="Google Shape;821;p48"/>
          <p:cNvSpPr/>
          <p:nvPr/>
        </p:nvSpPr>
        <p:spPr>
          <a:xfrm>
            <a:off x="860668" y="2073729"/>
            <a:ext cx="7368931"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Working with others.</a:t>
            </a:r>
            <a:endParaRPr b="0" i="0" sz="1400" u="none" cap="none" strike="noStrike">
              <a:solidFill>
                <a:srgbClr val="000000"/>
              </a:solidFill>
              <a:latin typeface="Arial"/>
              <a:ea typeface="Arial"/>
              <a:cs typeface="Arial"/>
              <a:sym typeface="Arial"/>
            </a:endParaRPr>
          </a:p>
        </p:txBody>
      </p:sp>
      <p:sp>
        <p:nvSpPr>
          <p:cNvPr id="822" name="Google Shape;822;p48"/>
          <p:cNvSpPr/>
          <p:nvPr/>
        </p:nvSpPr>
        <p:spPr>
          <a:xfrm>
            <a:off x="983657" y="2836712"/>
            <a:ext cx="10112132" cy="1246495"/>
          </a:xfrm>
          <a:prstGeom prst="rect">
            <a:avLst/>
          </a:prstGeom>
          <a:noFill/>
          <a:ln>
            <a:noFill/>
          </a:ln>
        </p:spPr>
        <p:txBody>
          <a:bodyPr anchorCtr="0" anchor="ctr" bIns="45700" lIns="91425" spcFirstLastPara="1" rIns="91425" wrap="square" tIns="45700">
            <a:spAutoFit/>
          </a:bodyPr>
          <a:lstStyle/>
          <a:p>
            <a:pPr indent="0" lvl="0" marL="0" marR="0" rtl="0" algn="l">
              <a:lnSpc>
                <a:spcPct val="136363"/>
              </a:lnSpc>
              <a:spcBef>
                <a:spcPts val="0"/>
              </a:spcBef>
              <a:spcAft>
                <a:spcPts val="0"/>
              </a:spcAft>
              <a:buClr>
                <a:srgbClr val="000000"/>
              </a:buClr>
              <a:buSzPts val="2200"/>
              <a:buFont typeface="Arial"/>
              <a:buNone/>
            </a:pPr>
            <a:r>
              <a:rPr b="0" i="0" lang="en-US" sz="2200" u="none" cap="none" strike="noStrike">
                <a:solidFill>
                  <a:srgbClr val="627982"/>
                </a:solidFill>
                <a:latin typeface="Catamaran"/>
                <a:ea typeface="Catamaran"/>
                <a:cs typeface="Catamaran"/>
                <a:sym typeface="Catamaran"/>
              </a:rPr>
              <a:t>Ask your partner to name positive and negative perceptions of </a:t>
            </a:r>
            <a:r>
              <a:rPr b="1" i="0" lang="en-US" sz="2200" u="none" cap="none" strike="noStrike">
                <a:solidFill>
                  <a:srgbClr val="627982"/>
                </a:solidFill>
                <a:latin typeface="Catamaran"/>
                <a:ea typeface="Catamaran"/>
                <a:cs typeface="Catamaran"/>
                <a:sym typeface="Catamaran"/>
              </a:rPr>
              <a:t>your</a:t>
            </a:r>
            <a:r>
              <a:rPr b="0" i="0" lang="en-US" sz="2200" u="none" cap="none" strike="noStrike">
                <a:solidFill>
                  <a:srgbClr val="627982"/>
                </a:solidFill>
                <a:latin typeface="Catamaran"/>
                <a:ea typeface="Catamaran"/>
                <a:cs typeface="Catamaran"/>
                <a:sym typeface="Catamaran"/>
              </a:rPr>
              <a:t> behavior.</a:t>
            </a:r>
            <a:endParaRPr b="0" i="0" sz="1400" u="none" cap="none" strike="noStrike">
              <a:solidFill>
                <a:srgbClr val="000000"/>
              </a:solidFill>
              <a:latin typeface="Arial"/>
              <a:ea typeface="Arial"/>
              <a:cs typeface="Arial"/>
              <a:sym typeface="Arial"/>
            </a:endParaRPr>
          </a:p>
          <a:p>
            <a:pPr indent="0" lvl="0" marL="0" marR="0" rtl="0" algn="l">
              <a:lnSpc>
                <a:spcPct val="136363"/>
              </a:lnSpc>
              <a:spcBef>
                <a:spcPts val="0"/>
              </a:spcBef>
              <a:spcAft>
                <a:spcPts val="0"/>
              </a:spcAft>
              <a:buClr>
                <a:srgbClr val="000000"/>
              </a:buClr>
              <a:buSzPts val="2200"/>
              <a:buFont typeface="Arial"/>
              <a:buNone/>
            </a:pPr>
            <a:r>
              <a:rPr b="0" i="0" lang="en-US" sz="2200" u="none" cap="none" strike="noStrike">
                <a:solidFill>
                  <a:srgbClr val="627982"/>
                </a:solidFill>
                <a:latin typeface="Catamaran"/>
                <a:ea typeface="Catamaran"/>
                <a:cs typeface="Catamaran"/>
                <a:sym typeface="Catamaran"/>
              </a:rPr>
              <a:t>What shapes is your partner describing?</a:t>
            </a:r>
            <a:endParaRPr b="0" i="0" sz="1400" u="none" cap="none" strike="noStrike">
              <a:solidFill>
                <a:srgbClr val="000000"/>
              </a:solidFill>
              <a:latin typeface="Arial"/>
              <a:ea typeface="Arial"/>
              <a:cs typeface="Arial"/>
              <a:sym typeface="Arial"/>
            </a:endParaRPr>
          </a:p>
          <a:p>
            <a:pPr indent="0" lvl="0" marL="0" marR="0" rtl="0" algn="l">
              <a:lnSpc>
                <a:spcPct val="136363"/>
              </a:lnSpc>
              <a:spcBef>
                <a:spcPts val="0"/>
              </a:spcBef>
              <a:spcAft>
                <a:spcPts val="0"/>
              </a:spcAft>
              <a:buClr>
                <a:srgbClr val="000000"/>
              </a:buClr>
              <a:buSzPts val="2200"/>
              <a:buFont typeface="Arial"/>
              <a:buNone/>
            </a:pPr>
            <a:r>
              <a:rPr b="0" i="0" lang="en-US" sz="2200" u="none" cap="none" strike="noStrike">
                <a:solidFill>
                  <a:srgbClr val="627982"/>
                </a:solidFill>
                <a:latin typeface="Catamaran"/>
                <a:ea typeface="Catamaran"/>
                <a:cs typeface="Catamaran"/>
                <a:sym typeface="Catamaran"/>
              </a:rPr>
              <a:t>How does </a:t>
            </a:r>
            <a:r>
              <a:rPr b="1" i="0" lang="en-US" sz="2200" u="none" cap="none" strike="noStrike">
                <a:solidFill>
                  <a:srgbClr val="627982"/>
                </a:solidFill>
                <a:latin typeface="Catamaran"/>
                <a:ea typeface="Catamaran"/>
                <a:cs typeface="Catamaran"/>
                <a:sym typeface="Catamaran"/>
              </a:rPr>
              <a:t>their</a:t>
            </a:r>
            <a:r>
              <a:rPr b="0" i="0" lang="en-US" sz="2200" u="none" cap="none" strike="noStrike">
                <a:solidFill>
                  <a:srgbClr val="627982"/>
                </a:solidFill>
                <a:latin typeface="Catamaran"/>
                <a:ea typeface="Catamaran"/>
                <a:cs typeface="Catamaran"/>
                <a:sym typeface="Catamaran"/>
              </a:rPr>
              <a:t> perception of you compare to </a:t>
            </a:r>
            <a:r>
              <a:rPr b="1" i="0" lang="en-US" sz="2200" u="none" cap="none" strike="noStrike">
                <a:solidFill>
                  <a:srgbClr val="627982"/>
                </a:solidFill>
                <a:latin typeface="Catamaran"/>
                <a:ea typeface="Catamaran"/>
                <a:cs typeface="Catamaran"/>
                <a:sym typeface="Catamaran"/>
              </a:rPr>
              <a:t>yours</a:t>
            </a:r>
            <a:r>
              <a:rPr b="0" i="0" lang="en-US" sz="2200" u="none" cap="none" strike="noStrike">
                <a:solidFill>
                  <a:srgbClr val="627982"/>
                </a:solidFill>
                <a:latin typeface="Catamaran"/>
                <a:ea typeface="Catamaran"/>
                <a:cs typeface="Catamaran"/>
                <a:sym typeface="Catamaran"/>
              </a:rPr>
              <a:t>?</a:t>
            </a:r>
            <a:endParaRPr b="0" i="0" sz="1400" u="none" cap="none" strike="noStrike">
              <a:solidFill>
                <a:srgbClr val="000000"/>
              </a:solidFill>
              <a:latin typeface="Arial"/>
              <a:ea typeface="Arial"/>
              <a:cs typeface="Arial"/>
              <a:sym typeface="Arial"/>
            </a:endParaRPr>
          </a:p>
        </p:txBody>
      </p:sp>
      <p:sp>
        <p:nvSpPr>
          <p:cNvPr id="823" name="Google Shape;823;p48"/>
          <p:cNvSpPr/>
          <p:nvPr/>
        </p:nvSpPr>
        <p:spPr>
          <a:xfrm>
            <a:off x="983657" y="2449008"/>
            <a:ext cx="8366474"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1" i="0" lang="en-US" sz="2000" u="none" cap="none" strike="noStrike">
                <a:solidFill>
                  <a:srgbClr val="627982"/>
                </a:solidFill>
                <a:latin typeface="Catamaran"/>
                <a:ea typeface="Catamaran"/>
                <a:cs typeface="Catamaran"/>
                <a:sym typeface="Catamaran"/>
              </a:rPr>
              <a:t>Choose a friend, family member or co-worker as a partner in this exercise.</a:t>
            </a:r>
            <a:endParaRPr b="0" i="0" sz="1400" u="none" cap="none" strike="noStrike">
              <a:solidFill>
                <a:srgbClr val="000000"/>
              </a:solidFill>
              <a:latin typeface="Arial"/>
              <a:ea typeface="Arial"/>
              <a:cs typeface="Arial"/>
              <a:sym typeface="Arial"/>
            </a:endParaRPr>
          </a:p>
        </p:txBody>
      </p:sp>
      <p:sp>
        <p:nvSpPr>
          <p:cNvPr id="824" name="Google Shape;824;p48"/>
          <p:cNvSpPr/>
          <p:nvPr/>
        </p:nvSpPr>
        <p:spPr>
          <a:xfrm>
            <a:off x="2470233"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Takeaway Activity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grpSp>
        <p:nvGrpSpPr>
          <p:cNvPr id="830" name="Google Shape;830;p49"/>
          <p:cNvGrpSpPr/>
          <p:nvPr/>
        </p:nvGrpSpPr>
        <p:grpSpPr>
          <a:xfrm>
            <a:off x="0" y="0"/>
            <a:ext cx="12188953" cy="6862126"/>
            <a:chOff x="0" y="0"/>
            <a:chExt cx="12188953" cy="6862126"/>
          </a:xfrm>
        </p:grpSpPr>
        <p:pic>
          <p:nvPicPr>
            <p:cNvPr id="831" name="Google Shape;831;p49"/>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832" name="Google Shape;832;p49"/>
            <p:cNvSpPr/>
            <p:nvPr/>
          </p:nvSpPr>
          <p:spPr>
            <a:xfrm>
              <a:off x="2604803" y="569999"/>
              <a:ext cx="4379841" cy="124649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3" name="Google Shape;833;p49"/>
            <p:cNvSpPr/>
            <p:nvPr/>
          </p:nvSpPr>
          <p:spPr>
            <a:xfrm>
              <a:off x="822496" y="2072718"/>
              <a:ext cx="10641371" cy="209817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4" name="Google Shape;834;p49"/>
            <p:cNvSpPr/>
            <p:nvPr/>
          </p:nvSpPr>
          <p:spPr>
            <a:xfrm>
              <a:off x="7577522" y="1081256"/>
              <a:ext cx="3598478" cy="95612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835" name="Google Shape;835;p49"/>
          <p:cNvSpPr/>
          <p:nvPr/>
        </p:nvSpPr>
        <p:spPr>
          <a:xfrm>
            <a:off x="2655602" y="1330377"/>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2500"/>
              <a:buFont typeface="Arial"/>
              <a:buNone/>
            </a:pPr>
            <a:r>
              <a:rPr b="1" i="0" lang="en-US" sz="2500" u="none" cap="none" strike="noStrike">
                <a:solidFill>
                  <a:srgbClr val="627982"/>
                </a:solidFill>
                <a:latin typeface="Catamaran"/>
                <a:ea typeface="Catamaran"/>
                <a:cs typeface="Catamaran"/>
                <a:sym typeface="Catamaran"/>
              </a:rPr>
              <a:t>Applying what you’ve learned</a:t>
            </a:r>
            <a:endParaRPr b="0" i="0" sz="1400" u="none" cap="none" strike="noStrike">
              <a:solidFill>
                <a:srgbClr val="000000"/>
              </a:solidFill>
              <a:latin typeface="Arial"/>
              <a:ea typeface="Arial"/>
              <a:cs typeface="Arial"/>
              <a:sym typeface="Arial"/>
            </a:endParaRPr>
          </a:p>
        </p:txBody>
      </p:sp>
      <p:sp>
        <p:nvSpPr>
          <p:cNvPr id="836" name="Google Shape;836;p49"/>
          <p:cNvSpPr/>
          <p:nvPr/>
        </p:nvSpPr>
        <p:spPr>
          <a:xfrm>
            <a:off x="860668" y="2073729"/>
            <a:ext cx="7368931"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Clr>
                <a:srgbClr val="000000"/>
              </a:buClr>
              <a:buSzPts val="2400"/>
              <a:buFont typeface="Arial"/>
              <a:buNone/>
            </a:pPr>
            <a:r>
              <a:rPr b="1" i="0" lang="en-US" sz="2400" u="none" cap="none" strike="noStrike">
                <a:solidFill>
                  <a:srgbClr val="627982"/>
                </a:solidFill>
                <a:latin typeface="Catamaran"/>
                <a:ea typeface="Catamaran"/>
                <a:cs typeface="Catamaran"/>
                <a:sym typeface="Catamaran"/>
              </a:rPr>
              <a:t>Working with others.</a:t>
            </a:r>
            <a:endParaRPr b="0" i="0" sz="1400" u="none" cap="none" strike="noStrike">
              <a:solidFill>
                <a:srgbClr val="000000"/>
              </a:solidFill>
              <a:latin typeface="Arial"/>
              <a:ea typeface="Arial"/>
              <a:cs typeface="Arial"/>
              <a:sym typeface="Arial"/>
            </a:endParaRPr>
          </a:p>
        </p:txBody>
      </p:sp>
      <p:sp>
        <p:nvSpPr>
          <p:cNvPr id="837" name="Google Shape;837;p49"/>
          <p:cNvSpPr/>
          <p:nvPr/>
        </p:nvSpPr>
        <p:spPr>
          <a:xfrm>
            <a:off x="983657" y="2836712"/>
            <a:ext cx="10112132" cy="1246495"/>
          </a:xfrm>
          <a:prstGeom prst="rect">
            <a:avLst/>
          </a:prstGeom>
          <a:noFill/>
          <a:ln>
            <a:noFill/>
          </a:ln>
        </p:spPr>
        <p:txBody>
          <a:bodyPr anchorCtr="0" anchor="ctr" bIns="45700" lIns="91425" spcFirstLastPara="1" rIns="91425" wrap="square" tIns="45700">
            <a:spAutoFit/>
          </a:bodyPr>
          <a:lstStyle/>
          <a:p>
            <a:pPr indent="0" lvl="0" marL="0" marR="0" rtl="0" algn="l">
              <a:lnSpc>
                <a:spcPct val="136363"/>
              </a:lnSpc>
              <a:spcBef>
                <a:spcPts val="0"/>
              </a:spcBef>
              <a:spcAft>
                <a:spcPts val="0"/>
              </a:spcAft>
              <a:buClr>
                <a:srgbClr val="000000"/>
              </a:buClr>
              <a:buSzPts val="2200"/>
              <a:buFont typeface="Arial"/>
              <a:buNone/>
            </a:pPr>
            <a:r>
              <a:rPr b="0" i="0" lang="en-US" sz="2200" u="none" cap="none" strike="noStrike">
                <a:solidFill>
                  <a:srgbClr val="627982"/>
                </a:solidFill>
                <a:latin typeface="Catamaran"/>
                <a:ea typeface="Catamaran"/>
                <a:cs typeface="Catamaran"/>
                <a:sym typeface="Catamaran"/>
              </a:rPr>
              <a:t>For any shapes not discussed:</a:t>
            </a:r>
            <a:endParaRPr b="0" i="0" sz="1400" u="none" cap="none" strike="noStrike">
              <a:solidFill>
                <a:srgbClr val="000000"/>
              </a:solidFill>
              <a:latin typeface="Arial"/>
              <a:ea typeface="Arial"/>
              <a:cs typeface="Arial"/>
              <a:sym typeface="Arial"/>
            </a:endParaRPr>
          </a:p>
          <a:p>
            <a:pPr indent="0" lvl="0" marL="0" marR="0" rtl="0" algn="l">
              <a:lnSpc>
                <a:spcPct val="136363"/>
              </a:lnSpc>
              <a:spcBef>
                <a:spcPts val="0"/>
              </a:spcBef>
              <a:spcAft>
                <a:spcPts val="0"/>
              </a:spcAft>
              <a:buClr>
                <a:srgbClr val="000000"/>
              </a:buClr>
              <a:buSzPts val="2200"/>
              <a:buFont typeface="Arial"/>
              <a:buNone/>
            </a:pPr>
            <a:r>
              <a:rPr b="0" i="0" lang="en-US" sz="2200" u="none" cap="none" strike="noStrike">
                <a:solidFill>
                  <a:srgbClr val="627982"/>
                </a:solidFill>
                <a:latin typeface="Catamaran"/>
                <a:ea typeface="Catamaran"/>
                <a:cs typeface="Catamaran"/>
                <a:sym typeface="Catamaran"/>
              </a:rPr>
              <a:t>What could be some </a:t>
            </a:r>
            <a:r>
              <a:rPr b="1" i="0" lang="en-US" sz="2200" u="none" cap="none" strike="noStrike">
                <a:solidFill>
                  <a:srgbClr val="627982"/>
                </a:solidFill>
                <a:latin typeface="Catamaran"/>
                <a:ea typeface="Catamaran"/>
                <a:cs typeface="Catamaran"/>
                <a:sym typeface="Catamaran"/>
              </a:rPr>
              <a:t>positive</a:t>
            </a:r>
            <a:r>
              <a:rPr b="0" i="0" lang="en-US" sz="2200" u="none" cap="none" strike="noStrike">
                <a:solidFill>
                  <a:srgbClr val="627982"/>
                </a:solidFill>
                <a:latin typeface="Catamaran"/>
                <a:ea typeface="Catamaran"/>
                <a:cs typeface="Catamaran"/>
                <a:sym typeface="Catamaran"/>
              </a:rPr>
              <a:t> perceptions of those shapes?</a:t>
            </a:r>
            <a:endParaRPr b="0" i="0" sz="1400" u="none" cap="none" strike="noStrike">
              <a:solidFill>
                <a:srgbClr val="000000"/>
              </a:solidFill>
              <a:latin typeface="Arial"/>
              <a:ea typeface="Arial"/>
              <a:cs typeface="Arial"/>
              <a:sym typeface="Arial"/>
            </a:endParaRPr>
          </a:p>
          <a:p>
            <a:pPr indent="0" lvl="0" marL="0" marR="0" rtl="0" algn="l">
              <a:lnSpc>
                <a:spcPct val="136363"/>
              </a:lnSpc>
              <a:spcBef>
                <a:spcPts val="0"/>
              </a:spcBef>
              <a:spcAft>
                <a:spcPts val="0"/>
              </a:spcAft>
              <a:buClr>
                <a:srgbClr val="000000"/>
              </a:buClr>
              <a:buSzPts val="2200"/>
              <a:buFont typeface="Arial"/>
              <a:buNone/>
            </a:pPr>
            <a:r>
              <a:rPr b="0" i="0" lang="en-US" sz="2200" u="none" cap="none" strike="noStrike">
                <a:solidFill>
                  <a:srgbClr val="627982"/>
                </a:solidFill>
                <a:latin typeface="Catamaran"/>
                <a:ea typeface="Catamaran"/>
                <a:cs typeface="Catamaran"/>
                <a:sym typeface="Catamaran"/>
              </a:rPr>
              <a:t>What could be some </a:t>
            </a:r>
            <a:r>
              <a:rPr b="1" i="0" lang="en-US" sz="2200" u="none" cap="none" strike="noStrike">
                <a:solidFill>
                  <a:srgbClr val="627982"/>
                </a:solidFill>
                <a:latin typeface="Catamaran"/>
                <a:ea typeface="Catamaran"/>
                <a:cs typeface="Catamaran"/>
                <a:sym typeface="Catamaran"/>
              </a:rPr>
              <a:t>negative </a:t>
            </a:r>
            <a:r>
              <a:rPr b="0" i="0" lang="en-US" sz="2200" u="none" cap="none" strike="noStrike">
                <a:solidFill>
                  <a:srgbClr val="627982"/>
                </a:solidFill>
                <a:latin typeface="Catamaran"/>
                <a:ea typeface="Catamaran"/>
                <a:cs typeface="Catamaran"/>
                <a:sym typeface="Catamaran"/>
              </a:rPr>
              <a:t>perceptions of those shapes?</a:t>
            </a:r>
            <a:endParaRPr b="0" i="0" sz="1400" u="none" cap="none" strike="noStrike">
              <a:solidFill>
                <a:srgbClr val="000000"/>
              </a:solidFill>
              <a:latin typeface="Arial"/>
              <a:ea typeface="Arial"/>
              <a:cs typeface="Arial"/>
              <a:sym typeface="Arial"/>
            </a:endParaRPr>
          </a:p>
        </p:txBody>
      </p:sp>
      <p:sp>
        <p:nvSpPr>
          <p:cNvPr id="838" name="Google Shape;838;p49"/>
          <p:cNvSpPr/>
          <p:nvPr/>
        </p:nvSpPr>
        <p:spPr>
          <a:xfrm>
            <a:off x="983657" y="2449008"/>
            <a:ext cx="8366474"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1" i="0" lang="en-US" sz="2000" u="none" cap="none" strike="noStrike">
                <a:solidFill>
                  <a:srgbClr val="627982"/>
                </a:solidFill>
                <a:latin typeface="Catamaran"/>
                <a:ea typeface="Catamaran"/>
                <a:cs typeface="Catamaran"/>
                <a:sym typeface="Catamaran"/>
              </a:rPr>
              <a:t>Choose a friend, family member or co-worker as a partner in this exercise.</a:t>
            </a:r>
            <a:endParaRPr b="0" i="0" sz="1400" u="none" cap="none" strike="noStrike">
              <a:solidFill>
                <a:srgbClr val="000000"/>
              </a:solidFill>
              <a:latin typeface="Arial"/>
              <a:ea typeface="Arial"/>
              <a:cs typeface="Arial"/>
              <a:sym typeface="Arial"/>
            </a:endParaRPr>
          </a:p>
        </p:txBody>
      </p:sp>
      <p:sp>
        <p:nvSpPr>
          <p:cNvPr id="839" name="Google Shape;839;p49"/>
          <p:cNvSpPr/>
          <p:nvPr/>
        </p:nvSpPr>
        <p:spPr>
          <a:xfrm>
            <a:off x="2470233"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Takeaway Activity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pSp>
        <p:nvGrpSpPr>
          <p:cNvPr id="153" name="Google Shape;153;p5"/>
          <p:cNvGrpSpPr/>
          <p:nvPr/>
        </p:nvGrpSpPr>
        <p:grpSpPr>
          <a:xfrm>
            <a:off x="0" y="0"/>
            <a:ext cx="12181621" cy="6858000"/>
            <a:chOff x="0" y="0"/>
            <a:chExt cx="12181621" cy="6858000"/>
          </a:xfrm>
        </p:grpSpPr>
        <p:pic>
          <p:nvPicPr>
            <p:cNvPr id="154" name="Google Shape;154;p5"/>
            <p:cNvPicPr preferRelativeResize="0"/>
            <p:nvPr/>
          </p:nvPicPr>
          <p:blipFill rotWithShape="1">
            <a:blip r:embed="rId3">
              <a:alphaModFix/>
            </a:blip>
            <a:srcRect b="0" l="0" r="0" t="0"/>
            <a:stretch/>
          </p:blipFill>
          <p:spPr>
            <a:xfrm>
              <a:off x="0" y="0"/>
              <a:ext cx="12181621" cy="6858000"/>
            </a:xfrm>
            <a:prstGeom prst="rect">
              <a:avLst/>
            </a:prstGeom>
            <a:noFill/>
            <a:ln>
              <a:noFill/>
            </a:ln>
          </p:spPr>
        </p:pic>
        <p:sp>
          <p:nvSpPr>
            <p:cNvPr id="155" name="Google Shape;155;p5"/>
            <p:cNvSpPr/>
            <p:nvPr/>
          </p:nvSpPr>
          <p:spPr>
            <a:xfrm>
              <a:off x="2547735" y="633016"/>
              <a:ext cx="535905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5"/>
            <p:cNvSpPr/>
            <p:nvPr/>
          </p:nvSpPr>
          <p:spPr>
            <a:xfrm>
              <a:off x="8251940" y="3448049"/>
              <a:ext cx="2977667" cy="647701"/>
            </a:xfrm>
            <a:prstGeom prst="rect">
              <a:avLst/>
            </a:prstGeom>
            <a:solidFill>
              <a:srgbClr val="CDCDC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sp>
          <p:nvSpPr>
            <p:cNvPr id="157" name="Google Shape;157;p5"/>
            <p:cNvSpPr/>
            <p:nvPr/>
          </p:nvSpPr>
          <p:spPr>
            <a:xfrm>
              <a:off x="962393" y="3352799"/>
              <a:ext cx="2977667" cy="647701"/>
            </a:xfrm>
            <a:prstGeom prst="rect">
              <a:avLst/>
            </a:prstGeom>
            <a:solidFill>
              <a:srgbClr val="CDCDC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sp>
          <p:nvSpPr>
            <p:cNvPr id="158" name="Google Shape;158;p5"/>
            <p:cNvSpPr/>
            <p:nvPr/>
          </p:nvSpPr>
          <p:spPr>
            <a:xfrm>
              <a:off x="2452485" y="4189534"/>
              <a:ext cx="954175" cy="647701"/>
            </a:xfrm>
            <a:prstGeom prst="rect">
              <a:avLst/>
            </a:prstGeom>
            <a:solidFill>
              <a:srgbClr val="CDCDC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sp>
          <p:nvSpPr>
            <p:cNvPr id="159" name="Google Shape;159;p5"/>
            <p:cNvSpPr/>
            <p:nvPr/>
          </p:nvSpPr>
          <p:spPr>
            <a:xfrm>
              <a:off x="8868431" y="4189535"/>
              <a:ext cx="1532869" cy="496766"/>
            </a:xfrm>
            <a:prstGeom prst="rect">
              <a:avLst/>
            </a:prstGeom>
            <a:solidFill>
              <a:srgbClr val="CDCDC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sp>
          <p:nvSpPr>
            <p:cNvPr id="160" name="Google Shape;160;p5"/>
            <p:cNvSpPr/>
            <p:nvPr/>
          </p:nvSpPr>
          <p:spPr>
            <a:xfrm>
              <a:off x="1923636" y="5378051"/>
              <a:ext cx="8191914" cy="1341484"/>
            </a:xfrm>
            <a:prstGeom prst="rect">
              <a:avLst/>
            </a:prstGeom>
            <a:solidFill>
              <a:srgbClr val="EED8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grpSp>
      <p:sp>
        <p:nvSpPr>
          <p:cNvPr id="161" name="Google Shape;161;p5"/>
          <p:cNvSpPr/>
          <p:nvPr/>
        </p:nvSpPr>
        <p:spPr>
          <a:xfrm>
            <a:off x="8656254" y="3409949"/>
            <a:ext cx="3056383"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300"/>
              <a:buFont typeface="Arial"/>
              <a:buNone/>
            </a:pPr>
            <a:r>
              <a:rPr b="1" i="0" lang="en-US" sz="4300" u="none" cap="none" strike="noStrike">
                <a:solidFill>
                  <a:srgbClr val="DD5751"/>
                </a:solidFill>
                <a:latin typeface="Catamaran"/>
                <a:ea typeface="Catamaran"/>
                <a:cs typeface="Catamaran"/>
                <a:sym typeface="Catamaran"/>
              </a:rPr>
              <a:t>apathetic</a:t>
            </a:r>
            <a:endParaRPr b="0" i="0" sz="1400" u="none" cap="none" strike="noStrike">
              <a:solidFill>
                <a:srgbClr val="000000"/>
              </a:solidFill>
              <a:latin typeface="Arial"/>
              <a:ea typeface="Arial"/>
              <a:cs typeface="Arial"/>
              <a:sym typeface="Arial"/>
            </a:endParaRPr>
          </a:p>
        </p:txBody>
      </p:sp>
      <p:sp>
        <p:nvSpPr>
          <p:cNvPr id="162" name="Google Shape;162;p5"/>
          <p:cNvSpPr/>
          <p:nvPr/>
        </p:nvSpPr>
        <p:spPr>
          <a:xfrm>
            <a:off x="962393" y="3409949"/>
            <a:ext cx="3056383"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300"/>
              <a:buFont typeface="Arial"/>
              <a:buNone/>
            </a:pPr>
            <a:r>
              <a:rPr b="1" i="0" lang="en-US" sz="4300" u="none" cap="none" strike="noStrike">
                <a:solidFill>
                  <a:srgbClr val="DD5751"/>
                </a:solidFill>
                <a:latin typeface="Catamaran"/>
                <a:ea typeface="Catamaran"/>
                <a:cs typeface="Catamaran"/>
                <a:sym typeface="Catamaran"/>
              </a:rPr>
              <a:t>anti-social</a:t>
            </a:r>
            <a:endParaRPr b="0" i="0" sz="1400" u="none" cap="none" strike="noStrike">
              <a:solidFill>
                <a:srgbClr val="000000"/>
              </a:solidFill>
              <a:latin typeface="Arial"/>
              <a:ea typeface="Arial"/>
              <a:cs typeface="Arial"/>
              <a:sym typeface="Arial"/>
            </a:endParaRPr>
          </a:p>
        </p:txBody>
      </p:sp>
      <p:sp>
        <p:nvSpPr>
          <p:cNvPr id="163" name="Google Shape;163;p5"/>
          <p:cNvSpPr/>
          <p:nvPr/>
        </p:nvSpPr>
        <p:spPr>
          <a:xfrm>
            <a:off x="8868431" y="4170484"/>
            <a:ext cx="3056383"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300"/>
              <a:buFont typeface="Arial"/>
              <a:buNone/>
            </a:pPr>
            <a:r>
              <a:rPr b="1" i="0" lang="en-US" sz="4300" u="none" cap="none" strike="noStrike">
                <a:solidFill>
                  <a:srgbClr val="6D93E0"/>
                </a:solidFill>
                <a:latin typeface="Catamaran"/>
                <a:ea typeface="Catamaran"/>
                <a:cs typeface="Catamaran"/>
                <a:sym typeface="Catamaran"/>
              </a:rPr>
              <a:t>rude</a:t>
            </a:r>
            <a:endParaRPr b="0" i="0" sz="1400" u="none" cap="none" strike="noStrike">
              <a:solidFill>
                <a:srgbClr val="000000"/>
              </a:solidFill>
              <a:latin typeface="Arial"/>
              <a:ea typeface="Arial"/>
              <a:cs typeface="Arial"/>
              <a:sym typeface="Arial"/>
            </a:endParaRPr>
          </a:p>
        </p:txBody>
      </p:sp>
      <p:sp>
        <p:nvSpPr>
          <p:cNvPr id="164" name="Google Shape;164;p5"/>
          <p:cNvSpPr/>
          <p:nvPr/>
        </p:nvSpPr>
        <p:spPr>
          <a:xfrm>
            <a:off x="2412820" y="4170484"/>
            <a:ext cx="3056383"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300"/>
              <a:buFont typeface="Arial"/>
              <a:buNone/>
            </a:pPr>
            <a:r>
              <a:rPr b="1" i="0" lang="en-US" sz="4300" u="none" cap="none" strike="noStrike">
                <a:solidFill>
                  <a:srgbClr val="6D93E0"/>
                </a:solidFill>
                <a:latin typeface="Catamaran"/>
                <a:ea typeface="Catamaran"/>
                <a:cs typeface="Catamaran"/>
                <a:sym typeface="Catamaran"/>
              </a:rPr>
              <a:t>shy</a:t>
            </a:r>
            <a:endParaRPr b="0" i="0" sz="1400" u="none" cap="none" strike="noStrike">
              <a:solidFill>
                <a:srgbClr val="000000"/>
              </a:solidFill>
              <a:latin typeface="Arial"/>
              <a:ea typeface="Arial"/>
              <a:cs typeface="Arial"/>
              <a:sym typeface="Arial"/>
            </a:endParaRPr>
          </a:p>
        </p:txBody>
      </p:sp>
      <p:sp>
        <p:nvSpPr>
          <p:cNvPr id="165" name="Google Shape;165;p5"/>
          <p:cNvSpPr/>
          <p:nvPr/>
        </p:nvSpPr>
        <p:spPr>
          <a:xfrm>
            <a:off x="1678882" y="5410977"/>
            <a:ext cx="8823855" cy="130855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595959"/>
                </a:solidFill>
                <a:latin typeface="Catamaran"/>
                <a:ea typeface="Catamaran"/>
                <a:cs typeface="Catamaran"/>
                <a:sym typeface="Catamaran"/>
              </a:rPr>
              <a:t>These different perceptions of the exact same behavior are based upon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2800"/>
              <a:buFont typeface="Arial"/>
              <a:buNone/>
            </a:pPr>
            <a:r>
              <a:rPr b="1" i="0" lang="en-US" sz="2800" u="none" cap="none" strike="noStrike">
                <a:solidFill>
                  <a:srgbClr val="595959"/>
                </a:solidFill>
                <a:latin typeface="Catamaran"/>
                <a:ea typeface="Catamaran"/>
                <a:cs typeface="Catamaran"/>
                <a:sym typeface="Catamaran"/>
              </a:rPr>
              <a:t>the personal interpretation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2000"/>
              <a:buFont typeface="Arial"/>
              <a:buNone/>
            </a:pPr>
            <a:r>
              <a:rPr b="1" i="0" lang="en-US" sz="2000" u="none" cap="none" strike="noStrike">
                <a:solidFill>
                  <a:srgbClr val="595959"/>
                </a:solidFill>
                <a:latin typeface="Catamaran"/>
                <a:ea typeface="Catamaran"/>
                <a:cs typeface="Catamaran"/>
                <a:sym typeface="Catamaran"/>
              </a:rPr>
              <a:t>of what one sees and hears or doesn’t see or hear.</a:t>
            </a:r>
            <a:endParaRPr b="0" i="0" sz="1400" u="none" cap="none" strike="noStrike">
              <a:solidFill>
                <a:srgbClr val="000000"/>
              </a:solidFill>
              <a:latin typeface="Arial"/>
              <a:ea typeface="Arial"/>
              <a:cs typeface="Arial"/>
              <a:sym typeface="Arial"/>
            </a:endParaRPr>
          </a:p>
        </p:txBody>
      </p:sp>
      <p:sp>
        <p:nvSpPr>
          <p:cNvPr id="166" name="Google Shape;166;p5"/>
          <p:cNvSpPr/>
          <p:nvPr/>
        </p:nvSpPr>
        <p:spPr>
          <a:xfrm>
            <a:off x="2452485" y="679908"/>
            <a:ext cx="5359050"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What is Shape Perception?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grpSp>
        <p:nvGrpSpPr>
          <p:cNvPr id="845" name="Google Shape;845;p50"/>
          <p:cNvGrpSpPr/>
          <p:nvPr/>
        </p:nvGrpSpPr>
        <p:grpSpPr>
          <a:xfrm>
            <a:off x="0" y="0"/>
            <a:ext cx="12188953" cy="6862126"/>
            <a:chOff x="0" y="0"/>
            <a:chExt cx="12188953" cy="6862126"/>
          </a:xfrm>
        </p:grpSpPr>
        <p:pic>
          <p:nvPicPr>
            <p:cNvPr id="846" name="Google Shape;846;p50"/>
            <p:cNvPicPr preferRelativeResize="0"/>
            <p:nvPr/>
          </p:nvPicPr>
          <p:blipFill rotWithShape="1">
            <a:blip r:embed="rId3">
              <a:alphaModFix/>
            </a:blip>
            <a:srcRect b="0" l="0" r="0" t="0"/>
            <a:stretch/>
          </p:blipFill>
          <p:spPr>
            <a:xfrm>
              <a:off x="0" y="0"/>
              <a:ext cx="12188953" cy="6862126"/>
            </a:xfrm>
            <a:prstGeom prst="rect">
              <a:avLst/>
            </a:prstGeom>
            <a:noFill/>
            <a:ln>
              <a:noFill/>
            </a:ln>
          </p:spPr>
        </p:pic>
        <p:sp>
          <p:nvSpPr>
            <p:cNvPr id="847" name="Google Shape;847;p50"/>
            <p:cNvSpPr/>
            <p:nvPr/>
          </p:nvSpPr>
          <p:spPr>
            <a:xfrm>
              <a:off x="1439332" y="660858"/>
              <a:ext cx="2387601" cy="7033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8" name="Google Shape;848;p50"/>
            <p:cNvSpPr/>
            <p:nvPr/>
          </p:nvSpPr>
          <p:spPr>
            <a:xfrm>
              <a:off x="488649" y="1854274"/>
              <a:ext cx="4711909" cy="78791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9" name="Google Shape;849;p50"/>
            <p:cNvSpPr/>
            <p:nvPr/>
          </p:nvSpPr>
          <p:spPr>
            <a:xfrm>
              <a:off x="1507063" y="2887050"/>
              <a:ext cx="5334003" cy="79494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0" name="Google Shape;850;p50"/>
            <p:cNvSpPr/>
            <p:nvPr/>
          </p:nvSpPr>
          <p:spPr>
            <a:xfrm>
              <a:off x="1507063" y="3784454"/>
              <a:ext cx="6376367" cy="274228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851" name="Google Shape;851;p50"/>
          <p:cNvSpPr/>
          <p:nvPr/>
        </p:nvSpPr>
        <p:spPr>
          <a:xfrm>
            <a:off x="1507064" y="2961682"/>
            <a:ext cx="5160128"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F7F7F"/>
                </a:solidFill>
                <a:latin typeface="Catamaran"/>
                <a:ea typeface="Catamaran"/>
                <a:cs typeface="Catamaran"/>
                <a:sym typeface="Catamaran"/>
              </a:rPr>
              <a:t>Understand the possible positive and negative perceptions of </a:t>
            </a:r>
            <a:r>
              <a:rPr b="1" i="0" lang="en-US" sz="2000" u="none" cap="none" strike="noStrike">
                <a:solidFill>
                  <a:srgbClr val="7F7F7F"/>
                </a:solidFill>
                <a:latin typeface="Catamaran"/>
                <a:ea typeface="Catamaran"/>
                <a:cs typeface="Catamaran"/>
                <a:sym typeface="Catamaran"/>
              </a:rPr>
              <a:t>the five geometric shapes</a:t>
            </a:r>
            <a:endParaRPr b="0" i="0" sz="2000" u="none" cap="none" strike="noStrike">
              <a:solidFill>
                <a:srgbClr val="7F7F7F"/>
              </a:solidFill>
              <a:latin typeface="Catamaran"/>
              <a:ea typeface="Catamaran"/>
              <a:cs typeface="Catamaran"/>
              <a:sym typeface="Catamaran"/>
            </a:endParaRPr>
          </a:p>
        </p:txBody>
      </p:sp>
      <p:sp>
        <p:nvSpPr>
          <p:cNvPr id="852" name="Google Shape;852;p50"/>
          <p:cNvSpPr/>
          <p:nvPr/>
        </p:nvSpPr>
        <p:spPr>
          <a:xfrm>
            <a:off x="1507064" y="3909929"/>
            <a:ext cx="6376368"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F7F7F"/>
                </a:solidFill>
                <a:latin typeface="Catamaran"/>
                <a:ea typeface="Catamaran"/>
                <a:cs typeface="Catamaran"/>
                <a:sym typeface="Catamaran"/>
              </a:rPr>
              <a:t>Understand the possible positive and negative perceptions of </a:t>
            </a:r>
            <a:r>
              <a:rPr b="1" i="0" lang="en-US" sz="2000" u="none" cap="none" strike="noStrike">
                <a:solidFill>
                  <a:srgbClr val="7F7F7F"/>
                </a:solidFill>
                <a:latin typeface="Catamaran"/>
                <a:ea typeface="Catamaran"/>
                <a:cs typeface="Catamaran"/>
                <a:sym typeface="Catamaran"/>
              </a:rPr>
              <a:t>your personal shapes and communication style</a:t>
            </a:r>
            <a:endParaRPr b="0" i="0" sz="2000" u="none" cap="none" strike="noStrike">
              <a:solidFill>
                <a:srgbClr val="7F7F7F"/>
              </a:solidFill>
              <a:latin typeface="Catamaran"/>
              <a:ea typeface="Catamaran"/>
              <a:cs typeface="Catamaran"/>
              <a:sym typeface="Catamaran"/>
            </a:endParaRPr>
          </a:p>
        </p:txBody>
      </p:sp>
      <p:sp>
        <p:nvSpPr>
          <p:cNvPr id="853" name="Google Shape;853;p50"/>
          <p:cNvSpPr/>
          <p:nvPr/>
        </p:nvSpPr>
        <p:spPr>
          <a:xfrm>
            <a:off x="1507064" y="4858176"/>
            <a:ext cx="5605811"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F7F7F"/>
                </a:solidFill>
                <a:latin typeface="Catamaran"/>
                <a:ea typeface="Catamaran"/>
                <a:cs typeface="Catamaran"/>
                <a:sym typeface="Catamaran"/>
              </a:rPr>
              <a:t>Understand how you may interpret or misrepresent </a:t>
            </a:r>
            <a:r>
              <a:rPr b="1" i="0" lang="en-US" sz="2000" u="none" cap="none" strike="noStrike">
                <a:solidFill>
                  <a:srgbClr val="7F7F7F"/>
                </a:solidFill>
                <a:latin typeface="Catamaran"/>
                <a:ea typeface="Catamaran"/>
                <a:cs typeface="Catamaran"/>
                <a:sym typeface="Catamaran"/>
              </a:rPr>
              <a:t>the traits and behaviors of others</a:t>
            </a:r>
            <a:endParaRPr b="0" i="0" sz="2000" u="none" cap="none" strike="noStrike">
              <a:solidFill>
                <a:srgbClr val="7F7F7F"/>
              </a:solidFill>
              <a:latin typeface="Catamaran"/>
              <a:ea typeface="Catamaran"/>
              <a:cs typeface="Catamaran"/>
              <a:sym typeface="Catamaran"/>
            </a:endParaRPr>
          </a:p>
        </p:txBody>
      </p:sp>
      <p:sp>
        <p:nvSpPr>
          <p:cNvPr id="854" name="Google Shape;854;p50"/>
          <p:cNvSpPr/>
          <p:nvPr/>
        </p:nvSpPr>
        <p:spPr>
          <a:xfrm>
            <a:off x="1507064" y="5806424"/>
            <a:ext cx="5948711"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7F7F7F"/>
                </a:solidFill>
                <a:latin typeface="Catamaran"/>
                <a:ea typeface="Catamaran"/>
                <a:cs typeface="Catamaran"/>
                <a:sym typeface="Catamaran"/>
              </a:rPr>
              <a:t>Be prepared to decide </a:t>
            </a:r>
            <a:r>
              <a:rPr b="0" i="0" lang="en-US" sz="2000" u="none" cap="none" strike="noStrike">
                <a:solidFill>
                  <a:srgbClr val="7F7F7F"/>
                </a:solidFill>
                <a:latin typeface="Catamaran"/>
                <a:ea typeface="Catamaran"/>
                <a:cs typeface="Catamaran"/>
                <a:sym typeface="Catamaran"/>
              </a:rPr>
              <a:t>what you may want to change</a:t>
            </a:r>
            <a:endParaRPr b="1" i="0" sz="2000" u="none" cap="none" strike="noStrike">
              <a:solidFill>
                <a:srgbClr val="7F7F7F"/>
              </a:solidFill>
              <a:latin typeface="Catamaran"/>
              <a:ea typeface="Catamaran"/>
              <a:cs typeface="Catamaran"/>
              <a:sym typeface="Catamaran"/>
            </a:endParaRPr>
          </a:p>
        </p:txBody>
      </p:sp>
      <p:sp>
        <p:nvSpPr>
          <p:cNvPr id="855" name="Google Shape;855;p50"/>
          <p:cNvSpPr/>
          <p:nvPr/>
        </p:nvSpPr>
        <p:spPr>
          <a:xfrm>
            <a:off x="475144" y="1938804"/>
            <a:ext cx="4725415"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595959"/>
                </a:solidFill>
                <a:latin typeface="Catamaran"/>
                <a:ea typeface="Catamaran"/>
                <a:cs typeface="Catamaran"/>
                <a:sym typeface="Catamaran"/>
              </a:rPr>
              <a:t>Now that you have participated in this Shape Perception module, you should:</a:t>
            </a:r>
            <a:endParaRPr b="0" i="0" sz="1400" u="none" cap="none" strike="noStrike">
              <a:solidFill>
                <a:srgbClr val="000000"/>
              </a:solidFill>
              <a:latin typeface="Arial"/>
              <a:ea typeface="Arial"/>
              <a:cs typeface="Arial"/>
              <a:sym typeface="Arial"/>
            </a:endParaRPr>
          </a:p>
        </p:txBody>
      </p:sp>
      <p:sp>
        <p:nvSpPr>
          <p:cNvPr id="856" name="Google Shape;856;p50"/>
          <p:cNvSpPr/>
          <p:nvPr/>
        </p:nvSpPr>
        <p:spPr>
          <a:xfrm>
            <a:off x="1286930" y="643925"/>
            <a:ext cx="409989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Summary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grpSp>
        <p:nvGrpSpPr>
          <p:cNvPr id="862" name="Google Shape;862;p51"/>
          <p:cNvGrpSpPr/>
          <p:nvPr/>
        </p:nvGrpSpPr>
        <p:grpSpPr>
          <a:xfrm>
            <a:off x="-1" y="4"/>
            <a:ext cx="12188952" cy="6858000"/>
            <a:chOff x="-1" y="4"/>
            <a:chExt cx="12188952" cy="6858000"/>
          </a:xfrm>
        </p:grpSpPr>
        <p:pic>
          <p:nvPicPr>
            <p:cNvPr id="863" name="Google Shape;863;p51"/>
            <p:cNvPicPr preferRelativeResize="0"/>
            <p:nvPr/>
          </p:nvPicPr>
          <p:blipFill rotWithShape="1">
            <a:blip r:embed="rId3">
              <a:alphaModFix/>
            </a:blip>
            <a:srcRect b="0" l="0" r="0" t="0"/>
            <a:stretch/>
          </p:blipFill>
          <p:spPr>
            <a:xfrm>
              <a:off x="-1" y="4"/>
              <a:ext cx="12188952" cy="6858000"/>
            </a:xfrm>
            <a:prstGeom prst="rect">
              <a:avLst/>
            </a:prstGeom>
            <a:noFill/>
            <a:ln>
              <a:noFill/>
            </a:ln>
          </p:spPr>
        </p:pic>
        <p:sp>
          <p:nvSpPr>
            <p:cNvPr id="864" name="Google Shape;864;p51"/>
            <p:cNvSpPr/>
            <p:nvPr/>
          </p:nvSpPr>
          <p:spPr>
            <a:xfrm>
              <a:off x="4736999" y="2055716"/>
              <a:ext cx="2714825" cy="58477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5" name="Google Shape;865;p51"/>
            <p:cNvSpPr/>
            <p:nvPr/>
          </p:nvSpPr>
          <p:spPr>
            <a:xfrm>
              <a:off x="4736998" y="1937106"/>
              <a:ext cx="2387601" cy="7033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6" name="Google Shape;866;p51"/>
            <p:cNvSpPr/>
            <p:nvPr/>
          </p:nvSpPr>
          <p:spPr>
            <a:xfrm>
              <a:off x="342794" y="5673013"/>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59"/>
                <a:buFont typeface="Arial"/>
                <a:buNone/>
              </a:pPr>
              <a:r>
                <a:rPr b="1" i="0" lang="en-US" sz="1959" u="sng" cap="none" strike="noStrike">
                  <a:solidFill>
                    <a:srgbClr val="556268"/>
                  </a:solidFill>
                  <a:latin typeface="Catamaran"/>
                  <a:ea typeface="Catamaran"/>
                  <a:cs typeface="Catamaran"/>
                  <a:sym typeface="Catamaran"/>
                  <a:hlinkClick r:id="rId4">
                    <a:extLst>
                      <a:ext uri="{A12FA001-AC4F-418D-AE19-62706E023703}">
                        <ahyp:hlinkClr val="tx"/>
                      </a:ext>
                    </a:extLst>
                  </a:hlinkClick>
                </a:rPr>
                <a:t>Website</a:t>
              </a:r>
              <a:endParaRPr b="1" i="0" sz="1959" u="none" cap="none" strike="noStrike">
                <a:solidFill>
                  <a:srgbClr val="556268"/>
                </a:solidFill>
                <a:latin typeface="Catamaran"/>
                <a:ea typeface="Catamaran"/>
                <a:cs typeface="Catamaran"/>
                <a:sym typeface="Catamaran"/>
              </a:endParaRPr>
            </a:p>
          </p:txBody>
        </p:sp>
        <p:sp>
          <p:nvSpPr>
            <p:cNvPr id="867" name="Google Shape;867;p51">
              <a:hlinkClick r:id="rId5"/>
            </p:cNvPr>
            <p:cNvSpPr/>
            <p:nvPr/>
          </p:nvSpPr>
          <p:spPr>
            <a:xfrm>
              <a:off x="1764600" y="5673013"/>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59"/>
                <a:buFont typeface="Arial"/>
                <a:buNone/>
              </a:pPr>
              <a:r>
                <a:rPr b="1" i="0" lang="en-US" sz="1959" u="sng" cap="none" strike="noStrike">
                  <a:solidFill>
                    <a:srgbClr val="556268"/>
                  </a:solidFill>
                  <a:latin typeface="Catamaran"/>
                  <a:ea typeface="Catamaran"/>
                  <a:cs typeface="Catamaran"/>
                  <a:sym typeface="Catamaran"/>
                  <a:hlinkClick r:id="rId6">
                    <a:extLst>
                      <a:ext uri="{A12FA001-AC4F-418D-AE19-62706E023703}">
                        <ahyp:hlinkClr val="tx"/>
                      </a:ext>
                    </a:extLst>
                  </a:hlinkClick>
                </a:rPr>
                <a:t>Susan’s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59"/>
                <a:buFont typeface="Arial"/>
                <a:buNone/>
              </a:pPr>
              <a:r>
                <a:rPr b="1" i="0" lang="en-US" sz="1959" u="sng" cap="none" strike="noStrike">
                  <a:solidFill>
                    <a:srgbClr val="556268"/>
                  </a:solidFill>
                  <a:latin typeface="Catamaran"/>
                  <a:ea typeface="Catamaran"/>
                  <a:cs typeface="Catamaran"/>
                  <a:sym typeface="Catamaran"/>
                  <a:hlinkClick r:id="rId7">
                    <a:extLst>
                      <a:ext uri="{A12FA001-AC4F-418D-AE19-62706E023703}">
                        <ahyp:hlinkClr val="tx"/>
                      </a:ext>
                    </a:extLst>
                  </a:hlinkClick>
                </a:rPr>
                <a:t>Bio</a:t>
              </a:r>
              <a:endParaRPr b="1" i="0" sz="1959" u="none" cap="none" strike="noStrike">
                <a:solidFill>
                  <a:srgbClr val="556268"/>
                </a:solidFill>
                <a:latin typeface="Catamaran"/>
                <a:ea typeface="Catamaran"/>
                <a:cs typeface="Catamaran"/>
                <a:sym typeface="Catamaran"/>
              </a:endParaRPr>
            </a:p>
          </p:txBody>
        </p:sp>
        <p:sp>
          <p:nvSpPr>
            <p:cNvPr id="868" name="Google Shape;868;p51">
              <a:hlinkClick r:id="rId8"/>
            </p:cNvPr>
            <p:cNvSpPr/>
            <p:nvPr/>
          </p:nvSpPr>
          <p:spPr>
            <a:xfrm>
              <a:off x="3186406" y="5673013"/>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59"/>
                <a:buFont typeface="Arial"/>
                <a:buNone/>
              </a:pPr>
              <a:r>
                <a:rPr b="1" i="1" lang="en-US" sz="1959" u="sng" cap="none" strike="noStrike">
                  <a:solidFill>
                    <a:srgbClr val="556268"/>
                  </a:solidFill>
                  <a:latin typeface="Catamaran"/>
                  <a:ea typeface="Catamaran"/>
                  <a:cs typeface="Catamaran"/>
                  <a:sym typeface="Catamaran"/>
                  <a:hlinkClick r:id="rId9">
                    <a:extLst>
                      <a:ext uri="{A12FA001-AC4F-418D-AE19-62706E023703}">
                        <ahyp:hlinkClr val="tx"/>
                      </a:ext>
                    </a:extLst>
                  </a:hlinkClick>
                </a:rPr>
                <a:t>Shapes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59"/>
                <a:buFont typeface="Arial"/>
                <a:buNone/>
              </a:pPr>
              <a:r>
                <a:rPr b="1" i="1" lang="en-US" sz="1959" u="sng" cap="none" strike="noStrike">
                  <a:solidFill>
                    <a:srgbClr val="556268"/>
                  </a:solidFill>
                  <a:latin typeface="Catamaran"/>
                  <a:ea typeface="Catamaran"/>
                  <a:cs typeface="Catamaran"/>
                  <a:sym typeface="Catamaran"/>
                  <a:hlinkClick r:id="rId10">
                    <a:extLst>
                      <a:ext uri="{A12FA001-AC4F-418D-AE19-62706E023703}">
                        <ahyp:hlinkClr val="tx"/>
                      </a:ext>
                    </a:extLst>
                  </a:hlinkClick>
                </a:rPr>
                <a:t>For Work</a:t>
              </a:r>
              <a:endParaRPr b="1" i="1" sz="1959" u="none" cap="none" strike="noStrike">
                <a:solidFill>
                  <a:srgbClr val="556268"/>
                </a:solidFill>
                <a:latin typeface="Catamaran"/>
                <a:ea typeface="Catamaran"/>
                <a:cs typeface="Catamaran"/>
                <a:sym typeface="Catamaran"/>
              </a:endParaRPr>
            </a:p>
          </p:txBody>
        </p:sp>
        <p:sp>
          <p:nvSpPr>
            <p:cNvPr id="869" name="Google Shape;869;p51"/>
            <p:cNvSpPr/>
            <p:nvPr/>
          </p:nvSpPr>
          <p:spPr>
            <a:xfrm>
              <a:off x="4608212" y="5673013"/>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59"/>
                <a:buFont typeface="Arial"/>
                <a:buNone/>
              </a:pPr>
              <a:r>
                <a:rPr b="1" i="0" lang="en-US" sz="1959" u="sng" cap="none" strike="noStrike">
                  <a:solidFill>
                    <a:srgbClr val="556268"/>
                  </a:solidFill>
                  <a:latin typeface="Catamaran"/>
                  <a:ea typeface="Catamaran"/>
                  <a:cs typeface="Catamaran"/>
                  <a:sym typeface="Catamaran"/>
                  <a:hlinkClick r:id="rId11">
                    <a:extLst>
                      <a:ext uri="{A12FA001-AC4F-418D-AE19-62706E023703}">
                        <ahyp:hlinkClr val="tx"/>
                      </a:ext>
                    </a:extLst>
                  </a:hlinkClick>
                </a:rPr>
                <a:t>Additional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59"/>
                <a:buFont typeface="Arial"/>
                <a:buNone/>
              </a:pPr>
              <a:r>
                <a:rPr b="1" i="0" lang="en-US" sz="1959" u="sng" cap="none" strike="noStrike">
                  <a:solidFill>
                    <a:srgbClr val="556268"/>
                  </a:solidFill>
                  <a:latin typeface="Catamaran"/>
                  <a:ea typeface="Catamaran"/>
                  <a:cs typeface="Catamaran"/>
                  <a:sym typeface="Catamaran"/>
                  <a:hlinkClick r:id="rId12">
                    <a:extLst>
                      <a:ext uri="{A12FA001-AC4F-418D-AE19-62706E023703}">
                        <ahyp:hlinkClr val="tx"/>
                      </a:ext>
                    </a:extLst>
                  </a:hlinkClick>
                </a:rPr>
                <a:t>Courses</a:t>
              </a:r>
              <a:endParaRPr b="1" i="0" sz="1959" u="none" cap="none" strike="noStrike">
                <a:solidFill>
                  <a:srgbClr val="556268"/>
                </a:solidFill>
                <a:latin typeface="Catamaran"/>
                <a:ea typeface="Catamaran"/>
                <a:cs typeface="Catamaran"/>
                <a:sym typeface="Catamaran"/>
              </a:endParaRPr>
            </a:p>
          </p:txBody>
        </p:sp>
        <p:sp>
          <p:nvSpPr>
            <p:cNvPr id="870" name="Google Shape;870;p51"/>
            <p:cNvSpPr/>
            <p:nvPr/>
          </p:nvSpPr>
          <p:spPr>
            <a:xfrm>
              <a:off x="6030018" y="5673013"/>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59"/>
                <a:buFont typeface="Arial"/>
                <a:buNone/>
              </a:pPr>
              <a:r>
                <a:rPr b="1" i="0" lang="en-US" sz="1959" u="sng" cap="none" strike="noStrike">
                  <a:solidFill>
                    <a:srgbClr val="556268"/>
                  </a:solidFill>
                  <a:latin typeface="Catamaran"/>
                  <a:ea typeface="Catamaran"/>
                  <a:cs typeface="Catamaran"/>
                  <a:sym typeface="Catamaran"/>
                  <a:hlinkClick r:id="rId13">
                    <a:extLst>
                      <a:ext uri="{A12FA001-AC4F-418D-AE19-62706E023703}">
                        <ahyp:hlinkClr val="tx"/>
                      </a:ext>
                    </a:extLst>
                  </a:hlinkClick>
                </a:rPr>
                <a:t>Facebook</a:t>
              </a:r>
              <a:endParaRPr b="1" i="0" sz="1959" u="none" cap="none" strike="noStrike">
                <a:solidFill>
                  <a:srgbClr val="556268"/>
                </a:solidFill>
                <a:latin typeface="Catamaran"/>
                <a:ea typeface="Catamaran"/>
                <a:cs typeface="Catamaran"/>
                <a:sym typeface="Catamaran"/>
              </a:endParaRPr>
            </a:p>
          </p:txBody>
        </p:sp>
        <p:sp>
          <p:nvSpPr>
            <p:cNvPr id="871" name="Google Shape;871;p51"/>
            <p:cNvSpPr/>
            <p:nvPr/>
          </p:nvSpPr>
          <p:spPr>
            <a:xfrm>
              <a:off x="7451824" y="5673013"/>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59"/>
                <a:buFont typeface="Arial"/>
                <a:buNone/>
              </a:pPr>
              <a:r>
                <a:rPr b="1" i="0" lang="en-US" sz="1959" u="sng" cap="none" strike="noStrike">
                  <a:solidFill>
                    <a:srgbClr val="556268"/>
                  </a:solidFill>
                  <a:latin typeface="Catamaran"/>
                  <a:ea typeface="Catamaran"/>
                  <a:cs typeface="Catamaran"/>
                  <a:sym typeface="Catamaran"/>
                  <a:hlinkClick r:id="rId14">
                    <a:extLst>
                      <a:ext uri="{A12FA001-AC4F-418D-AE19-62706E023703}">
                        <ahyp:hlinkClr val="tx"/>
                      </a:ext>
                    </a:extLst>
                  </a:hlinkClick>
                </a:rPr>
                <a:t>Twitter</a:t>
              </a:r>
              <a:endParaRPr b="1" i="0" sz="1959" u="none" cap="none" strike="noStrike">
                <a:solidFill>
                  <a:srgbClr val="556268"/>
                </a:solidFill>
                <a:latin typeface="Catamaran"/>
                <a:ea typeface="Catamaran"/>
                <a:cs typeface="Catamaran"/>
                <a:sym typeface="Catamaran"/>
              </a:endParaRPr>
            </a:p>
          </p:txBody>
        </p:sp>
        <p:sp>
          <p:nvSpPr>
            <p:cNvPr id="872" name="Google Shape;872;p51"/>
            <p:cNvSpPr/>
            <p:nvPr/>
          </p:nvSpPr>
          <p:spPr>
            <a:xfrm>
              <a:off x="8873631" y="5673013"/>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59"/>
                <a:buFont typeface="Arial"/>
                <a:buNone/>
              </a:pPr>
              <a:r>
                <a:rPr b="1" i="0" lang="en-US" sz="1959" u="sng" cap="none" strike="noStrike">
                  <a:solidFill>
                    <a:srgbClr val="556268"/>
                  </a:solidFill>
                  <a:latin typeface="Catamaran"/>
                  <a:ea typeface="Catamaran"/>
                  <a:cs typeface="Catamaran"/>
                  <a:sym typeface="Catamaran"/>
                  <a:hlinkClick r:id="rId15">
                    <a:extLst>
                      <a:ext uri="{A12FA001-AC4F-418D-AE19-62706E023703}">
                        <ahyp:hlinkClr val="tx"/>
                      </a:ext>
                    </a:extLst>
                  </a:hlinkClick>
                </a:rPr>
                <a:t>Instagram</a:t>
              </a:r>
              <a:endParaRPr b="1" i="0" sz="1959" u="none" cap="none" strike="noStrike">
                <a:solidFill>
                  <a:srgbClr val="556268"/>
                </a:solidFill>
                <a:latin typeface="Catamaran"/>
                <a:ea typeface="Catamaran"/>
                <a:cs typeface="Catamaran"/>
                <a:sym typeface="Catamaran"/>
              </a:endParaRPr>
            </a:p>
          </p:txBody>
        </p:sp>
        <p:sp>
          <p:nvSpPr>
            <p:cNvPr id="873" name="Google Shape;873;p51"/>
            <p:cNvSpPr/>
            <p:nvPr/>
          </p:nvSpPr>
          <p:spPr>
            <a:xfrm>
              <a:off x="10295437" y="5673013"/>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59"/>
                <a:buFont typeface="Arial"/>
                <a:buNone/>
              </a:pPr>
              <a:r>
                <a:rPr b="1" i="0" lang="en-US" sz="1959" u="sng" cap="none" strike="noStrike">
                  <a:solidFill>
                    <a:srgbClr val="556268"/>
                  </a:solidFill>
                  <a:latin typeface="Catamaran"/>
                  <a:ea typeface="Catamaran"/>
                  <a:cs typeface="Catamaran"/>
                  <a:sym typeface="Catamaran"/>
                  <a:hlinkClick r:id="rId16">
                    <a:extLst>
                      <a:ext uri="{A12FA001-AC4F-418D-AE19-62706E023703}">
                        <ahyp:hlinkClr val="tx"/>
                      </a:ext>
                    </a:extLst>
                  </a:hlinkClick>
                </a:rPr>
                <a:t>LinkedIn</a:t>
              </a:r>
              <a:endParaRPr b="1" i="0" sz="1959" u="none" cap="none" strike="noStrike">
                <a:solidFill>
                  <a:srgbClr val="556268"/>
                </a:solidFill>
                <a:latin typeface="Catamaran"/>
                <a:ea typeface="Catamaran"/>
                <a:cs typeface="Catamaran"/>
                <a:sym typeface="Catamaran"/>
              </a:endParaRPr>
            </a:p>
          </p:txBody>
        </p:sp>
        <p:sp>
          <p:nvSpPr>
            <p:cNvPr id="874" name="Google Shape;874;p51"/>
            <p:cNvSpPr txBox="1"/>
            <p:nvPr/>
          </p:nvSpPr>
          <p:spPr>
            <a:xfrm>
              <a:off x="4608212" y="2055716"/>
              <a:ext cx="2843612"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586468"/>
                  </a:solidFill>
                  <a:latin typeface="Questrial"/>
                  <a:ea typeface="Questrial"/>
                  <a:cs typeface="Questrial"/>
                  <a:sym typeface="Questrial"/>
                </a:rPr>
                <a:t>Resources</a:t>
              </a:r>
              <a:endParaRPr b="0" i="0" sz="800" u="none" cap="none" strike="noStrike">
                <a:solidFill>
                  <a:srgbClr val="000000"/>
                </a:solidFill>
                <a:latin typeface="Helvetica Neue"/>
                <a:ea typeface="Helvetica Neue"/>
                <a:cs typeface="Helvetica Neue"/>
                <a:sym typeface="Helvetica Neue"/>
              </a:endParaRPr>
            </a:p>
          </p:txBody>
        </p:sp>
      </p:grpSp>
      <p:sp>
        <p:nvSpPr>
          <p:cNvPr id="875" name="Google Shape;875;p51"/>
          <p:cNvSpPr/>
          <p:nvPr/>
        </p:nvSpPr>
        <p:spPr>
          <a:xfrm>
            <a:off x="4879381" y="1994688"/>
            <a:ext cx="2586037"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Resources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52"/>
          <p:cNvSpPr/>
          <p:nvPr/>
        </p:nvSpPr>
        <p:spPr>
          <a:xfrm>
            <a:off x="4555067" y="1859221"/>
            <a:ext cx="3048000" cy="703385"/>
          </a:xfrm>
          <a:prstGeom prst="roundRect">
            <a:avLst>
              <a:gd fmla="val 2629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1" name="Google Shape;881;p52">
            <a:hlinkClick r:id="rId3"/>
          </p:cNvPr>
          <p:cNvSpPr/>
          <p:nvPr/>
        </p:nvSpPr>
        <p:spPr>
          <a:xfrm>
            <a:off x="9000009" y="6398135"/>
            <a:ext cx="2132711" cy="255925"/>
          </a:xfrm>
          <a:prstGeom prst="roundRect">
            <a:avLst>
              <a:gd fmla="val 16667" name="adj"/>
            </a:avLst>
          </a:prstGeom>
          <a:solidFill>
            <a:srgbClr val="F2F2F2">
              <a:alpha val="39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61"/>
              <a:buFont typeface="Arial"/>
              <a:buNone/>
            </a:pPr>
            <a:r>
              <a:t/>
            </a:r>
            <a:endParaRPr b="0" i="0" sz="3561" u="none" cap="none" strike="noStrike">
              <a:solidFill>
                <a:schemeClr val="lt1"/>
              </a:solidFill>
              <a:latin typeface="Calibri"/>
              <a:ea typeface="Calibri"/>
              <a:cs typeface="Calibri"/>
              <a:sym typeface="Calibri"/>
            </a:endParaRPr>
          </a:p>
        </p:txBody>
      </p:sp>
      <p:grpSp>
        <p:nvGrpSpPr>
          <p:cNvPr id="882" name="Google Shape;882;p52"/>
          <p:cNvGrpSpPr/>
          <p:nvPr/>
        </p:nvGrpSpPr>
        <p:grpSpPr>
          <a:xfrm>
            <a:off x="0" y="0"/>
            <a:ext cx="12188953" cy="6862126"/>
            <a:chOff x="0" y="0"/>
            <a:chExt cx="12188953" cy="6862126"/>
          </a:xfrm>
        </p:grpSpPr>
        <p:pic>
          <p:nvPicPr>
            <p:cNvPr id="883" name="Google Shape;883;p52"/>
            <p:cNvPicPr preferRelativeResize="0"/>
            <p:nvPr/>
          </p:nvPicPr>
          <p:blipFill rotWithShape="1">
            <a:blip r:embed="rId4">
              <a:alphaModFix/>
            </a:blip>
            <a:srcRect b="0" l="0" r="0" t="0"/>
            <a:stretch/>
          </p:blipFill>
          <p:spPr>
            <a:xfrm>
              <a:off x="0" y="0"/>
              <a:ext cx="12188953" cy="6862126"/>
            </a:xfrm>
            <a:prstGeom prst="rect">
              <a:avLst/>
            </a:prstGeom>
            <a:noFill/>
            <a:ln>
              <a:noFill/>
            </a:ln>
          </p:spPr>
        </p:pic>
        <p:sp>
          <p:nvSpPr>
            <p:cNvPr id="884" name="Google Shape;884;p52"/>
            <p:cNvSpPr/>
            <p:nvPr/>
          </p:nvSpPr>
          <p:spPr>
            <a:xfrm>
              <a:off x="762000" y="5104747"/>
              <a:ext cx="11006667" cy="108532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885" name="Google Shape;885;p52"/>
          <p:cNvSpPr txBox="1"/>
          <p:nvPr/>
        </p:nvSpPr>
        <p:spPr>
          <a:xfrm>
            <a:off x="2963333" y="5562397"/>
            <a:ext cx="6080511"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6E94E0"/>
                </a:solidFill>
                <a:latin typeface="Catamaran"/>
                <a:ea typeface="Catamaran"/>
                <a:cs typeface="Catamaran"/>
                <a:sym typeface="Catamaran"/>
              </a:rPr>
              <a:t>Module 3: Shape Flexing</a:t>
            </a:r>
            <a:endParaRPr b="0" i="0" sz="1400" u="none" cap="none" strike="noStrike">
              <a:solidFill>
                <a:srgbClr val="000000"/>
              </a:solidFill>
              <a:latin typeface="Arial"/>
              <a:ea typeface="Arial"/>
              <a:cs typeface="Arial"/>
              <a:sym typeface="Arial"/>
            </a:endParaRPr>
          </a:p>
        </p:txBody>
      </p:sp>
      <p:sp>
        <p:nvSpPr>
          <p:cNvPr id="886" name="Google Shape;886;p52"/>
          <p:cNvSpPr/>
          <p:nvPr/>
        </p:nvSpPr>
        <p:spPr>
          <a:xfrm>
            <a:off x="762000" y="5043428"/>
            <a:ext cx="10667999"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rgbClr val="595959"/>
                </a:solidFill>
                <a:latin typeface="Catamaran"/>
                <a:ea typeface="Catamaran"/>
                <a:cs typeface="Catamaran"/>
                <a:sym typeface="Catamaran"/>
              </a:rPr>
              <a:t>You are now ready to move to the next application of Psycho·Geometrics®</a:t>
            </a:r>
            <a:endParaRPr b="0" i="0" sz="1400" u="none" cap="none" strike="noStrike">
              <a:solidFill>
                <a:srgbClr val="000000"/>
              </a:solidFill>
              <a:latin typeface="Arial"/>
              <a:ea typeface="Arial"/>
              <a:cs typeface="Arial"/>
              <a:sym typeface="Arial"/>
            </a:endParaRPr>
          </a:p>
        </p:txBody>
      </p:sp>
      <p:sp>
        <p:nvSpPr>
          <p:cNvPr id="887" name="Google Shape;887;p52"/>
          <p:cNvSpPr/>
          <p:nvPr/>
        </p:nvSpPr>
        <p:spPr>
          <a:xfrm>
            <a:off x="4427633" y="1859221"/>
            <a:ext cx="3401417"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Congratulations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pSp>
        <p:nvGrpSpPr>
          <p:cNvPr id="172" name="Google Shape;172;p6"/>
          <p:cNvGrpSpPr/>
          <p:nvPr/>
        </p:nvGrpSpPr>
        <p:grpSpPr>
          <a:xfrm>
            <a:off x="0" y="0"/>
            <a:ext cx="12181623" cy="6858000"/>
            <a:chOff x="0" y="0"/>
            <a:chExt cx="12181623" cy="6858000"/>
          </a:xfrm>
        </p:grpSpPr>
        <p:pic>
          <p:nvPicPr>
            <p:cNvPr id="173" name="Google Shape;173;p6"/>
            <p:cNvPicPr preferRelativeResize="0"/>
            <p:nvPr/>
          </p:nvPicPr>
          <p:blipFill rotWithShape="1">
            <a:blip r:embed="rId3">
              <a:alphaModFix/>
            </a:blip>
            <a:srcRect b="0" l="0" r="0" t="0"/>
            <a:stretch/>
          </p:blipFill>
          <p:spPr>
            <a:xfrm>
              <a:off x="0" y="0"/>
              <a:ext cx="12181623" cy="6858000"/>
            </a:xfrm>
            <a:prstGeom prst="rect">
              <a:avLst/>
            </a:prstGeom>
            <a:noFill/>
            <a:ln>
              <a:noFill/>
            </a:ln>
          </p:spPr>
        </p:pic>
        <p:sp>
          <p:nvSpPr>
            <p:cNvPr id="174" name="Google Shape;174;p6"/>
            <p:cNvSpPr/>
            <p:nvPr/>
          </p:nvSpPr>
          <p:spPr>
            <a:xfrm>
              <a:off x="1686050" y="5589006"/>
              <a:ext cx="8867650" cy="750277"/>
            </a:xfrm>
            <a:prstGeom prst="rect">
              <a:avLst/>
            </a:prstGeom>
            <a:solidFill>
              <a:srgbClr val="F1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sp>
          <p:nvSpPr>
            <p:cNvPr id="175" name="Google Shape;175;p6"/>
            <p:cNvSpPr/>
            <p:nvPr/>
          </p:nvSpPr>
          <p:spPr>
            <a:xfrm>
              <a:off x="8609971" y="2198106"/>
              <a:ext cx="3353331" cy="750277"/>
            </a:xfrm>
            <a:prstGeom prst="rect">
              <a:avLst/>
            </a:prstGeom>
            <a:solidFill>
              <a:srgbClr val="F1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sp>
          <p:nvSpPr>
            <p:cNvPr id="176" name="Google Shape;176;p6"/>
            <p:cNvSpPr/>
            <p:nvPr/>
          </p:nvSpPr>
          <p:spPr>
            <a:xfrm>
              <a:off x="751895" y="2198106"/>
              <a:ext cx="2673665" cy="750277"/>
            </a:xfrm>
            <a:prstGeom prst="rect">
              <a:avLst/>
            </a:prstGeom>
            <a:solidFill>
              <a:srgbClr val="F1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sp>
          <p:nvSpPr>
            <p:cNvPr id="177" name="Google Shape;177;p6"/>
            <p:cNvSpPr/>
            <p:nvPr/>
          </p:nvSpPr>
          <p:spPr>
            <a:xfrm>
              <a:off x="2547735" y="633016"/>
              <a:ext cx="535905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6"/>
            <p:cNvSpPr/>
            <p:nvPr/>
          </p:nvSpPr>
          <p:spPr>
            <a:xfrm>
              <a:off x="2708183" y="1430185"/>
              <a:ext cx="6607267" cy="540713"/>
            </a:xfrm>
            <a:prstGeom prst="rect">
              <a:avLst/>
            </a:prstGeom>
            <a:solidFill>
              <a:srgbClr val="F1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sp>
          <p:nvSpPr>
            <p:cNvPr id="179" name="Google Shape;179;p6"/>
            <p:cNvSpPr/>
            <p:nvPr/>
          </p:nvSpPr>
          <p:spPr>
            <a:xfrm>
              <a:off x="4232918" y="2016309"/>
              <a:ext cx="3715786" cy="540713"/>
            </a:xfrm>
            <a:prstGeom prst="rect">
              <a:avLst/>
            </a:prstGeom>
            <a:solidFill>
              <a:srgbClr val="F1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grpSp>
      <p:sp>
        <p:nvSpPr>
          <p:cNvPr id="180" name="Google Shape;180;p6"/>
          <p:cNvSpPr/>
          <p:nvPr/>
        </p:nvSpPr>
        <p:spPr>
          <a:xfrm>
            <a:off x="1370971" y="5635899"/>
            <a:ext cx="2201127" cy="70338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7F7F7F"/>
                </a:solidFill>
                <a:latin typeface="Catamaran"/>
                <a:ea typeface="Catamaran"/>
                <a:cs typeface="Catamaran"/>
                <a:sym typeface="Catamaran"/>
              </a:rPr>
              <a:t>factual and objective</a:t>
            </a:r>
            <a:endParaRPr b="0" i="0" sz="1400" u="none" cap="none" strike="noStrike">
              <a:solidFill>
                <a:srgbClr val="000000"/>
              </a:solidFill>
              <a:latin typeface="Arial"/>
              <a:ea typeface="Arial"/>
              <a:cs typeface="Arial"/>
              <a:sym typeface="Arial"/>
            </a:endParaRPr>
          </a:p>
        </p:txBody>
      </p:sp>
      <p:sp>
        <p:nvSpPr>
          <p:cNvPr id="181" name="Google Shape;181;p6"/>
          <p:cNvSpPr/>
          <p:nvPr/>
        </p:nvSpPr>
        <p:spPr>
          <a:xfrm>
            <a:off x="3180721" y="5635899"/>
            <a:ext cx="2201127" cy="70338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7F7F7F"/>
                </a:solidFill>
                <a:latin typeface="Catamaran"/>
                <a:ea typeface="Catamaran"/>
                <a:cs typeface="Catamaran"/>
                <a:sym typeface="Catamaran"/>
              </a:rPr>
              <a:t>direct and action-oriented</a:t>
            </a:r>
            <a:endParaRPr b="0" i="0" sz="1400" u="none" cap="none" strike="noStrike">
              <a:solidFill>
                <a:srgbClr val="000000"/>
              </a:solidFill>
              <a:latin typeface="Arial"/>
              <a:ea typeface="Arial"/>
              <a:cs typeface="Arial"/>
              <a:sym typeface="Arial"/>
            </a:endParaRPr>
          </a:p>
        </p:txBody>
      </p:sp>
      <p:sp>
        <p:nvSpPr>
          <p:cNvPr id="182" name="Google Shape;182;p6"/>
          <p:cNvSpPr/>
          <p:nvPr/>
        </p:nvSpPr>
        <p:spPr>
          <a:xfrm>
            <a:off x="4990471" y="5635899"/>
            <a:ext cx="2201127" cy="70338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7F7F7F"/>
                </a:solidFill>
                <a:latin typeface="Catamaran"/>
                <a:ea typeface="Catamaran"/>
                <a:cs typeface="Catamaran"/>
                <a:sym typeface="Catamaran"/>
              </a:rPr>
              <a:t>unsure and searching</a:t>
            </a:r>
            <a:endParaRPr b="0" i="0" sz="1400" u="none" cap="none" strike="noStrike">
              <a:solidFill>
                <a:srgbClr val="000000"/>
              </a:solidFill>
              <a:latin typeface="Arial"/>
              <a:ea typeface="Arial"/>
              <a:cs typeface="Arial"/>
              <a:sym typeface="Arial"/>
            </a:endParaRPr>
          </a:p>
        </p:txBody>
      </p:sp>
      <p:sp>
        <p:nvSpPr>
          <p:cNvPr id="183" name="Google Shape;183;p6"/>
          <p:cNvSpPr/>
          <p:nvPr/>
        </p:nvSpPr>
        <p:spPr>
          <a:xfrm>
            <a:off x="6800221" y="5635899"/>
            <a:ext cx="2201127" cy="70338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7F7F7F"/>
                </a:solidFill>
                <a:latin typeface="Catamaran"/>
                <a:ea typeface="Catamaran"/>
                <a:cs typeface="Catamaran"/>
                <a:sym typeface="Catamaran"/>
              </a:rPr>
              <a:t>intuitive and caring</a:t>
            </a:r>
            <a:endParaRPr b="0" i="0" sz="1400" u="none" cap="none" strike="noStrike">
              <a:solidFill>
                <a:srgbClr val="000000"/>
              </a:solidFill>
              <a:latin typeface="Arial"/>
              <a:ea typeface="Arial"/>
              <a:cs typeface="Arial"/>
              <a:sym typeface="Arial"/>
            </a:endParaRPr>
          </a:p>
        </p:txBody>
      </p:sp>
      <p:sp>
        <p:nvSpPr>
          <p:cNvPr id="184" name="Google Shape;184;p6"/>
          <p:cNvSpPr/>
          <p:nvPr/>
        </p:nvSpPr>
        <p:spPr>
          <a:xfrm>
            <a:off x="8609971" y="5635899"/>
            <a:ext cx="2201127" cy="70338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7F7F7F"/>
                </a:solidFill>
                <a:latin typeface="Catamaran"/>
                <a:ea typeface="Catamaran"/>
                <a:cs typeface="Catamaran"/>
                <a:sym typeface="Catamaran"/>
              </a:rPr>
              <a:t>creative and energized</a:t>
            </a:r>
            <a:endParaRPr b="0" i="0" sz="1400" u="none" cap="none" strike="noStrike">
              <a:solidFill>
                <a:srgbClr val="000000"/>
              </a:solidFill>
              <a:latin typeface="Arial"/>
              <a:ea typeface="Arial"/>
              <a:cs typeface="Arial"/>
              <a:sym typeface="Arial"/>
            </a:endParaRPr>
          </a:p>
        </p:txBody>
      </p:sp>
      <p:sp>
        <p:nvSpPr>
          <p:cNvPr id="185" name="Google Shape;185;p6"/>
          <p:cNvSpPr/>
          <p:nvPr/>
        </p:nvSpPr>
        <p:spPr>
          <a:xfrm>
            <a:off x="2452485" y="679908"/>
            <a:ext cx="5359050"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What is Shape Perception?</a:t>
            </a:r>
            <a:endParaRPr b="0" i="0" sz="1400" u="none" cap="none" strike="noStrike">
              <a:solidFill>
                <a:srgbClr val="000000"/>
              </a:solidFill>
              <a:latin typeface="Arial"/>
              <a:ea typeface="Arial"/>
              <a:cs typeface="Arial"/>
              <a:sym typeface="Arial"/>
            </a:endParaRPr>
          </a:p>
        </p:txBody>
      </p:sp>
      <p:sp>
        <p:nvSpPr>
          <p:cNvPr id="186" name="Google Shape;186;p6"/>
          <p:cNvSpPr/>
          <p:nvPr/>
        </p:nvSpPr>
        <p:spPr>
          <a:xfrm>
            <a:off x="751895" y="2244998"/>
            <a:ext cx="3096379"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7F7F7F"/>
                </a:solidFill>
                <a:latin typeface="Catamaran"/>
                <a:ea typeface="Catamaran"/>
                <a:cs typeface="Catamaran"/>
                <a:sym typeface="Catamaran"/>
              </a:rPr>
              <a:t>left side thinking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7F7F7F"/>
                </a:solidFill>
                <a:latin typeface="Catamaran"/>
                <a:ea typeface="Catamaran"/>
                <a:cs typeface="Catamaran"/>
                <a:sym typeface="Catamaran"/>
              </a:rPr>
              <a:t>logical, linear, factual</a:t>
            </a:r>
            <a:endParaRPr b="0" i="0" sz="1400" u="none" cap="none" strike="noStrike">
              <a:solidFill>
                <a:srgbClr val="000000"/>
              </a:solidFill>
              <a:latin typeface="Arial"/>
              <a:ea typeface="Arial"/>
              <a:cs typeface="Arial"/>
              <a:sym typeface="Arial"/>
            </a:endParaRPr>
          </a:p>
        </p:txBody>
      </p:sp>
      <p:sp>
        <p:nvSpPr>
          <p:cNvPr id="187" name="Google Shape;187;p6"/>
          <p:cNvSpPr/>
          <p:nvPr/>
        </p:nvSpPr>
        <p:spPr>
          <a:xfrm>
            <a:off x="8125405" y="2244998"/>
            <a:ext cx="3837897" cy="70338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Arial"/>
              <a:buNone/>
            </a:pPr>
            <a:r>
              <a:rPr b="1" i="0" lang="en-US" sz="2400" u="none" cap="none" strike="noStrike">
                <a:solidFill>
                  <a:srgbClr val="7F7F7F"/>
                </a:solidFill>
                <a:latin typeface="Catamaran"/>
                <a:ea typeface="Catamaran"/>
                <a:cs typeface="Catamaran"/>
                <a:sym typeface="Catamaran"/>
              </a:rPr>
              <a:t>right side thinking</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600"/>
              </a:spcBef>
              <a:spcAft>
                <a:spcPts val="0"/>
              </a:spcAft>
              <a:buClr>
                <a:srgbClr val="000000"/>
              </a:buClr>
              <a:buSzPts val="2000"/>
              <a:buFont typeface="Arial"/>
              <a:buNone/>
            </a:pPr>
            <a:r>
              <a:rPr b="0" i="0" lang="en-US" sz="2000" u="none" cap="none" strike="noStrike">
                <a:solidFill>
                  <a:srgbClr val="7F7F7F"/>
                </a:solidFill>
                <a:latin typeface="Catamaran"/>
                <a:ea typeface="Catamaran"/>
                <a:cs typeface="Catamaran"/>
                <a:sym typeface="Catamaran"/>
              </a:rPr>
              <a:t>creative, innovative, emotional</a:t>
            </a:r>
            <a:endParaRPr b="0" i="0" sz="1400" u="none" cap="none" strike="noStrike">
              <a:solidFill>
                <a:srgbClr val="000000"/>
              </a:solidFill>
              <a:latin typeface="Arial"/>
              <a:ea typeface="Arial"/>
              <a:cs typeface="Arial"/>
              <a:sym typeface="Arial"/>
            </a:endParaRPr>
          </a:p>
        </p:txBody>
      </p:sp>
      <p:sp>
        <p:nvSpPr>
          <p:cNvPr id="188" name="Google Shape;188;p6"/>
          <p:cNvSpPr/>
          <p:nvPr/>
        </p:nvSpPr>
        <p:spPr>
          <a:xfrm>
            <a:off x="2355079" y="1658754"/>
            <a:ext cx="7377822" cy="70338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595959"/>
                </a:solidFill>
                <a:latin typeface="Catamaran"/>
                <a:ea typeface="Catamaran"/>
                <a:cs typeface="Catamaran"/>
                <a:sym typeface="Catamaran"/>
              </a:rPr>
              <a:t>Psycho·Geometrics</a:t>
            </a:r>
            <a:r>
              <a:rPr b="1" baseline="30000" i="0" lang="en-US" sz="2500" u="none" cap="none" strike="noStrike">
                <a:solidFill>
                  <a:srgbClr val="595959"/>
                </a:solidFill>
                <a:latin typeface="Catamaran"/>
                <a:ea typeface="Catamaran"/>
                <a:cs typeface="Catamaran"/>
                <a:sym typeface="Catamaran"/>
              </a:rPr>
              <a:t>®</a:t>
            </a:r>
            <a:r>
              <a:rPr b="1" baseline="30000" i="0" lang="en-US" sz="2500" u="none" cap="none" strike="noStrike">
                <a:solidFill>
                  <a:srgbClr val="DD5751"/>
                </a:solidFill>
                <a:latin typeface="Catamaran"/>
                <a:ea typeface="Catamaran"/>
                <a:cs typeface="Catamaran"/>
                <a:sym typeface="Catamaran"/>
              </a:rPr>
              <a:t>–</a:t>
            </a:r>
            <a:r>
              <a:rPr b="1" i="0" lang="en-US" sz="2500" u="none" cap="none" strike="noStrike">
                <a:solidFill>
                  <a:srgbClr val="DD5751"/>
                </a:solidFill>
                <a:latin typeface="Catamaran"/>
                <a:ea typeface="Catamaran"/>
                <a:cs typeface="Catamaran"/>
                <a:sym typeface="Catamaran"/>
              </a:rPr>
              <a:t> The Science of Behavior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2500"/>
              <a:buFont typeface="Arial"/>
              <a:buNone/>
            </a:pPr>
            <a:r>
              <a:rPr b="1" i="0" lang="en-US" sz="2500" u="none" cap="none" strike="noStrike">
                <a:solidFill>
                  <a:srgbClr val="7FC77A"/>
                </a:solidFill>
                <a:latin typeface="Catamaran"/>
                <a:ea typeface="Catamaran"/>
                <a:cs typeface="Catamaran"/>
                <a:sym typeface="Catamaran"/>
              </a:rPr>
              <a:t>The Art of Communicating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grpSp>
        <p:nvGrpSpPr>
          <p:cNvPr id="194" name="Google Shape;194;p7"/>
          <p:cNvGrpSpPr/>
          <p:nvPr/>
        </p:nvGrpSpPr>
        <p:grpSpPr>
          <a:xfrm>
            <a:off x="0" y="0"/>
            <a:ext cx="12181621" cy="6858000"/>
            <a:chOff x="0" y="0"/>
            <a:chExt cx="12181621" cy="6858000"/>
          </a:xfrm>
        </p:grpSpPr>
        <p:pic>
          <p:nvPicPr>
            <p:cNvPr id="195" name="Google Shape;195;p7"/>
            <p:cNvPicPr preferRelativeResize="0"/>
            <p:nvPr/>
          </p:nvPicPr>
          <p:blipFill rotWithShape="1">
            <a:blip r:embed="rId3">
              <a:alphaModFix/>
            </a:blip>
            <a:srcRect b="0" l="0" r="0" t="0"/>
            <a:stretch/>
          </p:blipFill>
          <p:spPr>
            <a:xfrm>
              <a:off x="0" y="0"/>
              <a:ext cx="12181621" cy="6858000"/>
            </a:xfrm>
            <a:prstGeom prst="rect">
              <a:avLst/>
            </a:prstGeom>
            <a:noFill/>
            <a:ln>
              <a:noFill/>
            </a:ln>
          </p:spPr>
        </p:pic>
        <p:sp>
          <p:nvSpPr>
            <p:cNvPr id="196" name="Google Shape;196;p7"/>
            <p:cNvSpPr/>
            <p:nvPr/>
          </p:nvSpPr>
          <p:spPr>
            <a:xfrm>
              <a:off x="599766" y="2025102"/>
              <a:ext cx="10627972" cy="327079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7" name="Google Shape;197;p7"/>
            <p:cNvSpPr/>
            <p:nvPr/>
          </p:nvSpPr>
          <p:spPr>
            <a:xfrm>
              <a:off x="2590800" y="660858"/>
              <a:ext cx="638175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98" name="Google Shape;198;p7"/>
          <p:cNvSpPr/>
          <p:nvPr/>
        </p:nvSpPr>
        <p:spPr>
          <a:xfrm>
            <a:off x="4390445" y="2187848"/>
            <a:ext cx="3534355"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7F7F7F"/>
                </a:solidFill>
                <a:latin typeface="Catamaran"/>
                <a:ea typeface="Catamaran"/>
                <a:cs typeface="Catamaran"/>
                <a:sym typeface="Catamaran"/>
              </a:rPr>
              <a:t>Shape Perception</a:t>
            </a:r>
            <a:endParaRPr b="0" i="0" sz="1400" u="none" cap="none" strike="noStrike">
              <a:solidFill>
                <a:srgbClr val="000000"/>
              </a:solidFill>
              <a:latin typeface="Arial"/>
              <a:ea typeface="Arial"/>
              <a:cs typeface="Arial"/>
              <a:sym typeface="Arial"/>
            </a:endParaRPr>
          </a:p>
        </p:txBody>
      </p:sp>
      <p:sp>
        <p:nvSpPr>
          <p:cNvPr id="199" name="Google Shape;199;p7"/>
          <p:cNvSpPr/>
          <p:nvPr/>
        </p:nvSpPr>
        <p:spPr>
          <a:xfrm>
            <a:off x="4623516" y="2725615"/>
            <a:ext cx="3534355"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7F7F7F"/>
                </a:solidFill>
                <a:latin typeface="Catamaran"/>
                <a:ea typeface="Catamaran"/>
                <a:cs typeface="Catamaran"/>
                <a:sym typeface="Catamaran"/>
              </a:rPr>
              <a:t>is simply how we</a:t>
            </a:r>
            <a:endParaRPr b="0" i="0" sz="1400" u="none" cap="none" strike="noStrike">
              <a:solidFill>
                <a:srgbClr val="000000"/>
              </a:solidFill>
              <a:latin typeface="Arial"/>
              <a:ea typeface="Arial"/>
              <a:cs typeface="Arial"/>
              <a:sym typeface="Arial"/>
            </a:endParaRPr>
          </a:p>
        </p:txBody>
      </p:sp>
      <p:sp>
        <p:nvSpPr>
          <p:cNvPr id="200" name="Google Shape;200;p7"/>
          <p:cNvSpPr/>
          <p:nvPr/>
        </p:nvSpPr>
        <p:spPr>
          <a:xfrm>
            <a:off x="1239905" y="3462878"/>
            <a:ext cx="9987833" cy="93871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5500"/>
              <a:buFont typeface="Arial"/>
              <a:buNone/>
            </a:pPr>
            <a:r>
              <a:rPr b="1" i="0" lang="en-US" sz="5500" u="none" cap="none" strike="noStrike">
                <a:solidFill>
                  <a:srgbClr val="6D93E0"/>
                </a:solidFill>
                <a:latin typeface="Catamaran"/>
                <a:ea typeface="Catamaran"/>
                <a:cs typeface="Catamaran"/>
                <a:sym typeface="Catamaran"/>
              </a:rPr>
              <a:t>perceive, </a:t>
            </a:r>
            <a:r>
              <a:rPr b="1" i="0" lang="en-US" sz="5500" u="none" cap="none" strike="noStrike">
                <a:solidFill>
                  <a:srgbClr val="7FC77A"/>
                </a:solidFill>
                <a:latin typeface="Catamaran"/>
                <a:ea typeface="Catamaran"/>
                <a:cs typeface="Catamaran"/>
                <a:sym typeface="Catamaran"/>
              </a:rPr>
              <a:t>understand, </a:t>
            </a:r>
            <a:r>
              <a:rPr b="1" i="0" lang="en-US" sz="5500" u="none" cap="none" strike="noStrike">
                <a:solidFill>
                  <a:srgbClr val="DD5751"/>
                </a:solidFill>
                <a:latin typeface="Catamaran"/>
                <a:ea typeface="Catamaran"/>
                <a:cs typeface="Catamaran"/>
                <a:sym typeface="Catamaran"/>
              </a:rPr>
              <a:t>interpret</a:t>
            </a:r>
            <a:endParaRPr b="0" i="0" sz="1400" u="none" cap="none" strike="noStrike">
              <a:solidFill>
                <a:srgbClr val="000000"/>
              </a:solidFill>
              <a:latin typeface="Arial"/>
              <a:ea typeface="Arial"/>
              <a:cs typeface="Arial"/>
              <a:sym typeface="Arial"/>
            </a:endParaRPr>
          </a:p>
        </p:txBody>
      </p:sp>
      <p:sp>
        <p:nvSpPr>
          <p:cNvPr id="201" name="Google Shape;201;p7"/>
          <p:cNvSpPr/>
          <p:nvPr/>
        </p:nvSpPr>
        <p:spPr>
          <a:xfrm>
            <a:off x="4623517" y="4393222"/>
            <a:ext cx="3534355" cy="7033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7F7F7F"/>
                </a:solidFill>
                <a:latin typeface="Catamaran"/>
                <a:ea typeface="Catamaran"/>
                <a:cs typeface="Catamaran"/>
                <a:sym typeface="Catamaran"/>
              </a:rPr>
              <a:t>a specific shape.</a:t>
            </a:r>
            <a:endParaRPr b="0" i="0" sz="1400" u="none" cap="none" strike="noStrike">
              <a:solidFill>
                <a:srgbClr val="000000"/>
              </a:solidFill>
              <a:latin typeface="Arial"/>
              <a:ea typeface="Arial"/>
              <a:cs typeface="Arial"/>
              <a:sym typeface="Arial"/>
            </a:endParaRPr>
          </a:p>
        </p:txBody>
      </p:sp>
      <p:sp>
        <p:nvSpPr>
          <p:cNvPr id="202" name="Google Shape;202;p7"/>
          <p:cNvSpPr/>
          <p:nvPr/>
        </p:nvSpPr>
        <p:spPr>
          <a:xfrm>
            <a:off x="2338184"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 Example One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pSp>
        <p:nvGrpSpPr>
          <p:cNvPr id="208" name="Google Shape;208;p8"/>
          <p:cNvGrpSpPr/>
          <p:nvPr/>
        </p:nvGrpSpPr>
        <p:grpSpPr>
          <a:xfrm>
            <a:off x="0" y="0"/>
            <a:ext cx="12181621" cy="6909426"/>
            <a:chOff x="0" y="0"/>
            <a:chExt cx="12181621" cy="6909426"/>
          </a:xfrm>
        </p:grpSpPr>
        <p:pic>
          <p:nvPicPr>
            <p:cNvPr id="209" name="Google Shape;209;p8"/>
            <p:cNvPicPr preferRelativeResize="0"/>
            <p:nvPr/>
          </p:nvPicPr>
          <p:blipFill rotWithShape="1">
            <a:blip r:embed="rId3">
              <a:alphaModFix/>
            </a:blip>
            <a:srcRect b="0" l="0" r="0" t="0"/>
            <a:stretch/>
          </p:blipFill>
          <p:spPr>
            <a:xfrm>
              <a:off x="0" y="0"/>
              <a:ext cx="12181621" cy="6858000"/>
            </a:xfrm>
            <a:prstGeom prst="rect">
              <a:avLst/>
            </a:prstGeom>
            <a:noFill/>
            <a:ln>
              <a:noFill/>
            </a:ln>
          </p:spPr>
        </p:pic>
        <p:sp>
          <p:nvSpPr>
            <p:cNvPr id="210" name="Google Shape;210;p8"/>
            <p:cNvSpPr/>
            <p:nvPr/>
          </p:nvSpPr>
          <p:spPr>
            <a:xfrm>
              <a:off x="2590800" y="660858"/>
              <a:ext cx="638175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p8"/>
            <p:cNvSpPr/>
            <p:nvPr/>
          </p:nvSpPr>
          <p:spPr>
            <a:xfrm>
              <a:off x="452242" y="5420021"/>
              <a:ext cx="4048228" cy="1437979"/>
            </a:xfrm>
            <a:prstGeom prst="rect">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sp>
          <p:nvSpPr>
            <p:cNvPr id="212" name="Google Shape;212;p8"/>
            <p:cNvSpPr/>
            <p:nvPr/>
          </p:nvSpPr>
          <p:spPr>
            <a:xfrm>
              <a:off x="4676367" y="5180535"/>
              <a:ext cx="2753133" cy="1677465"/>
            </a:xfrm>
            <a:prstGeom prst="rect">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sp>
          <p:nvSpPr>
            <p:cNvPr id="213" name="Google Shape;213;p8"/>
            <p:cNvSpPr/>
            <p:nvPr/>
          </p:nvSpPr>
          <p:spPr>
            <a:xfrm>
              <a:off x="7866027" y="5343821"/>
              <a:ext cx="4048228" cy="1565605"/>
            </a:xfrm>
            <a:prstGeom prst="rect">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595959"/>
                </a:solidFill>
                <a:latin typeface="Catamaran"/>
                <a:ea typeface="Catamaran"/>
                <a:cs typeface="Catamaran"/>
                <a:sym typeface="Catamaran"/>
              </a:endParaRPr>
            </a:p>
          </p:txBody>
        </p:sp>
      </p:grpSp>
      <p:sp>
        <p:nvSpPr>
          <p:cNvPr id="214" name="Google Shape;214;p8"/>
          <p:cNvSpPr/>
          <p:nvPr/>
        </p:nvSpPr>
        <p:spPr>
          <a:xfrm>
            <a:off x="511552" y="5420021"/>
            <a:ext cx="3653263" cy="1092607"/>
          </a:xfrm>
          <a:prstGeom prst="rect">
            <a:avLst/>
          </a:prstGeom>
          <a:noFill/>
          <a:ln>
            <a:noFill/>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2000"/>
              <a:buFont typeface="Arial"/>
              <a:buNone/>
            </a:pPr>
            <a:r>
              <a:rPr b="0" i="0" lang="en-US" sz="2000" u="none" cap="none" strike="noStrike">
                <a:solidFill>
                  <a:srgbClr val="7F7F7F"/>
                </a:solidFill>
                <a:latin typeface="Catamaran"/>
                <a:ea typeface="Catamaran"/>
                <a:cs typeface="Catamaran"/>
                <a:sym typeface="Catamaran"/>
              </a:rPr>
              <a:t>Thinks Rhonda is a Squiggle with an enthusiastic and passionate communication style</a:t>
            </a:r>
            <a:endParaRPr b="0" i="0" sz="1400" u="none" cap="none" strike="noStrike">
              <a:solidFill>
                <a:srgbClr val="000000"/>
              </a:solidFill>
              <a:latin typeface="Arial"/>
              <a:ea typeface="Arial"/>
              <a:cs typeface="Arial"/>
              <a:sym typeface="Arial"/>
            </a:endParaRPr>
          </a:p>
        </p:txBody>
      </p:sp>
      <p:sp>
        <p:nvSpPr>
          <p:cNvPr id="215" name="Google Shape;215;p8"/>
          <p:cNvSpPr/>
          <p:nvPr/>
        </p:nvSpPr>
        <p:spPr>
          <a:xfrm>
            <a:off x="4542793" y="5343821"/>
            <a:ext cx="3096033" cy="1426031"/>
          </a:xfrm>
          <a:prstGeom prst="rect">
            <a:avLst/>
          </a:prstGeom>
          <a:noFill/>
          <a:ln>
            <a:noFill/>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2000"/>
              <a:buFont typeface="Arial"/>
              <a:buNone/>
            </a:pPr>
            <a:r>
              <a:rPr b="0" i="0" lang="en-US" sz="2000" u="none" cap="none" strike="noStrike">
                <a:solidFill>
                  <a:srgbClr val="7F7F7F"/>
                </a:solidFill>
                <a:latin typeface="Catamaran"/>
                <a:ea typeface="Catamaran"/>
                <a:cs typeface="Catamaran"/>
                <a:sym typeface="Catamaran"/>
              </a:rPr>
              <a:t>Communicates using dramatic gestures, a high-pitched voice and a fast-paced tone</a:t>
            </a:r>
            <a:endParaRPr b="0" i="0" sz="1400" u="none" cap="none" strike="noStrike">
              <a:solidFill>
                <a:srgbClr val="000000"/>
              </a:solidFill>
              <a:latin typeface="Arial"/>
              <a:ea typeface="Arial"/>
              <a:cs typeface="Arial"/>
              <a:sym typeface="Arial"/>
            </a:endParaRPr>
          </a:p>
        </p:txBody>
      </p:sp>
      <p:sp>
        <p:nvSpPr>
          <p:cNvPr id="216" name="Google Shape;216;p8"/>
          <p:cNvSpPr/>
          <p:nvPr/>
        </p:nvSpPr>
        <p:spPr>
          <a:xfrm>
            <a:off x="7814723" y="5420021"/>
            <a:ext cx="4191001" cy="1092607"/>
          </a:xfrm>
          <a:prstGeom prst="rect">
            <a:avLst/>
          </a:prstGeom>
          <a:noFill/>
          <a:ln>
            <a:noFill/>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2000"/>
              <a:buFont typeface="Arial"/>
              <a:buNone/>
            </a:pPr>
            <a:r>
              <a:rPr b="0" i="0" lang="en-US" sz="2000" u="none" cap="none" strike="noStrike">
                <a:solidFill>
                  <a:srgbClr val="7F7F7F"/>
                </a:solidFill>
                <a:latin typeface="Catamaran"/>
                <a:ea typeface="Catamaran"/>
                <a:cs typeface="Catamaran"/>
                <a:sym typeface="Catamaran"/>
              </a:rPr>
              <a:t>Also thinks Rhonda is a Squiggle, yet finds her confusing, overwhelming and difficult to understand</a:t>
            </a:r>
            <a:endParaRPr b="0" i="0" sz="1400" u="none" cap="none" strike="noStrike">
              <a:solidFill>
                <a:srgbClr val="000000"/>
              </a:solidFill>
              <a:latin typeface="Arial"/>
              <a:ea typeface="Arial"/>
              <a:cs typeface="Arial"/>
              <a:sym typeface="Arial"/>
            </a:endParaRPr>
          </a:p>
        </p:txBody>
      </p:sp>
      <p:sp>
        <p:nvSpPr>
          <p:cNvPr id="217" name="Google Shape;217;p8"/>
          <p:cNvSpPr/>
          <p:nvPr/>
        </p:nvSpPr>
        <p:spPr>
          <a:xfrm>
            <a:off x="2338184"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 Example One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grpSp>
        <p:nvGrpSpPr>
          <p:cNvPr id="223" name="Google Shape;223;p9"/>
          <p:cNvGrpSpPr/>
          <p:nvPr/>
        </p:nvGrpSpPr>
        <p:grpSpPr>
          <a:xfrm>
            <a:off x="0" y="0"/>
            <a:ext cx="12181623" cy="6858000"/>
            <a:chOff x="0" y="0"/>
            <a:chExt cx="12181623" cy="6858000"/>
          </a:xfrm>
        </p:grpSpPr>
        <p:pic>
          <p:nvPicPr>
            <p:cNvPr id="224" name="Google Shape;224;p9"/>
            <p:cNvPicPr preferRelativeResize="0"/>
            <p:nvPr/>
          </p:nvPicPr>
          <p:blipFill rotWithShape="1">
            <a:blip r:embed="rId3">
              <a:alphaModFix/>
            </a:blip>
            <a:srcRect b="0" l="0" r="0" t="0"/>
            <a:stretch/>
          </p:blipFill>
          <p:spPr>
            <a:xfrm>
              <a:off x="0" y="0"/>
              <a:ext cx="12181623" cy="6858000"/>
            </a:xfrm>
            <a:prstGeom prst="rect">
              <a:avLst/>
            </a:prstGeom>
            <a:noFill/>
            <a:ln>
              <a:noFill/>
            </a:ln>
          </p:spPr>
        </p:pic>
        <p:sp>
          <p:nvSpPr>
            <p:cNvPr id="225" name="Google Shape;225;p9"/>
            <p:cNvSpPr/>
            <p:nvPr/>
          </p:nvSpPr>
          <p:spPr>
            <a:xfrm>
              <a:off x="2590800" y="660858"/>
              <a:ext cx="6381750" cy="7033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6" name="Google Shape;226;p9"/>
            <p:cNvSpPr/>
            <p:nvPr/>
          </p:nvSpPr>
          <p:spPr>
            <a:xfrm>
              <a:off x="3454401" y="1599199"/>
              <a:ext cx="2510970" cy="108594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27" name="Google Shape;227;p9"/>
          <p:cNvSpPr/>
          <p:nvPr/>
        </p:nvSpPr>
        <p:spPr>
          <a:xfrm>
            <a:off x="3454401" y="1645365"/>
            <a:ext cx="2757713" cy="1107996"/>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7F7F7F"/>
                </a:solidFill>
                <a:latin typeface="Catamaran"/>
                <a:ea typeface="Catamaran"/>
                <a:cs typeface="Catamaran"/>
                <a:sym typeface="Catamaran"/>
              </a:rPr>
              <a:t>“There are three things you should know about me…”</a:t>
            </a:r>
            <a:endParaRPr b="0" i="0" sz="1400" u="none" cap="none" strike="noStrike">
              <a:solidFill>
                <a:srgbClr val="000000"/>
              </a:solidFill>
              <a:latin typeface="Arial"/>
              <a:ea typeface="Arial"/>
              <a:cs typeface="Arial"/>
              <a:sym typeface="Arial"/>
            </a:endParaRPr>
          </a:p>
        </p:txBody>
      </p:sp>
      <p:sp>
        <p:nvSpPr>
          <p:cNvPr id="228" name="Google Shape;228;p9"/>
          <p:cNvSpPr/>
          <p:nvPr/>
        </p:nvSpPr>
        <p:spPr>
          <a:xfrm>
            <a:off x="2338184"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595959"/>
                </a:solidFill>
                <a:latin typeface="Questrial"/>
                <a:ea typeface="Questrial"/>
                <a:cs typeface="Questrial"/>
                <a:sym typeface="Questrial"/>
              </a:rPr>
              <a:t>Shape Perception – Example Two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2021-04-09T01:26:26Z</dcterms:created>
  <dc:creator>Mary Capucilli</dc:creator>
</cp:coreProperties>
</file>