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3"/>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90" r:id="rId33"/>
    <p:sldId id="291" r:id="rId34"/>
    <p:sldId id="289" r:id="rId35"/>
    <p:sldId id="292" r:id="rId36"/>
    <p:sldId id="293" r:id="rId37"/>
    <p:sldId id="294" r:id="rId38"/>
    <p:sldId id="297" r:id="rId39"/>
    <p:sldId id="295" r:id="rId40"/>
    <p:sldId id="298" r:id="rId41"/>
    <p:sldId id="296" r:id="rId42"/>
    <p:sldId id="300" r:id="rId43"/>
    <p:sldId id="299" r:id="rId44"/>
    <p:sldId id="301" r:id="rId45"/>
    <p:sldId id="302" r:id="rId46"/>
    <p:sldId id="303" r:id="rId47"/>
    <p:sldId id="304"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3" r:id="rId65"/>
    <p:sldId id="324" r:id="rId66"/>
    <p:sldId id="325" r:id="rId67"/>
    <p:sldId id="326" r:id="rId68"/>
    <p:sldId id="327" r:id="rId69"/>
    <p:sldId id="329" r:id="rId70"/>
    <p:sldId id="330"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8" r:id="rId87"/>
    <p:sldId id="349" r:id="rId88"/>
    <p:sldId id="350" r:id="rId89"/>
    <p:sldId id="351" r:id="rId90"/>
    <p:sldId id="347" r:id="rId91"/>
    <p:sldId id="352" r:id="rId92"/>
    <p:sldId id="353" r:id="rId93"/>
    <p:sldId id="354" r:id="rId94"/>
    <p:sldId id="355" r:id="rId95"/>
    <p:sldId id="356" r:id="rId96"/>
    <p:sldId id="357" r:id="rId97"/>
    <p:sldId id="358" r:id="rId98"/>
    <p:sldId id="359" r:id="rId99"/>
    <p:sldId id="360" r:id="rId100"/>
    <p:sldId id="361" r:id="rId101"/>
    <p:sldId id="362" r:id="rId102"/>
  </p:sldIdLst>
  <p:sldSz cx="8567738" cy="49006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F2F2F2"/>
    <a:srgbClr val="556268"/>
    <a:srgbClr val="7FC7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787794-4F25-4C22-A29E-89E6348CC30A}" v="1" dt="2021-08-23T22:40:56.9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6" autoAdjust="0"/>
    <p:restoredTop sz="59926" autoAdjust="0"/>
  </p:normalViewPr>
  <p:slideViewPr>
    <p:cSldViewPr snapToGrid="0">
      <p:cViewPr varScale="1">
        <p:scale>
          <a:sx n="81" d="100"/>
          <a:sy n="81" d="100"/>
        </p:scale>
        <p:origin x="2093" y="48"/>
      </p:cViewPr>
      <p:guideLst/>
    </p:cSldViewPr>
  </p:slideViewPr>
  <p:notesTextViewPr>
    <p:cViewPr>
      <p:scale>
        <a:sx n="1" d="1"/>
        <a:sy n="1" d="1"/>
      </p:scale>
      <p:origin x="0" y="0"/>
    </p:cViewPr>
  </p:notesTextViewPr>
  <p:notesViewPr>
    <p:cSldViewPr snapToGrid="0">
      <p:cViewPr varScale="1">
        <p:scale>
          <a:sx n="52" d="100"/>
          <a:sy n="52" d="100"/>
        </p:scale>
        <p:origin x="286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956D1E-79F9-44C4-8316-3957C6968C05}" type="datetimeFigureOut">
              <a:rPr lang="en-US" smtClean="0"/>
              <a:t>2/1/2022</a:t>
            </a:fld>
            <a:endParaRPr lang="en-US"/>
          </a:p>
        </p:txBody>
      </p:sp>
      <p:sp>
        <p:nvSpPr>
          <p:cNvPr id="4" name="Slide Image Placeholder 3"/>
          <p:cNvSpPr>
            <a:spLocks noGrp="1" noRot="1" noChangeAspect="1"/>
          </p:cNvSpPr>
          <p:nvPr>
            <p:ph type="sldImg" idx="2"/>
          </p:nvPr>
        </p:nvSpPr>
        <p:spPr>
          <a:xfrm>
            <a:off x="731838" y="1143000"/>
            <a:ext cx="53943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D8A90-3FAE-405E-9514-B488133D4D04}" type="slidenum">
              <a:rPr lang="en-US" smtClean="0"/>
              <a:t>‹#›</a:t>
            </a:fld>
            <a:endParaRPr lang="en-US"/>
          </a:p>
        </p:txBody>
      </p:sp>
    </p:spTree>
    <p:extLst>
      <p:ext uri="{BB962C8B-B14F-4D97-AF65-F5344CB8AC3E}">
        <p14:creationId xmlns:p14="http://schemas.microsoft.com/office/powerpoint/2010/main" val="169996397"/>
      </p:ext>
    </p:extLst>
  </p:cSld>
  <p:clrMap bg1="lt1" tx1="dk1" bg2="lt2" tx2="dk2" accent1="accent1" accent2="accent2" accent3="accent3" accent4="accent4" accent5="accent5" accent6="accent6" hlink="hlink" folHlink="folHlink"/>
  <p:notesStyle>
    <a:lvl1pPr marL="0" algn="l" defTabSz="646481" rtl="0" eaLnBrk="1" latinLnBrk="0" hangingPunct="1">
      <a:defRPr sz="848" kern="1200">
        <a:solidFill>
          <a:schemeClr val="tx1"/>
        </a:solidFill>
        <a:latin typeface="+mn-lt"/>
        <a:ea typeface="+mn-ea"/>
        <a:cs typeface="+mn-cs"/>
      </a:defRPr>
    </a:lvl1pPr>
    <a:lvl2pPr marL="323240" algn="l" defTabSz="646481" rtl="0" eaLnBrk="1" latinLnBrk="0" hangingPunct="1">
      <a:defRPr sz="848" kern="1200">
        <a:solidFill>
          <a:schemeClr val="tx1"/>
        </a:solidFill>
        <a:latin typeface="+mn-lt"/>
        <a:ea typeface="+mn-ea"/>
        <a:cs typeface="+mn-cs"/>
      </a:defRPr>
    </a:lvl2pPr>
    <a:lvl3pPr marL="646481" algn="l" defTabSz="646481" rtl="0" eaLnBrk="1" latinLnBrk="0" hangingPunct="1">
      <a:defRPr sz="848" kern="1200">
        <a:solidFill>
          <a:schemeClr val="tx1"/>
        </a:solidFill>
        <a:latin typeface="+mn-lt"/>
        <a:ea typeface="+mn-ea"/>
        <a:cs typeface="+mn-cs"/>
      </a:defRPr>
    </a:lvl3pPr>
    <a:lvl4pPr marL="969721" algn="l" defTabSz="646481" rtl="0" eaLnBrk="1" latinLnBrk="0" hangingPunct="1">
      <a:defRPr sz="848" kern="1200">
        <a:solidFill>
          <a:schemeClr val="tx1"/>
        </a:solidFill>
        <a:latin typeface="+mn-lt"/>
        <a:ea typeface="+mn-ea"/>
        <a:cs typeface="+mn-cs"/>
      </a:defRPr>
    </a:lvl4pPr>
    <a:lvl5pPr marL="1292962" algn="l" defTabSz="646481" rtl="0" eaLnBrk="1" latinLnBrk="0" hangingPunct="1">
      <a:defRPr sz="848" kern="1200">
        <a:solidFill>
          <a:schemeClr val="tx1"/>
        </a:solidFill>
        <a:latin typeface="+mn-lt"/>
        <a:ea typeface="+mn-ea"/>
        <a:cs typeface="+mn-cs"/>
      </a:defRPr>
    </a:lvl5pPr>
    <a:lvl6pPr marL="1616202" algn="l" defTabSz="646481" rtl="0" eaLnBrk="1" latinLnBrk="0" hangingPunct="1">
      <a:defRPr sz="848" kern="1200">
        <a:solidFill>
          <a:schemeClr val="tx1"/>
        </a:solidFill>
        <a:latin typeface="+mn-lt"/>
        <a:ea typeface="+mn-ea"/>
        <a:cs typeface="+mn-cs"/>
      </a:defRPr>
    </a:lvl6pPr>
    <a:lvl7pPr marL="1939442" algn="l" defTabSz="646481" rtl="0" eaLnBrk="1" latinLnBrk="0" hangingPunct="1">
      <a:defRPr sz="848" kern="1200">
        <a:solidFill>
          <a:schemeClr val="tx1"/>
        </a:solidFill>
        <a:latin typeface="+mn-lt"/>
        <a:ea typeface="+mn-ea"/>
        <a:cs typeface="+mn-cs"/>
      </a:defRPr>
    </a:lvl7pPr>
    <a:lvl8pPr marL="2262683" algn="l" defTabSz="646481" rtl="0" eaLnBrk="1" latinLnBrk="0" hangingPunct="1">
      <a:defRPr sz="848" kern="1200">
        <a:solidFill>
          <a:schemeClr val="tx1"/>
        </a:solidFill>
        <a:latin typeface="+mn-lt"/>
        <a:ea typeface="+mn-ea"/>
        <a:cs typeface="+mn-cs"/>
      </a:defRPr>
    </a:lvl8pPr>
    <a:lvl9pPr marL="2585923" algn="l" defTabSz="646481" rtl="0" eaLnBrk="1" latinLnBrk="0" hangingPunct="1">
      <a:defRPr sz="84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effectLst/>
                <a:latin typeface="Calibri" panose="020F0502020204030204" pitchFamily="34" charset="0"/>
                <a:ea typeface="Calibri" panose="020F0502020204030204" pitchFamily="34" charset="0"/>
                <a:cs typeface="Calibri" panose="020F0502020204030204" pitchFamily="34" charset="0"/>
              </a:rPr>
              <a:t>(Note to speaker/facilitator: you may print the notes section by going to the File menu&gt;Export&gt;Create Handouts)</a:t>
            </a:r>
          </a:p>
          <a:p>
            <a:pPr marL="0" marR="0" lvl="0" indent="0" algn="l" defTabSz="646481" rtl="0" eaLnBrk="1" fontAlgn="auto" latinLnBrk="0" hangingPunct="1">
              <a:lnSpc>
                <a:spcPct val="100000"/>
              </a:lnSpc>
              <a:spcBef>
                <a:spcPts val="0"/>
              </a:spcBef>
              <a:spcAft>
                <a:spcPts val="0"/>
              </a:spcAft>
              <a:buClrTx/>
              <a:buSzTx/>
              <a:buFontTx/>
              <a:buNone/>
              <a:tabLst/>
              <a:defRPr/>
            </a:pPr>
            <a:endParaRPr lang="en-US" sz="1800" kern="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effectLst/>
                <a:latin typeface="Calibri" panose="020F0502020204030204" pitchFamily="34" charset="0"/>
                <a:ea typeface="Calibri" panose="020F0502020204030204" pitchFamily="34" charset="0"/>
                <a:cs typeface="Calibri" panose="020F0502020204030204" pitchFamily="34" charset="0"/>
              </a:rPr>
              <a:t>Welcome to Course 1, Part 1, an Introduction to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1</a:t>
            </a:fld>
            <a:endParaRPr lang="en-US"/>
          </a:p>
        </p:txBody>
      </p:sp>
    </p:spTree>
    <p:extLst>
      <p:ext uri="{BB962C8B-B14F-4D97-AF65-F5344CB8AC3E}">
        <p14:creationId xmlns:p14="http://schemas.microsoft.com/office/powerpoint/2010/main" val="1726912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Why would you use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 has been said that 93% of communication is what you see and what you hear.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10</a:t>
            </a:fld>
            <a:endParaRPr lang="en-US"/>
          </a:p>
        </p:txBody>
      </p:sp>
    </p:spTree>
    <p:extLst>
      <p:ext uri="{BB962C8B-B14F-4D97-AF65-F5344CB8AC3E}">
        <p14:creationId xmlns:p14="http://schemas.microsoft.com/office/powerpoint/2010/main" val="9385759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speaker: Links on-screen are active.)</a:t>
            </a:r>
          </a:p>
        </p:txBody>
      </p:sp>
      <p:sp>
        <p:nvSpPr>
          <p:cNvPr id="4" name="Slide Number Placeholder 3"/>
          <p:cNvSpPr>
            <a:spLocks noGrp="1"/>
          </p:cNvSpPr>
          <p:nvPr>
            <p:ph type="sldNum" sz="quarter" idx="5"/>
          </p:nvPr>
        </p:nvSpPr>
        <p:spPr/>
        <p:txBody>
          <a:bodyPr/>
          <a:lstStyle/>
          <a:p>
            <a:fld id="{7CCD8A90-3FAE-405E-9514-B488133D4D04}" type="slidenum">
              <a:rPr lang="en-US" smtClean="0"/>
              <a:t>100</a:t>
            </a:fld>
            <a:endParaRPr lang="en-US"/>
          </a:p>
        </p:txBody>
      </p:sp>
    </p:spTree>
    <p:extLst>
      <p:ext uri="{BB962C8B-B14F-4D97-AF65-F5344CB8AC3E}">
        <p14:creationId xmlns:p14="http://schemas.microsoft.com/office/powerpoint/2010/main" val="428055162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CD8A90-3FAE-405E-9514-B488133D4D04}" type="slidenum">
              <a:rPr lang="en-US" smtClean="0"/>
              <a:t>101</a:t>
            </a:fld>
            <a:endParaRPr lang="en-US"/>
          </a:p>
        </p:txBody>
      </p:sp>
    </p:spTree>
    <p:extLst>
      <p:ext uri="{BB962C8B-B14F-4D97-AF65-F5344CB8AC3E}">
        <p14:creationId xmlns:p14="http://schemas.microsoft.com/office/powerpoint/2010/main" val="1161711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that Words are only 7% </a:t>
            </a:r>
            <a:r>
              <a:rPr lang="en-US"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of communication</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 </a:t>
            </a:r>
            <a:r>
              <a:rPr lang="en-US"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Say </a:t>
            </a:r>
            <a:r>
              <a:rPr lang="en-US" sz="18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a:t>
            </a:r>
            <a:r>
              <a:rPr lang="en-US"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HOW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Say it is important for effective communication. 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represents all three parts of communication.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11</a:t>
            </a:fld>
            <a:endParaRPr lang="en-US"/>
          </a:p>
        </p:txBody>
      </p:sp>
    </p:spTree>
    <p:extLst>
      <p:ext uri="{BB962C8B-B14F-4D97-AF65-F5344CB8AC3E}">
        <p14:creationId xmlns:p14="http://schemas.microsoft.com/office/powerpoint/2010/main" val="463005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 can be applied to the way you lead people, manage projects, sell or serve customers, strengthen relationships, communicate among teams, across departments and even beyond borders.  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quickly becomes a common, shared, and respected language.  It raises awareness of personal communication preferences and differences and shows you how to embrace those differences quickly and effectively with tools such as Shape Flexing and Strategic Shaping.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12</a:t>
            </a:fld>
            <a:endParaRPr lang="en-US"/>
          </a:p>
        </p:txBody>
      </p:sp>
    </p:spTree>
    <p:extLst>
      <p:ext uri="{BB962C8B-B14F-4D97-AF65-F5344CB8AC3E}">
        <p14:creationId xmlns:p14="http://schemas.microsoft.com/office/powerpoint/2010/main" val="146301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tools can simplify, manage, improve, and strengthen natural talents, learned skills and processes for effective communication, stronger teams and relationships.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addition, it aids managers, team members, and leaders in identifying and clarifying instructions or expectations. 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embraces and utilizes the strengths of diversity and provides structure for strategic brainstorming, as well as in innovation, problem-solving situations. The results will help reduce tension, increase traction and overall performance.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13</a:t>
            </a:fld>
            <a:endParaRPr lang="en-US"/>
          </a:p>
        </p:txBody>
      </p:sp>
    </p:spTree>
    <p:extLst>
      <p:ext uri="{BB962C8B-B14F-4D97-AF65-F5344CB8AC3E}">
        <p14:creationId xmlns:p14="http://schemas.microsoft.com/office/powerpoint/2010/main" val="2181878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How can you use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the end of Part 1 of this course, you will take a 15-minute online Assessment that identifies your traits, behaviors, and interactions with others.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information can be immediately applied to current, real-time communication and to written or virtual learning modules designed to strengthen communication and achieve specific communication objectives, such as listening for understanding to change negative perceptions into positive ones or building trust with others or within the team.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14</a:t>
            </a:fld>
            <a:endParaRPr lang="en-US"/>
          </a:p>
        </p:txBody>
      </p:sp>
    </p:spTree>
    <p:extLst>
      <p:ext uri="{BB962C8B-B14F-4D97-AF65-F5344CB8AC3E}">
        <p14:creationId xmlns:p14="http://schemas.microsoft.com/office/powerpoint/2010/main" val="2751115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can also take the </a:t>
            </a:r>
            <a:r>
              <a:rPr lang="en-US"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same 15-minute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Assessment to </a:t>
            </a:r>
            <a:r>
              <a:rPr lang="en-US"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measure progress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as a </a:t>
            </a:r>
            <a:r>
              <a:rPr lang="en-US"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360° Feedback Tool,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during onboarding or orientation processes, during a merger or acquisition, and as a team building activity. It has also been proven highly effective in keeping people and teams connected as more people are working virtually than ever before.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15</a:t>
            </a:fld>
            <a:endParaRPr lang="en-US"/>
          </a:p>
        </p:txBody>
      </p:sp>
    </p:spTree>
    <p:extLst>
      <p:ext uri="{BB962C8B-B14F-4D97-AF65-F5344CB8AC3E}">
        <p14:creationId xmlns:p14="http://schemas.microsoft.com/office/powerpoint/2010/main" val="2562933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What about the Results of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a:t>
            </a:r>
            <a:r>
              <a:rPr lang="en-US"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gives you the tools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have a </a:t>
            </a:r>
            <a:r>
              <a:rPr lang="en-US"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powerful, influential and effective voice</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on </a:t>
            </a:r>
            <a:r>
              <a:rPr lang="en-US"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any</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platform with </a:t>
            </a:r>
            <a:r>
              <a:rPr lang="en-US"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any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audience, while </a:t>
            </a:r>
            <a:r>
              <a:rPr lang="en-US"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still being authentic.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16</a:t>
            </a:fld>
            <a:endParaRPr lang="en-US"/>
          </a:p>
        </p:txBody>
      </p:sp>
    </p:spTree>
    <p:extLst>
      <p:ext uri="{BB962C8B-B14F-4D97-AF65-F5344CB8AC3E}">
        <p14:creationId xmlns:p14="http://schemas.microsoft.com/office/powerpoint/2010/main" val="781100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a result, understanding how to effectively use “shape behavior” will impact and influence the outcome. For example, companies that use the 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system have enjoyed tangible results such as higher engagement scores, increased productivity, lower turnover, increased sales, fewer internal and external complaints, quicker resolutions, and more efficient processes, saving measurable time and money.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Let’s move on to the next section, where we take a few more minutes to learn the best way to take the Assessment for the best and most accurate results.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
        <p:nvSpPr>
          <p:cNvPr id="4" name="Slide Number Placeholder 3"/>
          <p:cNvSpPr>
            <a:spLocks noGrp="1"/>
          </p:cNvSpPr>
          <p:nvPr>
            <p:ph type="sldNum" sz="quarter" idx="5"/>
          </p:nvPr>
        </p:nvSpPr>
        <p:spPr/>
        <p:txBody>
          <a:bodyPr/>
          <a:lstStyle/>
          <a:p>
            <a:fld id="{7CCD8A90-3FAE-405E-9514-B488133D4D04}" type="slidenum">
              <a:rPr lang="en-US" smtClean="0"/>
              <a:t>17</a:t>
            </a:fld>
            <a:endParaRPr lang="en-US"/>
          </a:p>
        </p:txBody>
      </p:sp>
    </p:spTree>
    <p:extLst>
      <p:ext uri="{BB962C8B-B14F-4D97-AF65-F5344CB8AC3E}">
        <p14:creationId xmlns:p14="http://schemas.microsoft.com/office/powerpoint/2010/main" val="2890430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Calibri" panose="020F0502020204030204" pitchFamily="34" charset="0"/>
                <a:ea typeface="Calibri" panose="020F0502020204030204" pitchFamily="34" charset="0"/>
              </a:rPr>
              <a:t>Section 2, introduction to the </a:t>
            </a:r>
            <a:r>
              <a:rPr lang="en-US" sz="1800" kern="1200" dirty="0">
                <a:solidFill>
                  <a:srgbClr val="000000"/>
                </a:solidFill>
                <a:effectLst/>
                <a:latin typeface="Calibri" panose="020F0502020204030204" pitchFamily="34" charset="0"/>
                <a:ea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rPr>
              <a:t>Geometrics®</a:t>
            </a:r>
            <a:r>
              <a:rPr lang="en-US" sz="1800" kern="1200" dirty="0">
                <a:effectLst/>
                <a:latin typeface="Calibri" panose="020F0502020204030204" pitchFamily="34" charset="0"/>
                <a:ea typeface="Calibri" panose="020F0502020204030204" pitchFamily="34" charset="0"/>
              </a:rPr>
              <a:t> </a:t>
            </a:r>
            <a:r>
              <a:rPr lang="en-US" sz="1800" kern="1200" dirty="0">
                <a:effectLst/>
                <a:latin typeface="Calibri" panose="020F0502020204030204" pitchFamily="34" charset="0"/>
                <a:ea typeface="Times New Roman" panose="02020603050405020304" pitchFamily="18" charset="0"/>
              </a:rPr>
              <a:t>Assessment.</a:t>
            </a:r>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18</a:t>
            </a:fld>
            <a:endParaRPr lang="en-US"/>
          </a:p>
        </p:txBody>
      </p:sp>
    </p:spTree>
    <p:extLst>
      <p:ext uri="{BB962C8B-B14F-4D97-AF65-F5344CB8AC3E}">
        <p14:creationId xmlns:p14="http://schemas.microsoft.com/office/powerpoint/2010/main" val="1058027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400" kern="1200" dirty="0">
                <a:effectLst/>
                <a:latin typeface="Calibri" panose="020F0502020204030204" pitchFamily="34" charset="0"/>
                <a:ea typeface="Calibri" panose="020F0502020204030204" pitchFamily="34" charset="0"/>
                <a:cs typeface="Calibri" panose="020F0502020204030204" pitchFamily="34" charset="0"/>
              </a:rPr>
              <a:t>How can you gain the best results from the </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Assessment?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Firstly, it’s important to know that this is an Assessment and not a test. What’s the difference? When you take the </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Assessment, there are NO wrong answers.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fact: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 don’t have to prepare or study to take the </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Assessment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 just get to be your natural self. Choose your responses based on how you naturally are; not how you have learned to be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 don’t get a grade, but you do get a shapes score. It doesn’t matter what you score, but it does matter that you understand and know how to use your score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Assessment is simple, easy, and fun to take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it’s quick! It typically only takes 15 minutes to take the </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a:t>
            </a: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Assessment!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700" dirty="0"/>
          </a:p>
        </p:txBody>
      </p:sp>
      <p:sp>
        <p:nvSpPr>
          <p:cNvPr id="4" name="Slide Number Placeholder 3"/>
          <p:cNvSpPr>
            <a:spLocks noGrp="1"/>
          </p:cNvSpPr>
          <p:nvPr>
            <p:ph type="sldNum" sz="quarter" idx="5"/>
          </p:nvPr>
        </p:nvSpPr>
        <p:spPr/>
        <p:txBody>
          <a:bodyPr/>
          <a:lstStyle/>
          <a:p>
            <a:fld id="{7CCD8A90-3FAE-405E-9514-B488133D4D04}" type="slidenum">
              <a:rPr lang="en-US" smtClean="0"/>
              <a:t>19</a:t>
            </a:fld>
            <a:endParaRPr lang="en-US"/>
          </a:p>
        </p:txBody>
      </p:sp>
    </p:spTree>
    <p:extLst>
      <p:ext uri="{BB962C8B-B14F-4D97-AF65-F5344CB8AC3E}">
        <p14:creationId xmlns:p14="http://schemas.microsoft.com/office/powerpoint/2010/main" val="11332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600" kern="1200" dirty="0">
                <a:effectLst/>
                <a:latin typeface="Calibri" panose="020F0502020204030204" pitchFamily="34" charset="0"/>
                <a:ea typeface="Calibri" panose="020F0502020204030204" pitchFamily="34" charset="0"/>
                <a:cs typeface="Calibri" panose="020F0502020204030204" pitchFamily="34" charset="0"/>
              </a:rPr>
              <a:t>(Note to speaker: Click to play video. Transcript below.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 I’m Susan Hite and I just wanted to take a moment to welcome you to our virtual training series. You know, it has been quite the privilege to travel around the world sharing Psycho</a:t>
            </a: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with people thousands of people representing more than 30 countries and now, it is really exciting to thing that we can bring you this program virtually. I think you’ll find it to be quite unique and it is our goal to make sure we provide a logical, proven, creative, intuitive, and fun way to understand your communication strengths and challenges and the communication strengths and challenges of others. We also intend to make sure you have the knowledge and the skills to truly strengthen your communication and your relationships. Psycho</a:t>
            </a: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stronger communication, stronger relationships, better and measurable results.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800" dirty="0"/>
          </a:p>
        </p:txBody>
      </p:sp>
      <p:sp>
        <p:nvSpPr>
          <p:cNvPr id="4" name="Slide Number Placeholder 3"/>
          <p:cNvSpPr>
            <a:spLocks noGrp="1"/>
          </p:cNvSpPr>
          <p:nvPr>
            <p:ph type="sldNum" sz="quarter" idx="5"/>
          </p:nvPr>
        </p:nvSpPr>
        <p:spPr/>
        <p:txBody>
          <a:bodyPr/>
          <a:lstStyle/>
          <a:p>
            <a:fld id="{7CCD8A90-3FAE-405E-9514-B488133D4D04}" type="slidenum">
              <a:rPr lang="en-US" smtClean="0"/>
              <a:t>2</a:t>
            </a:fld>
            <a:endParaRPr lang="en-US"/>
          </a:p>
        </p:txBody>
      </p:sp>
    </p:spTree>
    <p:extLst>
      <p:ext uri="{BB962C8B-B14F-4D97-AF65-F5344CB8AC3E}">
        <p14:creationId xmlns:p14="http://schemas.microsoft.com/office/powerpoint/2010/main" val="2850866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You will be answering questions and choosing answers through 3 parts in the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Assessment, that is, the traits, behavior and relating sections.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Remember, it’s important to complete each section by choosing the responses that best represent your </a:t>
            </a:r>
            <a:r>
              <a:rPr lang="en-US" sz="1800" i="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“natural” </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traits and behaviors. You only want to choose the responses that fit you naturally, not something you have learned to be or do. Things that you must think about being or doing are typically more representative of your learned skill sets and behavior. This Assessment is designed to capture your natural talents and strengths, not the skills you have learned and developed.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20</a:t>
            </a:fld>
            <a:endParaRPr lang="en-US"/>
          </a:p>
        </p:txBody>
      </p:sp>
    </p:spTree>
    <p:extLst>
      <p:ext uri="{BB962C8B-B14F-4D97-AF65-F5344CB8AC3E}">
        <p14:creationId xmlns:p14="http://schemas.microsoft.com/office/powerpoint/2010/main" val="4152715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When you do something natural, it’s something you do without even thinking about it. It’s like breathing; you are doing it now, but you are not even aware that you are doing it. It’s just something your body is designed to do naturally.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21</a:t>
            </a:fld>
            <a:endParaRPr lang="en-US"/>
          </a:p>
        </p:txBody>
      </p:sp>
    </p:spTree>
    <p:extLst>
      <p:ext uri="{BB962C8B-B14F-4D97-AF65-F5344CB8AC3E}">
        <p14:creationId xmlns:p14="http://schemas.microsoft.com/office/powerpoint/2010/main" val="1919077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way you communicate is also something you “just do” based on the strengths and talents with which you were born. You act, behave, and relate based on what feels natural, or comfortable for you.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22</a:t>
            </a:fld>
            <a:endParaRPr lang="en-US"/>
          </a:p>
        </p:txBody>
      </p:sp>
    </p:spTree>
    <p:extLst>
      <p:ext uri="{BB962C8B-B14F-4D97-AF65-F5344CB8AC3E}">
        <p14:creationId xmlns:p14="http://schemas.microsoft.com/office/powerpoint/2010/main" val="2478639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Although you won’t be timed, it’s best to go with your first choice, rather than thinking through or analyzing your answers.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23</a:t>
            </a:fld>
            <a:endParaRPr lang="en-US"/>
          </a:p>
        </p:txBody>
      </p:sp>
    </p:spTree>
    <p:extLst>
      <p:ext uri="{BB962C8B-B14F-4D97-AF65-F5344CB8AC3E}">
        <p14:creationId xmlns:p14="http://schemas.microsoft.com/office/powerpoint/2010/main" val="139754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the beginning of each section, you will receive the instructions to choose only 7 responses in each category. Even though you may agree or identify with more than 7 in each category, limit yourself to the 7 selections per section that </a:t>
            </a:r>
            <a:r>
              <a:rPr lang="en-US" sz="1800" i="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best represent you</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the end of the Assessment, you will have chosen a total of 21 responses out of 89 choices.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24</a:t>
            </a:fld>
            <a:endParaRPr lang="en-US"/>
          </a:p>
        </p:txBody>
      </p:sp>
    </p:spTree>
    <p:extLst>
      <p:ext uri="{BB962C8B-B14F-4D97-AF65-F5344CB8AC3E}">
        <p14:creationId xmlns:p14="http://schemas.microsoft.com/office/powerpoint/2010/main" val="3560569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This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Assessment will help you determine and understand your natural traits and behaviors, describing who you are, how you act, and how you relate to others.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25</a:t>
            </a:fld>
            <a:endParaRPr lang="en-US"/>
          </a:p>
        </p:txBody>
      </p:sp>
    </p:spTree>
    <p:extLst>
      <p:ext uri="{BB962C8B-B14F-4D97-AF65-F5344CB8AC3E}">
        <p14:creationId xmlns:p14="http://schemas.microsoft.com/office/powerpoint/2010/main" val="4145608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will help you recognize your natural talents and strengths, what you naturally like and dislike, sometimes not even realizing why, and it will help you gain insight into why you get along well with certain people but have stress and conflict with others.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26</a:t>
            </a:fld>
            <a:endParaRPr lang="en-US"/>
          </a:p>
        </p:txBody>
      </p:sp>
    </p:spTree>
    <p:extLst>
      <p:ext uri="{BB962C8B-B14F-4D97-AF65-F5344CB8AC3E}">
        <p14:creationId xmlns:p14="http://schemas.microsoft.com/office/powerpoint/2010/main" val="3250710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art of understanding is the first step toward being effective with your communication. More specifically, understanding yourself is the first step in understanding others and increasing your ability to successfully communicate and relate to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27</a:t>
            </a:fld>
            <a:endParaRPr lang="en-US"/>
          </a:p>
        </p:txBody>
      </p:sp>
    </p:spTree>
    <p:extLst>
      <p:ext uri="{BB962C8B-B14F-4D97-AF65-F5344CB8AC3E}">
        <p14:creationId xmlns:p14="http://schemas.microsoft.com/office/powerpoint/2010/main" val="681859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Now that you’ve had a chance to learn a little about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the Assessment, it’s time to launch!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After you complete the Assessment and before you come back to take Part 2</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this introductory course, give yourself a few minutes to review your results and your score in your Shapes Profile Report. When you return, we’ll help you understand the outcome and show you more of the exciting world of “Shapes”!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28</a:t>
            </a:fld>
            <a:endParaRPr lang="en-US"/>
          </a:p>
        </p:txBody>
      </p:sp>
    </p:spTree>
    <p:extLst>
      <p:ext uri="{BB962C8B-B14F-4D97-AF65-F5344CB8AC3E}">
        <p14:creationId xmlns:p14="http://schemas.microsoft.com/office/powerpoint/2010/main" val="2292717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Calibri" panose="020F0502020204030204" pitchFamily="34" charset="0"/>
                <a:ea typeface="Calibri" panose="020F0502020204030204" pitchFamily="34" charset="0"/>
              </a:rPr>
              <a:t>You will now begin Part 2 of the course, which focuses on reviewing and understanding your Assessment results.</a:t>
            </a:r>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29</a:t>
            </a:fld>
            <a:endParaRPr lang="en-US"/>
          </a:p>
        </p:txBody>
      </p:sp>
    </p:spTree>
    <p:extLst>
      <p:ext uri="{BB962C8B-B14F-4D97-AF65-F5344CB8AC3E}">
        <p14:creationId xmlns:p14="http://schemas.microsoft.com/office/powerpoint/2010/main" val="297748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effectLst/>
                <a:latin typeface="Calibri" panose="020F0502020204030204" pitchFamily="34" charset="0"/>
                <a:ea typeface="Calibri" panose="020F0502020204030204" pitchFamily="34" charset="0"/>
                <a:cs typeface="Calibri" panose="020F0502020204030204" pitchFamily="34" charset="0"/>
              </a:rPr>
              <a:t>By the end of the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course, you will have a basic understanding of these objectives.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3</a:t>
            </a:fld>
            <a:endParaRPr lang="en-US"/>
          </a:p>
        </p:txBody>
      </p:sp>
    </p:spTree>
    <p:extLst>
      <p:ext uri="{BB962C8B-B14F-4D97-AF65-F5344CB8AC3E}">
        <p14:creationId xmlns:p14="http://schemas.microsoft.com/office/powerpoint/2010/main" val="2759315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600" kern="1200" dirty="0">
                <a:effectLst/>
                <a:latin typeface="Calibri" panose="020F0502020204030204" pitchFamily="34" charset="0"/>
                <a:ea typeface="Calibri" panose="020F0502020204030204" pitchFamily="34" charset="0"/>
                <a:cs typeface="Calibri" panose="020F0502020204030204" pitchFamily="34" charset="0"/>
              </a:rPr>
              <a:t>Now that you have your results, let’s review some key points to keep in mind.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Every shape represents a behavior, every shape has value, every shape has power, and every shape has its strengths and its challenges.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behavior you exhibit most is likely a combination of your primary and secondary shapes</a:t>
            </a:r>
            <a:r>
              <a:rPr lang="en-US" sz="16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represent your natural shape strengths. </a:t>
            </a: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other words,</a:t>
            </a:r>
            <a:r>
              <a:rPr lang="en-US" sz="16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what you are naturally good at doing</a:t>
            </a: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However, this does not mean 100% of your communication comes from just these two shapes.  It simply means your </a:t>
            </a:r>
            <a:r>
              <a:rPr lang="en-US" sz="16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natural </a:t>
            </a: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behavior comes from the blend of those two shapes and is typically what you use most of the time.  The rest of your behavior consists of a blend of the remaining three shapes.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800" dirty="0"/>
          </a:p>
        </p:txBody>
      </p:sp>
      <p:sp>
        <p:nvSpPr>
          <p:cNvPr id="4" name="Slide Number Placeholder 3"/>
          <p:cNvSpPr>
            <a:spLocks noGrp="1"/>
          </p:cNvSpPr>
          <p:nvPr>
            <p:ph type="sldNum" sz="quarter" idx="5"/>
          </p:nvPr>
        </p:nvSpPr>
        <p:spPr/>
        <p:txBody>
          <a:bodyPr/>
          <a:lstStyle/>
          <a:p>
            <a:fld id="{7CCD8A90-3FAE-405E-9514-B488133D4D04}" type="slidenum">
              <a:rPr lang="en-US" smtClean="0"/>
              <a:t>30</a:t>
            </a:fld>
            <a:endParaRPr lang="en-US"/>
          </a:p>
        </p:txBody>
      </p:sp>
    </p:spTree>
    <p:extLst>
      <p:ext uri="{BB962C8B-B14F-4D97-AF65-F5344CB8AC3E}">
        <p14:creationId xmlns:p14="http://schemas.microsoft.com/office/powerpoint/2010/main" val="4226357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effectLst/>
                <a:latin typeface="Calibri" panose="020F0502020204030204" pitchFamily="34" charset="0"/>
                <a:ea typeface="Calibri" panose="020F0502020204030204" pitchFamily="34" charset="0"/>
                <a:cs typeface="Calibri" panose="020F0502020204030204" pitchFamily="34" charset="0"/>
              </a:rPr>
              <a:t>Your primary shape is indicated by the shape in which you score the highest number of points. Your secondary shape is indicated by the shape in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you score the second-highest number of points. </a:t>
            </a:r>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31</a:t>
            </a:fld>
            <a:endParaRPr lang="en-US"/>
          </a:p>
        </p:txBody>
      </p:sp>
    </p:spTree>
    <p:extLst>
      <p:ext uri="{BB962C8B-B14F-4D97-AF65-F5344CB8AC3E}">
        <p14:creationId xmlns:p14="http://schemas.microsoft.com/office/powerpoint/2010/main" val="1427004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 is possible to have a tie.  If this happens, it may mean your general behavior is derived from the blend of three shapes, not just two. </a:t>
            </a:r>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32</a:t>
            </a:fld>
            <a:endParaRPr lang="en-US"/>
          </a:p>
        </p:txBody>
      </p:sp>
    </p:spTree>
    <p:extLst>
      <p:ext uri="{BB962C8B-B14F-4D97-AF65-F5344CB8AC3E}">
        <p14:creationId xmlns:p14="http://schemas.microsoft.com/office/powerpoint/2010/main" val="3375273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are also other reasons for a tie, which is explained in your Shapes Profile Report.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33</a:t>
            </a:fld>
            <a:endParaRPr lang="en-US"/>
          </a:p>
        </p:txBody>
      </p:sp>
    </p:spTree>
    <p:extLst>
      <p:ext uri="{BB962C8B-B14F-4D97-AF65-F5344CB8AC3E}">
        <p14:creationId xmlns:p14="http://schemas.microsoft.com/office/powerpoint/2010/main" val="726803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effectLst/>
                <a:latin typeface="Calibri" panose="020F0502020204030204" pitchFamily="34" charset="0"/>
                <a:ea typeface="Calibri" panose="020F0502020204030204" pitchFamily="34" charset="0"/>
                <a:cs typeface="Calibri" panose="020F0502020204030204" pitchFamily="34" charset="0"/>
              </a:rPr>
              <a:t>In general, the idea is that you should maximize your shape strengths for success and manage your shape challenges to help prevent failure. </a:t>
            </a:r>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34</a:t>
            </a:fld>
            <a:endParaRPr lang="en-US"/>
          </a:p>
        </p:txBody>
      </p:sp>
    </p:spTree>
    <p:extLst>
      <p:ext uri="{BB962C8B-B14F-4D97-AF65-F5344CB8AC3E}">
        <p14:creationId xmlns:p14="http://schemas.microsoft.com/office/powerpoint/2010/main" val="3691774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effectLst/>
                <a:latin typeface="Calibri" panose="020F0502020204030204" pitchFamily="34" charset="0"/>
                <a:ea typeface="Calibri" panose="020F0502020204030204" pitchFamily="34" charset="0"/>
                <a:cs typeface="Calibri" panose="020F0502020204030204" pitchFamily="34" charset="0"/>
              </a:rPr>
              <a:t>No matter what your natural shape strengths, the Science behind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suggests that in order to communicate more simply, effectively and efficiently you will need to utilize the behaviors of all five shapes, regardless of whether you are naturally good at using them or you need to develop certain skill sets to learn how to use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35</a:t>
            </a:fld>
            <a:endParaRPr lang="en-US"/>
          </a:p>
        </p:txBody>
      </p:sp>
    </p:spTree>
    <p:extLst>
      <p:ext uri="{BB962C8B-B14F-4D97-AF65-F5344CB8AC3E}">
        <p14:creationId xmlns:p14="http://schemas.microsoft.com/office/powerpoint/2010/main" val="2028597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Calibri" panose="020F0502020204030204" pitchFamily="34" charset="0"/>
                <a:ea typeface="Calibri" panose="020F0502020204030204" pitchFamily="34" charset="0"/>
              </a:rPr>
              <a:t>Section 3, Review of the 5 Shapes.</a:t>
            </a:r>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36</a:t>
            </a:fld>
            <a:endParaRPr lang="en-US"/>
          </a:p>
        </p:txBody>
      </p:sp>
    </p:spTree>
    <p:extLst>
      <p:ext uri="{BB962C8B-B14F-4D97-AF65-F5344CB8AC3E}">
        <p14:creationId xmlns:p14="http://schemas.microsoft.com/office/powerpoint/2010/main" val="478816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Now for basic descriptions of the 5 Shapes and their traits.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37</a:t>
            </a:fld>
            <a:endParaRPr lang="en-US"/>
          </a:p>
        </p:txBody>
      </p:sp>
    </p:spTree>
    <p:extLst>
      <p:ext uri="{BB962C8B-B14F-4D97-AF65-F5344CB8AC3E}">
        <p14:creationId xmlns:p14="http://schemas.microsoft.com/office/powerpoint/2010/main" val="2304683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Box is the most left brain of the five shapes.  When you think of Box behavior, traits such as structured, detailed, process-oriented, logical, slow to make a decision, efficient and practical come to mind.  The Box may say, “If you want a job done right, you have to do it yourself!” - “I need time to think about it.” or “I don’t make decisions based on emotion.  I make decisions based on facts.”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38</a:t>
            </a:fld>
            <a:endParaRPr lang="en-US"/>
          </a:p>
        </p:txBody>
      </p:sp>
    </p:spTree>
    <p:extLst>
      <p:ext uri="{BB962C8B-B14F-4D97-AF65-F5344CB8AC3E}">
        <p14:creationId xmlns:p14="http://schemas.microsoft.com/office/powerpoint/2010/main" val="24338034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(No narration)</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39</a:t>
            </a:fld>
            <a:endParaRPr lang="en-US"/>
          </a:p>
        </p:txBody>
      </p:sp>
    </p:spTree>
    <p:extLst>
      <p:ext uri="{BB962C8B-B14F-4D97-AF65-F5344CB8AC3E}">
        <p14:creationId xmlns:p14="http://schemas.microsoft.com/office/powerpoint/2010/main" val="200669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effectLst/>
                <a:latin typeface="Calibri" panose="020F0502020204030204" pitchFamily="34" charset="0"/>
                <a:ea typeface="Calibri" panose="020F0502020204030204" pitchFamily="34" charset="0"/>
                <a:cs typeface="Calibri" panose="020F0502020204030204" pitchFamily="34" charset="0"/>
              </a:rPr>
              <a:t>Section 1, Introduction to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What it is, why use it, how to use it and the results you can expect from using this tool.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4</a:t>
            </a:fld>
            <a:endParaRPr lang="en-US"/>
          </a:p>
        </p:txBody>
      </p:sp>
    </p:spTree>
    <p:extLst>
      <p:ext uri="{BB962C8B-B14F-4D97-AF65-F5344CB8AC3E}">
        <p14:creationId xmlns:p14="http://schemas.microsoft.com/office/powerpoint/2010/main" val="102658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Triangle is also considered a left-brain shape, but less left-brained than the Box.  When you think of Triangle behavior, descriptions such as direct, driven, goal-focused, action-oriented, quick to make a decision, bottom-line and to the point, are used. The Triangle may say, “Make a decision, and right or wrong, work to make it right!” - “I don’t need to hear the whole story.” – “Be brief, be bright, give me three options, be gone.”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40</a:t>
            </a:fld>
            <a:endParaRPr lang="en-US"/>
          </a:p>
        </p:txBody>
      </p:sp>
    </p:spTree>
    <p:extLst>
      <p:ext uri="{BB962C8B-B14F-4D97-AF65-F5344CB8AC3E}">
        <p14:creationId xmlns:p14="http://schemas.microsoft.com/office/powerpoint/2010/main" val="1451734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(No narration)</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41</a:t>
            </a:fld>
            <a:endParaRPr lang="en-US"/>
          </a:p>
        </p:txBody>
      </p:sp>
    </p:spTree>
    <p:extLst>
      <p:ext uri="{BB962C8B-B14F-4D97-AF65-F5344CB8AC3E}">
        <p14:creationId xmlns:p14="http://schemas.microsoft.com/office/powerpoint/2010/main" val="252963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Circle is a right brain shape, but not nearly as right-brain as the Squiggle.  When you think of Circle traits – words such as harmony, nurture, mentor, inclusive, relationship-oriented, and sensitive come to mind. The Circle may say, “I don’t care how much you know, until I know how much you care.”  Or “I can just sense it, feel it; I don’t need a spreadsheet to know it.” “I know it might not make sense but my heart, my gut, says this is the right thing to 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42</a:t>
            </a:fld>
            <a:endParaRPr lang="en-US"/>
          </a:p>
        </p:txBody>
      </p:sp>
    </p:spTree>
    <p:extLst>
      <p:ext uri="{BB962C8B-B14F-4D97-AF65-F5344CB8AC3E}">
        <p14:creationId xmlns:p14="http://schemas.microsoft.com/office/powerpoint/2010/main" val="3664826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(No narration)</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43</a:t>
            </a:fld>
            <a:endParaRPr lang="en-US"/>
          </a:p>
        </p:txBody>
      </p:sp>
    </p:spTree>
    <p:extLst>
      <p:ext uri="{BB962C8B-B14F-4D97-AF65-F5344CB8AC3E}">
        <p14:creationId xmlns:p14="http://schemas.microsoft.com/office/powerpoint/2010/main" val="7644369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Squiggle is the most right-brain of all five shapes.  It is the complete opposite of the Box.  Squiggle behavior can be described as creative, innovative, energized, spontaneous and unique.  A Squiggle may say, “You can do it!” - “Lighten up, have some fun!” - “What if we tried this?!” or “Just go with the flow!”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44</a:t>
            </a:fld>
            <a:endParaRPr lang="en-US"/>
          </a:p>
        </p:txBody>
      </p:sp>
    </p:spTree>
    <p:extLst>
      <p:ext uri="{BB962C8B-B14F-4D97-AF65-F5344CB8AC3E}">
        <p14:creationId xmlns:p14="http://schemas.microsoft.com/office/powerpoint/2010/main" val="208147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(No narration)</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45</a:t>
            </a:fld>
            <a:endParaRPr lang="en-US"/>
          </a:p>
        </p:txBody>
      </p:sp>
    </p:spTree>
    <p:extLst>
      <p:ext uri="{BB962C8B-B14F-4D97-AF65-F5344CB8AC3E}">
        <p14:creationId xmlns:p14="http://schemas.microsoft.com/office/powerpoint/2010/main" val="1915219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When you think of Rectangle behavior, think exploring, open-minded, undecided, a turning point, and growth.  The Rectangle may say, “Please listen to me, then tell me what to do,” “What’s next?” “Or before I can decide to change or support the change, I need to consider the people involved, the facts, the opportunities or restrictions, or how it impacts results.”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 is important to know that The Rectangle is neither a left brain or right brain shape.  Instead, it is considered a transitional shape, representing change, and having the ability or need to see through and consider each of the other four shapes, using both sides of the brain. In fact, the way you respond to change is directly related to your natural shape strengths and your shape challenges.  The Box is typically resistant to doing something new or different that has not yet been proven.  The Triangle thrives on knowing exactly what to do and making quick decisions, so change that lessens control is extremely uncomfortable for the Triangle.  The Circle first considers how they feel about the change, or how will it make others feel before they decide if they like or support the change. The Squiggle likes change if it provides more freedom and flexibility, highlights uniqueness and includes fun, but challenges any change that seems boring, too rigid, adds more rules or requires conformity.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Rectangle is truly your key to growth and successful change, but it can be one of your least natural shapes to embrace and use.  It requires awareness, consideration, anticipation, courage, open-mindedness, and an understanding of the value of change, even if the exact outcome is unknown, or requires a long, difficult, or sacrificial process.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p>
        </p:txBody>
      </p:sp>
      <p:sp>
        <p:nvSpPr>
          <p:cNvPr id="4" name="Slide Number Placeholder 3"/>
          <p:cNvSpPr>
            <a:spLocks noGrp="1"/>
          </p:cNvSpPr>
          <p:nvPr>
            <p:ph type="sldNum" sz="quarter" idx="5"/>
          </p:nvPr>
        </p:nvSpPr>
        <p:spPr/>
        <p:txBody>
          <a:bodyPr/>
          <a:lstStyle/>
          <a:p>
            <a:fld id="{7CCD8A90-3FAE-405E-9514-B488133D4D04}" type="slidenum">
              <a:rPr lang="en-US" smtClean="0"/>
              <a:t>46</a:t>
            </a:fld>
            <a:endParaRPr lang="en-US"/>
          </a:p>
        </p:txBody>
      </p:sp>
    </p:spTree>
    <p:extLst>
      <p:ext uri="{BB962C8B-B14F-4D97-AF65-F5344CB8AC3E}">
        <p14:creationId xmlns:p14="http://schemas.microsoft.com/office/powerpoint/2010/main" val="3764028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narration)</a:t>
            </a:r>
          </a:p>
        </p:txBody>
      </p:sp>
      <p:sp>
        <p:nvSpPr>
          <p:cNvPr id="4" name="Slide Number Placeholder 3"/>
          <p:cNvSpPr>
            <a:spLocks noGrp="1"/>
          </p:cNvSpPr>
          <p:nvPr>
            <p:ph type="sldNum" sz="quarter" idx="5"/>
          </p:nvPr>
        </p:nvSpPr>
        <p:spPr/>
        <p:txBody>
          <a:bodyPr/>
          <a:lstStyle/>
          <a:p>
            <a:fld id="{7CCD8A90-3FAE-405E-9514-B488133D4D04}" type="slidenum">
              <a:rPr lang="en-US" smtClean="0"/>
              <a:t>47</a:t>
            </a:fld>
            <a:endParaRPr lang="en-US"/>
          </a:p>
        </p:txBody>
      </p:sp>
    </p:spTree>
    <p:extLst>
      <p:ext uri="{BB962C8B-B14F-4D97-AF65-F5344CB8AC3E}">
        <p14:creationId xmlns:p14="http://schemas.microsoft.com/office/powerpoint/2010/main" val="8526517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narration)</a:t>
            </a:r>
          </a:p>
        </p:txBody>
      </p:sp>
      <p:sp>
        <p:nvSpPr>
          <p:cNvPr id="4" name="Slide Number Placeholder 3"/>
          <p:cNvSpPr>
            <a:spLocks noGrp="1"/>
          </p:cNvSpPr>
          <p:nvPr>
            <p:ph type="sldNum" sz="quarter" idx="5"/>
          </p:nvPr>
        </p:nvSpPr>
        <p:spPr/>
        <p:txBody>
          <a:bodyPr/>
          <a:lstStyle/>
          <a:p>
            <a:fld id="{7CCD8A90-3FAE-405E-9514-B488133D4D04}" type="slidenum">
              <a:rPr lang="en-US" smtClean="0"/>
              <a:t>48</a:t>
            </a:fld>
            <a:endParaRPr lang="en-US"/>
          </a:p>
        </p:txBody>
      </p:sp>
    </p:spTree>
    <p:extLst>
      <p:ext uri="{BB962C8B-B14F-4D97-AF65-F5344CB8AC3E}">
        <p14:creationId xmlns:p14="http://schemas.microsoft.com/office/powerpoint/2010/main" val="15141487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narration)</a:t>
            </a:r>
          </a:p>
        </p:txBody>
      </p:sp>
      <p:sp>
        <p:nvSpPr>
          <p:cNvPr id="4" name="Slide Number Placeholder 3"/>
          <p:cNvSpPr>
            <a:spLocks noGrp="1"/>
          </p:cNvSpPr>
          <p:nvPr>
            <p:ph type="sldNum" sz="quarter" idx="5"/>
          </p:nvPr>
        </p:nvSpPr>
        <p:spPr/>
        <p:txBody>
          <a:bodyPr/>
          <a:lstStyle/>
          <a:p>
            <a:fld id="{7CCD8A90-3FAE-405E-9514-B488133D4D04}" type="slidenum">
              <a:rPr lang="en-US" smtClean="0"/>
              <a:t>49</a:t>
            </a:fld>
            <a:endParaRPr lang="en-US"/>
          </a:p>
        </p:txBody>
      </p:sp>
    </p:spTree>
    <p:extLst>
      <p:ext uri="{BB962C8B-B14F-4D97-AF65-F5344CB8AC3E}">
        <p14:creationId xmlns:p14="http://schemas.microsoft.com/office/powerpoint/2010/main" val="1768607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It is a communications system featuring five geometric shapes, that explains the Science of Behavior and the Art of Communicating.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5</a:t>
            </a:fld>
            <a:endParaRPr lang="en-US"/>
          </a:p>
        </p:txBody>
      </p:sp>
    </p:spTree>
    <p:extLst>
      <p:ext uri="{BB962C8B-B14F-4D97-AF65-F5344CB8AC3E}">
        <p14:creationId xmlns:p14="http://schemas.microsoft.com/office/powerpoint/2010/main" val="21091155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Now we will review each shape’s communication style, thinking style, traits, behaviors and interactivity styles in more detail.</a:t>
            </a:r>
          </a:p>
        </p:txBody>
      </p:sp>
      <p:sp>
        <p:nvSpPr>
          <p:cNvPr id="4" name="Slide Number Placeholder 3"/>
          <p:cNvSpPr>
            <a:spLocks noGrp="1"/>
          </p:cNvSpPr>
          <p:nvPr>
            <p:ph type="sldNum" sz="quarter" idx="5"/>
          </p:nvPr>
        </p:nvSpPr>
        <p:spPr/>
        <p:txBody>
          <a:bodyPr/>
          <a:lstStyle/>
          <a:p>
            <a:fld id="{7CCD8A90-3FAE-405E-9514-B488133D4D04}" type="slidenum">
              <a:rPr lang="en-US" smtClean="0"/>
              <a:t>50</a:t>
            </a:fld>
            <a:endParaRPr lang="en-US"/>
          </a:p>
        </p:txBody>
      </p:sp>
    </p:spTree>
    <p:extLst>
      <p:ext uri="{BB962C8B-B14F-4D97-AF65-F5344CB8AC3E}">
        <p14:creationId xmlns:p14="http://schemas.microsoft.com/office/powerpoint/2010/main" val="6558545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(No narration)</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51</a:t>
            </a:fld>
            <a:endParaRPr lang="en-US"/>
          </a:p>
        </p:txBody>
      </p:sp>
    </p:spTree>
    <p:extLst>
      <p:ext uri="{BB962C8B-B14F-4D97-AF65-F5344CB8AC3E}">
        <p14:creationId xmlns:p14="http://schemas.microsoft.com/office/powerpoint/2010/main" val="837933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(No narration)</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52</a:t>
            </a:fld>
            <a:endParaRPr lang="en-US"/>
          </a:p>
        </p:txBody>
      </p:sp>
    </p:spTree>
    <p:extLst>
      <p:ext uri="{BB962C8B-B14F-4D97-AF65-F5344CB8AC3E}">
        <p14:creationId xmlns:p14="http://schemas.microsoft.com/office/powerpoint/2010/main" val="1315129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(No narration)</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53</a:t>
            </a:fld>
            <a:endParaRPr lang="en-US"/>
          </a:p>
        </p:txBody>
      </p:sp>
    </p:spTree>
    <p:extLst>
      <p:ext uri="{BB962C8B-B14F-4D97-AF65-F5344CB8AC3E}">
        <p14:creationId xmlns:p14="http://schemas.microsoft.com/office/powerpoint/2010/main" val="2379642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(No narration)</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54</a:t>
            </a:fld>
            <a:endParaRPr lang="en-US"/>
          </a:p>
        </p:txBody>
      </p:sp>
    </p:spTree>
    <p:extLst>
      <p:ext uri="{BB962C8B-B14F-4D97-AF65-F5344CB8AC3E}">
        <p14:creationId xmlns:p14="http://schemas.microsoft.com/office/powerpoint/2010/main" val="21782962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(No narration)</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55</a:t>
            </a:fld>
            <a:endParaRPr lang="en-US"/>
          </a:p>
        </p:txBody>
      </p:sp>
    </p:spTree>
    <p:extLst>
      <p:ext uri="{BB962C8B-B14F-4D97-AF65-F5344CB8AC3E}">
        <p14:creationId xmlns:p14="http://schemas.microsoft.com/office/powerpoint/2010/main" val="28429905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effectLst/>
                <a:latin typeface="Calibri" panose="020F0502020204030204" pitchFamily="34" charset="0"/>
                <a:ea typeface="Calibri" panose="020F0502020204030204" pitchFamily="34" charset="0"/>
                <a:cs typeface="Calibri" panose="020F0502020204030204" pitchFamily="34" charset="0"/>
              </a:rPr>
              <a:t>This is a good place to momentarily stop and ask yourself some questions, such as those seen on-screen.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56</a:t>
            </a:fld>
            <a:endParaRPr lang="en-US"/>
          </a:p>
        </p:txBody>
      </p:sp>
    </p:spTree>
    <p:extLst>
      <p:ext uri="{BB962C8B-B14F-4D97-AF65-F5344CB8AC3E}">
        <p14:creationId xmlns:p14="http://schemas.microsoft.com/office/powerpoint/2010/main" val="3414929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narration)</a:t>
            </a:r>
          </a:p>
        </p:txBody>
      </p:sp>
      <p:sp>
        <p:nvSpPr>
          <p:cNvPr id="4" name="Slide Number Placeholder 3"/>
          <p:cNvSpPr>
            <a:spLocks noGrp="1"/>
          </p:cNvSpPr>
          <p:nvPr>
            <p:ph type="sldNum" sz="quarter" idx="5"/>
          </p:nvPr>
        </p:nvSpPr>
        <p:spPr/>
        <p:txBody>
          <a:bodyPr/>
          <a:lstStyle/>
          <a:p>
            <a:fld id="{7CCD8A90-3FAE-405E-9514-B488133D4D04}" type="slidenum">
              <a:rPr lang="en-US" smtClean="0"/>
              <a:t>57</a:t>
            </a:fld>
            <a:endParaRPr lang="en-US"/>
          </a:p>
        </p:txBody>
      </p:sp>
    </p:spTree>
    <p:extLst>
      <p:ext uri="{BB962C8B-B14F-4D97-AF65-F5344CB8AC3E}">
        <p14:creationId xmlns:p14="http://schemas.microsoft.com/office/powerpoint/2010/main" val="23834341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effectLst/>
                <a:latin typeface="Calibri" panose="020F0502020204030204" pitchFamily="34" charset="0"/>
                <a:ea typeface="Calibri" panose="020F0502020204030204" pitchFamily="34" charset="0"/>
                <a:cs typeface="Calibri" panose="020F0502020204030204" pitchFamily="34" charset="0"/>
              </a:rPr>
              <a:t>Section 4, The Scoring Guide.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58</a:t>
            </a:fld>
            <a:endParaRPr lang="en-US"/>
          </a:p>
        </p:txBody>
      </p:sp>
    </p:spTree>
    <p:extLst>
      <p:ext uri="{BB962C8B-B14F-4D97-AF65-F5344CB8AC3E}">
        <p14:creationId xmlns:p14="http://schemas.microsoft.com/office/powerpoint/2010/main" val="3028289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Now we’ll look at how to understand the scoring of your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Assessment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Your total shape score cannot be less or more than 21. It should be 21 exactly (7 points from each of the three sections on your Assessment).  If you Score 3 or less in a shape, it is considered a low score. 4-6 is a medium score and 7 or more equals a high score.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59</a:t>
            </a:fld>
            <a:endParaRPr lang="en-US"/>
          </a:p>
        </p:txBody>
      </p:sp>
    </p:spTree>
    <p:extLst>
      <p:ext uri="{BB962C8B-B14F-4D97-AF65-F5344CB8AC3E}">
        <p14:creationId xmlns:p14="http://schemas.microsoft.com/office/powerpoint/2010/main" val="578309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Created by Dr. Susan Dellinger in 1978 and then in the early 2000’s, in partnership with Dr. Jack Wolf, 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was scientifically validated and further developed as a communications system.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6</a:t>
            </a:fld>
            <a:endParaRPr lang="en-US"/>
          </a:p>
        </p:txBody>
      </p:sp>
    </p:spTree>
    <p:extLst>
      <p:ext uri="{BB962C8B-B14F-4D97-AF65-F5344CB8AC3E}">
        <p14:creationId xmlns:p14="http://schemas.microsoft.com/office/powerpoint/2010/main" val="5929546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b="1" kern="1200" dirty="0">
                <a:effectLst/>
                <a:latin typeface="Calibri" panose="020F0502020204030204" pitchFamily="34" charset="0"/>
                <a:ea typeface="Times New Roman" panose="02020603050405020304" pitchFamily="18" charset="0"/>
                <a:cs typeface="Calibri" panose="020F0502020204030204" pitchFamily="34" charset="0"/>
              </a:rPr>
              <a:t>A low score </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means you have a low percentage score (out of 21) of this shape naturally within.  It is likely not a comfortable shape for you to use and your least preferred shape to use for communicating. However, it can be a development opportunity to recognize, develop and strengthen this shape behavior as a skill set, often managing, counterbalancing, or maximizing your shape strengths as part of Shape Flexing.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60</a:t>
            </a:fld>
            <a:endParaRPr lang="en-US"/>
          </a:p>
        </p:txBody>
      </p:sp>
    </p:spTree>
    <p:extLst>
      <p:ext uri="{BB962C8B-B14F-4D97-AF65-F5344CB8AC3E}">
        <p14:creationId xmlns:p14="http://schemas.microsoft.com/office/powerpoint/2010/main" val="31617105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b="1" kern="1200" dirty="0">
                <a:effectLst/>
                <a:latin typeface="Calibri" panose="020F0502020204030204" pitchFamily="34" charset="0"/>
                <a:ea typeface="Times New Roman" panose="02020603050405020304" pitchFamily="18" charset="0"/>
                <a:cs typeface="Calibri" panose="020F0502020204030204" pitchFamily="34" charset="0"/>
              </a:rPr>
              <a:t>A Medium</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score means you have a medium percentage score (out of 21) of this shape naturally within.  You have more natural ability to use it than a low shape score, and typically it is less awkward for you to use it as part of your communication style, but it’s probably not your “go-to” shape or preferred shape for communicating.  Similar to a low shape score, a medium shape score shape can be strengthened as a skill set and also serve the purpose of managing, counterbalancing or maximizing your shape strengths as part of Shape Flexing.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61</a:t>
            </a:fld>
            <a:endParaRPr lang="en-US"/>
          </a:p>
        </p:txBody>
      </p:sp>
    </p:spTree>
    <p:extLst>
      <p:ext uri="{BB962C8B-B14F-4D97-AF65-F5344CB8AC3E}">
        <p14:creationId xmlns:p14="http://schemas.microsoft.com/office/powerpoint/2010/main" val="19423876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b="1" kern="1200" dirty="0">
                <a:effectLst/>
                <a:latin typeface="Calibri" panose="020F0502020204030204" pitchFamily="34" charset="0"/>
                <a:ea typeface="Times New Roman" panose="02020603050405020304" pitchFamily="18" charset="0"/>
                <a:cs typeface="Calibri" panose="020F0502020204030204" pitchFamily="34" charset="0"/>
              </a:rPr>
              <a:t>A High score </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means you have a high percentage score (out of 21) of this shape naturally within.  It has the potential to be your greatest, or at least one of your greatest shape strengths for communicating.  It is likely your most preferred shape to use for communicating. This is because it’s natural for you to use, you find you enjoy using it, and that you can be a very effective communicator by using it.  Keep in mind, managing your high shape scores is key.  Just because this shape score is high, it does not mean you are great at using it.  </a:t>
            </a:r>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62</a:t>
            </a:fld>
            <a:endParaRPr lang="en-US"/>
          </a:p>
        </p:txBody>
      </p:sp>
    </p:spTree>
    <p:extLst>
      <p:ext uri="{BB962C8B-B14F-4D97-AF65-F5344CB8AC3E}">
        <p14:creationId xmlns:p14="http://schemas.microsoft.com/office/powerpoint/2010/main" val="32323457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However, you have the potential to be great using a high score shape, and it can be your strongest communication shape because it represents your natural shape strength. </a:t>
            </a:r>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63</a:t>
            </a:fld>
            <a:endParaRPr lang="en-US"/>
          </a:p>
        </p:txBody>
      </p:sp>
    </p:spTree>
    <p:extLst>
      <p:ext uri="{BB962C8B-B14F-4D97-AF65-F5344CB8AC3E}">
        <p14:creationId xmlns:p14="http://schemas.microsoft.com/office/powerpoint/2010/main" val="1300657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this example, your circle score is a 4 (medium), your triangle score is an 8 (high and your primary shape), and your box score is a 7 (high and your secondary). You also have 1 rectangle (low) and 1 squiggle (low). Your triangle and box scores combine for 15 out of 21 possible points, indicating nearly 75% of your behavior comes from these two shapes (triangle and box) leaving only 25% of your behavior to the remaining three shapes. Let’s assume that because your natural way of showing care and concern is through your triangle and box, you tend to show someone you care by being calm, logical and action oriented. When you communicate first in this manner, the circle in you may come a little too late for some people.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64</a:t>
            </a:fld>
            <a:endParaRPr lang="en-US"/>
          </a:p>
        </p:txBody>
      </p:sp>
    </p:spTree>
    <p:extLst>
      <p:ext uri="{BB962C8B-B14F-4D97-AF65-F5344CB8AC3E}">
        <p14:creationId xmlns:p14="http://schemas.microsoft.com/office/powerpoint/2010/main" val="25955797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example: your friend lost her job. She is a primary circle. You absolutely care about helping your friend, which stems from your circle, but because you tend to use your triangle and box first, which are your most natural shapes to show you care, you’re thinking: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“Let’s get the facts then I can tell her what to 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don’t necessarily think circle first, at least not </a:t>
            </a:r>
            <a:r>
              <a:rPr lang="en-US"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naturally</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65</a:t>
            </a:fld>
            <a:endParaRPr lang="en-US"/>
          </a:p>
        </p:txBody>
      </p:sp>
    </p:spTree>
    <p:extLst>
      <p:ext uri="{BB962C8B-B14F-4D97-AF65-F5344CB8AC3E}">
        <p14:creationId xmlns:p14="http://schemas.microsoft.com/office/powerpoint/2010/main" val="26433938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Therefore, your natural response is NOT, “I am so sorry. That’s terrible. Are you ok?  How are you feeling?  Do you want to talk about 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66</a:t>
            </a:fld>
            <a:endParaRPr lang="en-US"/>
          </a:p>
        </p:txBody>
      </p:sp>
    </p:spTree>
    <p:extLst>
      <p:ext uri="{BB962C8B-B14F-4D97-AF65-F5344CB8AC3E}">
        <p14:creationId xmlns:p14="http://schemas.microsoft.com/office/powerpoint/2010/main" val="4504284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 awareness, knowledge, skill and desire, you can teach yourself to start with your medium score of circle first, and still be genuine, even though that may not be as natural or as easy for you.  You don’t have to be great at using your Circle, but you have to remember to use it, or be good enough using it, so you can then use your natural triangle and box strengths.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67</a:t>
            </a:fld>
            <a:endParaRPr lang="en-US"/>
          </a:p>
        </p:txBody>
      </p:sp>
    </p:spTree>
    <p:extLst>
      <p:ext uri="{BB962C8B-B14F-4D97-AF65-F5344CB8AC3E}">
        <p14:creationId xmlns:p14="http://schemas.microsoft.com/office/powerpoint/2010/main" val="26773491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is an example of Shape Flexing.   It would sound like this: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am so sorry to hear this.  When you are ready to think about a plan for next steps, I can help you with that.”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68</a:t>
            </a:fld>
            <a:endParaRPr lang="en-US"/>
          </a:p>
        </p:txBody>
      </p:sp>
    </p:spTree>
    <p:extLst>
      <p:ext uri="{BB962C8B-B14F-4D97-AF65-F5344CB8AC3E}">
        <p14:creationId xmlns:p14="http://schemas.microsoft.com/office/powerpoint/2010/main" val="24293314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Although the thing your friend may ultimately need most is your level, logical and box thinking head with your confident, action-oriented, triangle recommendations, she may not want or appreciate your box and triangle unless you start with your circle, showing care and compassion.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69</a:t>
            </a:fld>
            <a:endParaRPr lang="en-US"/>
          </a:p>
        </p:txBody>
      </p:sp>
    </p:spTree>
    <p:extLst>
      <p:ext uri="{BB962C8B-B14F-4D97-AF65-F5344CB8AC3E}">
        <p14:creationId xmlns:p14="http://schemas.microsoft.com/office/powerpoint/2010/main" val="89326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7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uses five shapes to identify traits and behaviors and provides the tool called Shape Flexing, making communication more efficient and effective.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7</a:t>
            </a:fld>
            <a:endParaRPr lang="en-US"/>
          </a:p>
        </p:txBody>
      </p:sp>
    </p:spTree>
    <p:extLst>
      <p:ext uri="{BB962C8B-B14F-4D97-AF65-F5344CB8AC3E}">
        <p14:creationId xmlns:p14="http://schemas.microsoft.com/office/powerpoint/2010/main" val="10382739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It’s great if you can be aware of the best shape approach in a situation like this, but it’s also great if the friend knows what she needs and can communicate it. Otherwise: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she doesn’t get her circle need met by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she doesn’t see your triangle and box as the way you “show” your circle 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 doesn’t go well when you reach out with your triangle and box, and instead of helping, you wind up causing more stress,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both of you are wondering: What happened?! Why this conflict or tension?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70</a:t>
            </a:fld>
            <a:endParaRPr lang="en-US"/>
          </a:p>
        </p:txBody>
      </p:sp>
    </p:spTree>
    <p:extLst>
      <p:ext uri="{BB962C8B-B14F-4D97-AF65-F5344CB8AC3E}">
        <p14:creationId xmlns:p14="http://schemas.microsoft.com/office/powerpoint/2010/main" val="2507727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this example, if you score 1 in box (a low score) and 8 in squiggle (a high score), then let’s assume the squiggle is your primary shape. This indicates that creative intelligence, high energy, and uniqueness are the things that can help you succeed the most in life.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71</a:t>
            </a:fld>
            <a:endParaRPr lang="en-US"/>
          </a:p>
        </p:txBody>
      </p:sp>
    </p:spTree>
    <p:extLst>
      <p:ext uri="{BB962C8B-B14F-4D97-AF65-F5344CB8AC3E}">
        <p14:creationId xmlns:p14="http://schemas.microsoft.com/office/powerpoint/2010/main" val="12372588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Managed enthusiasm, excitement and creativity represents a healthy, effective squiggle. However, a squiggle that is not managed in a healthy or effective manner is all over the place, speaks before thinking, is known for having great ideas but ones that never materialize because there’s no box-like plan. Therefore, a high shape score of 8 in squiggle doesn’t necessarily mean you are using your squiggle shape well.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72</a:t>
            </a:fld>
            <a:endParaRPr lang="en-US"/>
          </a:p>
        </p:txBody>
      </p:sp>
    </p:spTree>
    <p:extLst>
      <p:ext uri="{BB962C8B-B14F-4D97-AF65-F5344CB8AC3E}">
        <p14:creationId xmlns:p14="http://schemas.microsoft.com/office/powerpoint/2010/main" val="11809772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It means you have many of the squiggle traits within you and that you have the natural potential to use your Squiggle behavior extremely well.  </a:t>
            </a:r>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73</a:t>
            </a:fld>
            <a:endParaRPr lang="en-US"/>
          </a:p>
        </p:txBody>
      </p:sp>
    </p:spTree>
    <p:extLst>
      <p:ext uri="{BB962C8B-B14F-4D97-AF65-F5344CB8AC3E}">
        <p14:creationId xmlns:p14="http://schemas.microsoft.com/office/powerpoint/2010/main" val="29949550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same token, a low box score doesn’t necessarily mean you can’t be good at using your box, it just means you will have to work to recognize the need and value of your Box, to develop your box skills and be good enough at using your box so that your squiggle can be great. </a:t>
            </a:r>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74</a:t>
            </a:fld>
            <a:endParaRPr lang="en-US"/>
          </a:p>
        </p:txBody>
      </p:sp>
    </p:spTree>
    <p:extLst>
      <p:ext uri="{BB962C8B-B14F-4D97-AF65-F5344CB8AC3E}">
        <p14:creationId xmlns:p14="http://schemas.microsoft.com/office/powerpoint/2010/main" val="12039083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is an example of Shape Flexing.  Without Shape Flexing, the low score in your box is what could keep your primary squiggle from being as successful as possible, or in some cases, to completely fail.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75</a:t>
            </a:fld>
            <a:endParaRPr lang="en-US"/>
          </a:p>
        </p:txBody>
      </p:sp>
    </p:spTree>
    <p:extLst>
      <p:ext uri="{BB962C8B-B14F-4D97-AF65-F5344CB8AC3E}">
        <p14:creationId xmlns:p14="http://schemas.microsoft.com/office/powerpoint/2010/main" val="33661854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Now that you have had time to review your shapes profile and have learned about the scores, let’s assess your understanding of the scoring guide. Looking at your shapes profile, what does your report say are your</a:t>
            </a:r>
            <a:r>
              <a:rPr lang="en-US" sz="18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natural</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strengths?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76</a:t>
            </a:fld>
            <a:endParaRPr lang="en-US"/>
          </a:p>
        </p:txBody>
      </p:sp>
    </p:spTree>
    <p:extLst>
      <p:ext uri="{BB962C8B-B14F-4D97-AF65-F5344CB8AC3E}">
        <p14:creationId xmlns:p14="http://schemas.microsoft.com/office/powerpoint/2010/main" val="7474040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Overall, do you generally agree with what your shapes profile says about you, how it describes you, how it suggests you may act and how you may typically relate to others?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77</a:t>
            </a:fld>
            <a:endParaRPr lang="en-US"/>
          </a:p>
        </p:txBody>
      </p:sp>
    </p:spTree>
    <p:extLst>
      <p:ext uri="{BB962C8B-B14F-4D97-AF65-F5344CB8AC3E}">
        <p14:creationId xmlns:p14="http://schemas.microsoft.com/office/powerpoint/2010/main" val="12377765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Pop up box for those who selected ‘No’)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could be several reasons why you don’t agree with your shapes score or don’t think it’s an accurate description of you. You may have chosen your responses as things you have learned to be or do, instead of who you are and how you act naturally.  Or perhaps, due to some environmental circumstances, you have never allowed yourself to use your natural shapes or even been aware of your natural strengths.  You may have done this unconsciously, or out of necessity, due to your environment, specific situation, or other things beyond your control.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It’s ok if you don’t agree with your shapes score.  However, if you are interested in understanding why you may not agree with your shapes score, or how to get another report that might be a more accurate description of your shape profile, you can contact one of our certified Psycho</a:t>
            </a: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coaches or subject matter experts.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
        <p:nvSpPr>
          <p:cNvPr id="4" name="Slide Number Placeholder 3"/>
          <p:cNvSpPr>
            <a:spLocks noGrp="1"/>
          </p:cNvSpPr>
          <p:nvPr>
            <p:ph type="sldNum" sz="quarter" idx="5"/>
          </p:nvPr>
        </p:nvSpPr>
        <p:spPr/>
        <p:txBody>
          <a:bodyPr/>
          <a:lstStyle/>
          <a:p>
            <a:fld id="{7CCD8A90-3FAE-405E-9514-B488133D4D04}" type="slidenum">
              <a:rPr lang="en-US" smtClean="0"/>
              <a:t>78</a:t>
            </a:fld>
            <a:endParaRPr lang="en-US"/>
          </a:p>
        </p:txBody>
      </p:sp>
    </p:spTree>
    <p:extLst>
      <p:ext uri="{BB962C8B-B14F-4D97-AF65-F5344CB8AC3E}">
        <p14:creationId xmlns:p14="http://schemas.microsoft.com/office/powerpoint/2010/main" val="37340315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Section 5, now it is time for you to check your knowledge of the material in Course 1,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Parts 1 and 2. Don’t worry, there is no pass or fail. Press next to continue.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 audio in the Knowledge check exercises)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79</a:t>
            </a:fld>
            <a:endParaRPr lang="en-US"/>
          </a:p>
        </p:txBody>
      </p:sp>
    </p:spTree>
    <p:extLst>
      <p:ext uri="{BB962C8B-B14F-4D97-AF65-F5344CB8AC3E}">
        <p14:creationId xmlns:p14="http://schemas.microsoft.com/office/powerpoint/2010/main" val="1466549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fact, 98% of people who have experienced using 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say it has not only helped strengthen their communication, but it has also helped strengthen their personal and professional relationships.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8</a:t>
            </a:fld>
            <a:endParaRPr lang="en-US"/>
          </a:p>
        </p:txBody>
      </p:sp>
    </p:spTree>
    <p:extLst>
      <p:ext uri="{BB962C8B-B14F-4D97-AF65-F5344CB8AC3E}">
        <p14:creationId xmlns:p14="http://schemas.microsoft.com/office/powerpoint/2010/main" val="38986930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True</a:t>
            </a:r>
          </a:p>
        </p:txBody>
      </p:sp>
      <p:sp>
        <p:nvSpPr>
          <p:cNvPr id="4" name="Slide Number Placeholder 3"/>
          <p:cNvSpPr>
            <a:spLocks noGrp="1"/>
          </p:cNvSpPr>
          <p:nvPr>
            <p:ph type="sldNum" sz="quarter" idx="5"/>
          </p:nvPr>
        </p:nvSpPr>
        <p:spPr/>
        <p:txBody>
          <a:bodyPr/>
          <a:lstStyle/>
          <a:p>
            <a:fld id="{7CCD8A90-3FAE-405E-9514-B488133D4D04}" type="slidenum">
              <a:rPr lang="en-US" smtClean="0"/>
              <a:t>80</a:t>
            </a:fld>
            <a:endParaRPr lang="en-US"/>
          </a:p>
        </p:txBody>
      </p:sp>
    </p:spTree>
    <p:extLst>
      <p:ext uri="{BB962C8B-B14F-4D97-AF65-F5344CB8AC3E}">
        <p14:creationId xmlns:p14="http://schemas.microsoft.com/office/powerpoint/2010/main" val="628531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2) True</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81</a:t>
            </a:fld>
            <a:endParaRPr lang="en-US"/>
          </a:p>
        </p:txBody>
      </p:sp>
    </p:spTree>
    <p:extLst>
      <p:ext uri="{BB962C8B-B14F-4D97-AF65-F5344CB8AC3E}">
        <p14:creationId xmlns:p14="http://schemas.microsoft.com/office/powerpoint/2010/main" val="1325947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False</a:t>
            </a:r>
          </a:p>
        </p:txBody>
      </p:sp>
      <p:sp>
        <p:nvSpPr>
          <p:cNvPr id="4" name="Slide Number Placeholder 3"/>
          <p:cNvSpPr>
            <a:spLocks noGrp="1"/>
          </p:cNvSpPr>
          <p:nvPr>
            <p:ph type="sldNum" sz="quarter" idx="5"/>
          </p:nvPr>
        </p:nvSpPr>
        <p:spPr/>
        <p:txBody>
          <a:bodyPr/>
          <a:lstStyle/>
          <a:p>
            <a:fld id="{7CCD8A90-3FAE-405E-9514-B488133D4D04}" type="slidenum">
              <a:rPr lang="en-US" smtClean="0"/>
              <a:t>82</a:t>
            </a:fld>
            <a:endParaRPr lang="en-US"/>
          </a:p>
        </p:txBody>
      </p:sp>
    </p:spTree>
    <p:extLst>
      <p:ext uri="{BB962C8B-B14F-4D97-AF65-F5344CB8AC3E}">
        <p14:creationId xmlns:p14="http://schemas.microsoft.com/office/powerpoint/2010/main" val="10622149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4) True</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83</a:t>
            </a:fld>
            <a:endParaRPr lang="en-US"/>
          </a:p>
        </p:txBody>
      </p:sp>
    </p:spTree>
    <p:extLst>
      <p:ext uri="{BB962C8B-B14F-4D97-AF65-F5344CB8AC3E}">
        <p14:creationId xmlns:p14="http://schemas.microsoft.com/office/powerpoint/2010/main" val="30119575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5) True</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84</a:t>
            </a:fld>
            <a:endParaRPr lang="en-US"/>
          </a:p>
        </p:txBody>
      </p:sp>
    </p:spTree>
    <p:extLst>
      <p:ext uri="{BB962C8B-B14F-4D97-AF65-F5344CB8AC3E}">
        <p14:creationId xmlns:p14="http://schemas.microsoft.com/office/powerpoint/2010/main" val="14644977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6) True</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85</a:t>
            </a:fld>
            <a:endParaRPr lang="en-US"/>
          </a:p>
        </p:txBody>
      </p:sp>
    </p:spTree>
    <p:extLst>
      <p:ext uri="{BB962C8B-B14F-4D97-AF65-F5344CB8AC3E}">
        <p14:creationId xmlns:p14="http://schemas.microsoft.com/office/powerpoint/2010/main" val="17672268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7) True</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86</a:t>
            </a:fld>
            <a:endParaRPr lang="en-US"/>
          </a:p>
        </p:txBody>
      </p:sp>
    </p:spTree>
    <p:extLst>
      <p:ext uri="{BB962C8B-B14F-4D97-AF65-F5344CB8AC3E}">
        <p14:creationId xmlns:p14="http://schemas.microsoft.com/office/powerpoint/2010/main" val="10802283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8) False. You can use the right-brain shapes, but they won’t come as naturally to you. However, you can develop the skills needed to use your right-brain shapes. You need all 5 shapes to be effective in your communication, but people tend to mostly use their primary and secondary shapes, without even thinking about using the other shapes., However, you can develop the skills needed to use your right-brain shapes.</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87</a:t>
            </a:fld>
            <a:endParaRPr lang="en-US"/>
          </a:p>
        </p:txBody>
      </p:sp>
    </p:spTree>
    <p:extLst>
      <p:ext uri="{BB962C8B-B14F-4D97-AF65-F5344CB8AC3E}">
        <p14:creationId xmlns:p14="http://schemas.microsoft.com/office/powerpoint/2010/main" val="134802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9) True</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88</a:t>
            </a:fld>
            <a:endParaRPr lang="en-US"/>
          </a:p>
        </p:txBody>
      </p:sp>
    </p:spTree>
    <p:extLst>
      <p:ext uri="{BB962C8B-B14F-4D97-AF65-F5344CB8AC3E}">
        <p14:creationId xmlns:p14="http://schemas.microsoft.com/office/powerpoint/2010/main" val="26138808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Left is correct</a:t>
            </a:r>
          </a:p>
        </p:txBody>
      </p:sp>
      <p:sp>
        <p:nvSpPr>
          <p:cNvPr id="4" name="Slide Number Placeholder 3"/>
          <p:cNvSpPr>
            <a:spLocks noGrp="1"/>
          </p:cNvSpPr>
          <p:nvPr>
            <p:ph type="sldNum" sz="quarter" idx="5"/>
          </p:nvPr>
        </p:nvSpPr>
        <p:spPr/>
        <p:txBody>
          <a:bodyPr/>
          <a:lstStyle/>
          <a:p>
            <a:fld id="{7CCD8A90-3FAE-405E-9514-B488133D4D04}" type="slidenum">
              <a:rPr lang="en-US" smtClean="0"/>
              <a:t>89</a:t>
            </a:fld>
            <a:endParaRPr lang="en-US"/>
          </a:p>
        </p:txBody>
      </p:sp>
    </p:spTree>
    <p:extLst>
      <p:ext uri="{BB962C8B-B14F-4D97-AF65-F5344CB8AC3E}">
        <p14:creationId xmlns:p14="http://schemas.microsoft.com/office/powerpoint/2010/main" val="4124701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(Note to speaker: Employee Engagement file embedded on-screen)</a:t>
            </a: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 colleagues and work teams to partners, families and friends, the 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 System supports the top 10 Drivers of Engagement.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what makes this different from comparable systems is that you can take the Assessment in just 15 minutes, the System embeds change and growth, uses easy to remember geometric shapes, easy to use shape flexing, and a customized ‘one size does not fit all’ approach.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CD8A90-3FAE-405E-9514-B488133D4D04}" type="slidenum">
              <a:rPr lang="en-US" smtClean="0"/>
              <a:t>9</a:t>
            </a:fld>
            <a:endParaRPr lang="en-US"/>
          </a:p>
        </p:txBody>
      </p:sp>
    </p:spTree>
    <p:extLst>
      <p:ext uri="{BB962C8B-B14F-4D97-AF65-F5344CB8AC3E}">
        <p14:creationId xmlns:p14="http://schemas.microsoft.com/office/powerpoint/2010/main" val="21475397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Right is correct</a:t>
            </a:r>
          </a:p>
        </p:txBody>
      </p:sp>
      <p:sp>
        <p:nvSpPr>
          <p:cNvPr id="4" name="Slide Number Placeholder 3"/>
          <p:cNvSpPr>
            <a:spLocks noGrp="1"/>
          </p:cNvSpPr>
          <p:nvPr>
            <p:ph type="sldNum" sz="quarter" idx="5"/>
          </p:nvPr>
        </p:nvSpPr>
        <p:spPr/>
        <p:txBody>
          <a:bodyPr/>
          <a:lstStyle/>
          <a:p>
            <a:fld id="{7CCD8A90-3FAE-405E-9514-B488133D4D04}" type="slidenum">
              <a:rPr lang="en-US" smtClean="0"/>
              <a:t>90</a:t>
            </a:fld>
            <a:endParaRPr lang="en-US"/>
          </a:p>
        </p:txBody>
      </p:sp>
    </p:spTree>
    <p:extLst>
      <p:ext uri="{BB962C8B-B14F-4D97-AF65-F5344CB8AC3E}">
        <p14:creationId xmlns:p14="http://schemas.microsoft.com/office/powerpoint/2010/main" val="10978856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Right is correct</a:t>
            </a:r>
          </a:p>
        </p:txBody>
      </p:sp>
      <p:sp>
        <p:nvSpPr>
          <p:cNvPr id="4" name="Slide Number Placeholder 3"/>
          <p:cNvSpPr>
            <a:spLocks noGrp="1"/>
          </p:cNvSpPr>
          <p:nvPr>
            <p:ph type="sldNum" sz="quarter" idx="5"/>
          </p:nvPr>
        </p:nvSpPr>
        <p:spPr/>
        <p:txBody>
          <a:bodyPr/>
          <a:lstStyle/>
          <a:p>
            <a:fld id="{7CCD8A90-3FAE-405E-9514-B488133D4D04}" type="slidenum">
              <a:rPr lang="en-US" smtClean="0"/>
              <a:t>91</a:t>
            </a:fld>
            <a:endParaRPr lang="en-US"/>
          </a:p>
        </p:txBody>
      </p:sp>
    </p:spTree>
    <p:extLst>
      <p:ext uri="{BB962C8B-B14F-4D97-AF65-F5344CB8AC3E}">
        <p14:creationId xmlns:p14="http://schemas.microsoft.com/office/powerpoint/2010/main" val="38350627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Right is correct</a:t>
            </a:r>
          </a:p>
        </p:txBody>
      </p:sp>
      <p:sp>
        <p:nvSpPr>
          <p:cNvPr id="4" name="Slide Number Placeholder 3"/>
          <p:cNvSpPr>
            <a:spLocks noGrp="1"/>
          </p:cNvSpPr>
          <p:nvPr>
            <p:ph type="sldNum" sz="quarter" idx="5"/>
          </p:nvPr>
        </p:nvSpPr>
        <p:spPr/>
        <p:txBody>
          <a:bodyPr/>
          <a:lstStyle/>
          <a:p>
            <a:fld id="{7CCD8A90-3FAE-405E-9514-B488133D4D04}" type="slidenum">
              <a:rPr lang="en-US" smtClean="0"/>
              <a:t>92</a:t>
            </a:fld>
            <a:endParaRPr lang="en-US"/>
          </a:p>
        </p:txBody>
      </p:sp>
    </p:spTree>
    <p:extLst>
      <p:ext uri="{BB962C8B-B14F-4D97-AF65-F5344CB8AC3E}">
        <p14:creationId xmlns:p14="http://schemas.microsoft.com/office/powerpoint/2010/main" val="36050403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Right is correct</a:t>
            </a:r>
          </a:p>
        </p:txBody>
      </p:sp>
      <p:sp>
        <p:nvSpPr>
          <p:cNvPr id="4" name="Slide Number Placeholder 3"/>
          <p:cNvSpPr>
            <a:spLocks noGrp="1"/>
          </p:cNvSpPr>
          <p:nvPr>
            <p:ph type="sldNum" sz="quarter" idx="5"/>
          </p:nvPr>
        </p:nvSpPr>
        <p:spPr/>
        <p:txBody>
          <a:bodyPr/>
          <a:lstStyle/>
          <a:p>
            <a:fld id="{7CCD8A90-3FAE-405E-9514-B488133D4D04}" type="slidenum">
              <a:rPr lang="en-US" smtClean="0"/>
              <a:t>93</a:t>
            </a:fld>
            <a:endParaRPr lang="en-US"/>
          </a:p>
        </p:txBody>
      </p:sp>
    </p:spTree>
    <p:extLst>
      <p:ext uri="{BB962C8B-B14F-4D97-AF65-F5344CB8AC3E}">
        <p14:creationId xmlns:p14="http://schemas.microsoft.com/office/powerpoint/2010/main" val="28317605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See next slide for correct answers</a:t>
            </a:r>
          </a:p>
        </p:txBody>
      </p:sp>
      <p:sp>
        <p:nvSpPr>
          <p:cNvPr id="4" name="Slide Number Placeholder 3"/>
          <p:cNvSpPr>
            <a:spLocks noGrp="1"/>
          </p:cNvSpPr>
          <p:nvPr>
            <p:ph type="sldNum" sz="quarter" idx="5"/>
          </p:nvPr>
        </p:nvSpPr>
        <p:spPr/>
        <p:txBody>
          <a:bodyPr/>
          <a:lstStyle/>
          <a:p>
            <a:fld id="{7CCD8A90-3FAE-405E-9514-B488133D4D04}" type="slidenum">
              <a:rPr lang="en-US" smtClean="0"/>
              <a:t>94</a:t>
            </a:fld>
            <a:endParaRPr lang="en-US"/>
          </a:p>
        </p:txBody>
      </p:sp>
    </p:spTree>
    <p:extLst>
      <p:ext uri="{BB962C8B-B14F-4D97-AF65-F5344CB8AC3E}">
        <p14:creationId xmlns:p14="http://schemas.microsoft.com/office/powerpoint/2010/main" val="13286111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CD8A90-3FAE-405E-9514-B488133D4D04}" type="slidenum">
              <a:rPr lang="en-US" smtClean="0"/>
              <a:t>95</a:t>
            </a:fld>
            <a:endParaRPr lang="en-US"/>
          </a:p>
        </p:txBody>
      </p:sp>
    </p:spTree>
    <p:extLst>
      <p:ext uri="{BB962C8B-B14F-4D97-AF65-F5344CB8AC3E}">
        <p14:creationId xmlns:p14="http://schemas.microsoft.com/office/powerpoint/2010/main" val="29554976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46481" rtl="0" eaLnBrk="1" fontAlgn="auto" latinLnBrk="0" hangingPunct="1">
              <a:lnSpc>
                <a:spcPct val="100000"/>
              </a:lnSpc>
              <a:spcBef>
                <a:spcPts val="0"/>
              </a:spcBef>
              <a:spcAft>
                <a:spcPts val="0"/>
              </a:spcAft>
              <a:buClrTx/>
              <a:buSzTx/>
              <a:buFontTx/>
              <a:buNone/>
              <a:tabLst/>
              <a:defRPr/>
            </a:pPr>
            <a:r>
              <a:rPr lang="en-US" dirty="0"/>
              <a:t>16) See next slide for correct answers</a:t>
            </a:r>
          </a:p>
          <a:p>
            <a:endParaRPr lang="en-US" dirty="0"/>
          </a:p>
        </p:txBody>
      </p:sp>
      <p:sp>
        <p:nvSpPr>
          <p:cNvPr id="4" name="Slide Number Placeholder 3"/>
          <p:cNvSpPr>
            <a:spLocks noGrp="1"/>
          </p:cNvSpPr>
          <p:nvPr>
            <p:ph type="sldNum" sz="quarter" idx="5"/>
          </p:nvPr>
        </p:nvSpPr>
        <p:spPr/>
        <p:txBody>
          <a:bodyPr/>
          <a:lstStyle/>
          <a:p>
            <a:fld id="{7CCD8A90-3FAE-405E-9514-B488133D4D04}" type="slidenum">
              <a:rPr lang="en-US" smtClean="0"/>
              <a:t>96</a:t>
            </a:fld>
            <a:endParaRPr lang="en-US"/>
          </a:p>
        </p:txBody>
      </p:sp>
    </p:spTree>
    <p:extLst>
      <p:ext uri="{BB962C8B-B14F-4D97-AF65-F5344CB8AC3E}">
        <p14:creationId xmlns:p14="http://schemas.microsoft.com/office/powerpoint/2010/main" val="39719717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CD8A90-3FAE-405E-9514-B488133D4D04}" type="slidenum">
              <a:rPr lang="en-US" smtClean="0"/>
              <a:t>97</a:t>
            </a:fld>
            <a:endParaRPr lang="en-US"/>
          </a:p>
        </p:txBody>
      </p:sp>
    </p:spTree>
    <p:extLst>
      <p:ext uri="{BB962C8B-B14F-4D97-AF65-F5344CB8AC3E}">
        <p14:creationId xmlns:p14="http://schemas.microsoft.com/office/powerpoint/2010/main" val="29638762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Now that you have taken the course, you should have a basic understanding of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and its use as a communications tool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to evaluate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your outcome of the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Assessment, 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scoring guide.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meaning of the 5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shapes and what they mean to you in terms of who you are, what you do, and how you interact with others</a:t>
            </a:r>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98</a:t>
            </a:fld>
            <a:endParaRPr lang="en-US"/>
          </a:p>
        </p:txBody>
      </p:sp>
    </p:spTree>
    <p:extLst>
      <p:ext uri="{BB962C8B-B14F-4D97-AF65-F5344CB8AC3E}">
        <p14:creationId xmlns:p14="http://schemas.microsoft.com/office/powerpoint/2010/main" val="30587218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Thank you so much for taking the first steps in understanding </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Psycho</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Geometrics®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taking this introductory course.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Come back to enrich your knowledge, maximize your shape strengths, and improve your communication skills even more by enrolling in additional courses that meet your specific objectives.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fld id="{7CCD8A90-3FAE-405E-9514-B488133D4D04}" type="slidenum">
              <a:rPr lang="en-US" smtClean="0"/>
              <a:t>99</a:t>
            </a:fld>
            <a:endParaRPr lang="en-US"/>
          </a:p>
        </p:txBody>
      </p:sp>
    </p:spTree>
    <p:extLst>
      <p:ext uri="{BB962C8B-B14F-4D97-AF65-F5344CB8AC3E}">
        <p14:creationId xmlns:p14="http://schemas.microsoft.com/office/powerpoint/2010/main" val="895190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70967" y="802022"/>
            <a:ext cx="6425804" cy="1706139"/>
          </a:xfrm>
        </p:spPr>
        <p:txBody>
          <a:bodyPr anchor="b"/>
          <a:lstStyle>
            <a:lvl1pPr algn="ctr">
              <a:defRPr sz="4216"/>
            </a:lvl1pPr>
          </a:lstStyle>
          <a:p>
            <a:r>
              <a:rPr lang="en-US"/>
              <a:t>Click to edit Master title style</a:t>
            </a:r>
            <a:endParaRPr lang="en-US" dirty="0"/>
          </a:p>
        </p:txBody>
      </p:sp>
      <p:sp>
        <p:nvSpPr>
          <p:cNvPr id="3" name="Subtitle 2"/>
          <p:cNvSpPr>
            <a:spLocks noGrp="1"/>
          </p:cNvSpPr>
          <p:nvPr>
            <p:ph type="subTitle" idx="1"/>
          </p:nvPr>
        </p:nvSpPr>
        <p:spPr>
          <a:xfrm>
            <a:off x="1070967" y="2573957"/>
            <a:ext cx="6425804" cy="1183180"/>
          </a:xfrm>
        </p:spPr>
        <p:txBody>
          <a:bodyPr/>
          <a:lstStyle>
            <a:lvl1pPr marL="0" indent="0" algn="ctr">
              <a:buNone/>
              <a:defRPr sz="1686"/>
            </a:lvl1pPr>
            <a:lvl2pPr marL="321274" indent="0" algn="ctr">
              <a:buNone/>
              <a:defRPr sz="1405"/>
            </a:lvl2pPr>
            <a:lvl3pPr marL="642549" indent="0" algn="ctr">
              <a:buNone/>
              <a:defRPr sz="1265"/>
            </a:lvl3pPr>
            <a:lvl4pPr marL="963823" indent="0" algn="ctr">
              <a:buNone/>
              <a:defRPr sz="1124"/>
            </a:lvl4pPr>
            <a:lvl5pPr marL="1285098" indent="0" algn="ctr">
              <a:buNone/>
              <a:defRPr sz="1124"/>
            </a:lvl5pPr>
            <a:lvl6pPr marL="1606372" indent="0" algn="ctr">
              <a:buNone/>
              <a:defRPr sz="1124"/>
            </a:lvl6pPr>
            <a:lvl7pPr marL="1927647" indent="0" algn="ctr">
              <a:buNone/>
              <a:defRPr sz="1124"/>
            </a:lvl7pPr>
            <a:lvl8pPr marL="2248921" indent="0" algn="ctr">
              <a:buNone/>
              <a:defRPr sz="1124"/>
            </a:lvl8pPr>
            <a:lvl9pPr marL="2570196" indent="0" algn="ctr">
              <a:buNone/>
              <a:defRPr sz="112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4FE110-43A5-4DE0-BA4D-342D51B3D50A}"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F6A0F-86EE-468F-9FBE-BC72DD41376A}" type="slidenum">
              <a:rPr lang="en-US" smtClean="0"/>
              <a:t>‹#›</a:t>
            </a:fld>
            <a:endParaRPr lang="en-US"/>
          </a:p>
        </p:txBody>
      </p:sp>
    </p:spTree>
    <p:extLst>
      <p:ext uri="{BB962C8B-B14F-4D97-AF65-F5344CB8AC3E}">
        <p14:creationId xmlns:p14="http://schemas.microsoft.com/office/powerpoint/2010/main" val="3810669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4FE110-43A5-4DE0-BA4D-342D51B3D50A}"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F6A0F-86EE-468F-9FBE-BC72DD41376A}" type="slidenum">
              <a:rPr lang="en-US" smtClean="0"/>
              <a:t>‹#›</a:t>
            </a:fld>
            <a:endParaRPr lang="en-US"/>
          </a:p>
        </p:txBody>
      </p:sp>
    </p:spTree>
    <p:extLst>
      <p:ext uri="{BB962C8B-B14F-4D97-AF65-F5344CB8AC3E}">
        <p14:creationId xmlns:p14="http://schemas.microsoft.com/office/powerpoint/2010/main" val="1410564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31287" y="260912"/>
            <a:ext cx="1847419" cy="41530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9032" y="260912"/>
            <a:ext cx="5435159" cy="41530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4FE110-43A5-4DE0-BA4D-342D51B3D50A}"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F6A0F-86EE-468F-9FBE-BC72DD41376A}" type="slidenum">
              <a:rPr lang="en-US" smtClean="0"/>
              <a:t>‹#›</a:t>
            </a:fld>
            <a:endParaRPr lang="en-US"/>
          </a:p>
        </p:txBody>
      </p:sp>
    </p:spTree>
    <p:extLst>
      <p:ext uri="{BB962C8B-B14F-4D97-AF65-F5344CB8AC3E}">
        <p14:creationId xmlns:p14="http://schemas.microsoft.com/office/powerpoint/2010/main" val="58956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4FE110-43A5-4DE0-BA4D-342D51B3D50A}"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F6A0F-86EE-468F-9FBE-BC72DD41376A}" type="slidenum">
              <a:rPr lang="en-US" smtClean="0"/>
              <a:t>‹#›</a:t>
            </a:fld>
            <a:endParaRPr lang="en-US"/>
          </a:p>
        </p:txBody>
      </p:sp>
    </p:spTree>
    <p:extLst>
      <p:ext uri="{BB962C8B-B14F-4D97-AF65-F5344CB8AC3E}">
        <p14:creationId xmlns:p14="http://schemas.microsoft.com/office/powerpoint/2010/main" val="65066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4570" y="1221751"/>
            <a:ext cx="7389674" cy="2038519"/>
          </a:xfrm>
        </p:spPr>
        <p:txBody>
          <a:bodyPr anchor="b"/>
          <a:lstStyle>
            <a:lvl1pPr>
              <a:defRPr sz="4216"/>
            </a:lvl1pPr>
          </a:lstStyle>
          <a:p>
            <a:r>
              <a:rPr lang="en-US"/>
              <a:t>Click to edit Master title style</a:t>
            </a:r>
            <a:endParaRPr lang="en-US" dirty="0"/>
          </a:p>
        </p:txBody>
      </p:sp>
      <p:sp>
        <p:nvSpPr>
          <p:cNvPr id="3" name="Text Placeholder 2"/>
          <p:cNvSpPr>
            <a:spLocks noGrp="1"/>
          </p:cNvSpPr>
          <p:nvPr>
            <p:ph type="body" idx="1"/>
          </p:nvPr>
        </p:nvSpPr>
        <p:spPr>
          <a:xfrm>
            <a:off x="584570" y="3279554"/>
            <a:ext cx="7389674" cy="1072009"/>
          </a:xfrm>
        </p:spPr>
        <p:txBody>
          <a:bodyPr/>
          <a:lstStyle>
            <a:lvl1pPr marL="0" indent="0">
              <a:buNone/>
              <a:defRPr sz="1686">
                <a:solidFill>
                  <a:schemeClr val="tx1">
                    <a:tint val="75000"/>
                  </a:schemeClr>
                </a:solidFill>
              </a:defRPr>
            </a:lvl1pPr>
            <a:lvl2pPr marL="321274" indent="0">
              <a:buNone/>
              <a:defRPr sz="1405">
                <a:solidFill>
                  <a:schemeClr val="tx1">
                    <a:tint val="75000"/>
                  </a:schemeClr>
                </a:solidFill>
              </a:defRPr>
            </a:lvl2pPr>
            <a:lvl3pPr marL="642549" indent="0">
              <a:buNone/>
              <a:defRPr sz="1265">
                <a:solidFill>
                  <a:schemeClr val="tx1">
                    <a:tint val="75000"/>
                  </a:schemeClr>
                </a:solidFill>
              </a:defRPr>
            </a:lvl3pPr>
            <a:lvl4pPr marL="963823" indent="0">
              <a:buNone/>
              <a:defRPr sz="1124">
                <a:solidFill>
                  <a:schemeClr val="tx1">
                    <a:tint val="75000"/>
                  </a:schemeClr>
                </a:solidFill>
              </a:defRPr>
            </a:lvl4pPr>
            <a:lvl5pPr marL="1285098" indent="0">
              <a:buNone/>
              <a:defRPr sz="1124">
                <a:solidFill>
                  <a:schemeClr val="tx1">
                    <a:tint val="75000"/>
                  </a:schemeClr>
                </a:solidFill>
              </a:defRPr>
            </a:lvl5pPr>
            <a:lvl6pPr marL="1606372" indent="0">
              <a:buNone/>
              <a:defRPr sz="1124">
                <a:solidFill>
                  <a:schemeClr val="tx1">
                    <a:tint val="75000"/>
                  </a:schemeClr>
                </a:solidFill>
              </a:defRPr>
            </a:lvl6pPr>
            <a:lvl7pPr marL="1927647" indent="0">
              <a:buNone/>
              <a:defRPr sz="1124">
                <a:solidFill>
                  <a:schemeClr val="tx1">
                    <a:tint val="75000"/>
                  </a:schemeClr>
                </a:solidFill>
              </a:defRPr>
            </a:lvl7pPr>
            <a:lvl8pPr marL="2248921" indent="0">
              <a:buNone/>
              <a:defRPr sz="1124">
                <a:solidFill>
                  <a:schemeClr val="tx1">
                    <a:tint val="75000"/>
                  </a:schemeClr>
                </a:solidFill>
              </a:defRPr>
            </a:lvl8pPr>
            <a:lvl9pPr marL="2570196" indent="0">
              <a:buNone/>
              <a:defRPr sz="112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4FE110-43A5-4DE0-BA4D-342D51B3D50A}" type="datetimeFigureOut">
              <a:rPr lang="en-US" smtClean="0"/>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F6A0F-86EE-468F-9FBE-BC72DD41376A}" type="slidenum">
              <a:rPr lang="en-US" smtClean="0"/>
              <a:t>‹#›</a:t>
            </a:fld>
            <a:endParaRPr lang="en-US"/>
          </a:p>
        </p:txBody>
      </p:sp>
    </p:spTree>
    <p:extLst>
      <p:ext uri="{BB962C8B-B14F-4D97-AF65-F5344CB8AC3E}">
        <p14:creationId xmlns:p14="http://schemas.microsoft.com/office/powerpoint/2010/main" val="1597026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9032" y="1304561"/>
            <a:ext cx="3641289" cy="3109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37417" y="1304561"/>
            <a:ext cx="3641289" cy="3109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4FE110-43A5-4DE0-BA4D-342D51B3D50A}"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9F6A0F-86EE-468F-9FBE-BC72DD41376A}" type="slidenum">
              <a:rPr lang="en-US" smtClean="0"/>
              <a:t>‹#›</a:t>
            </a:fld>
            <a:endParaRPr lang="en-US"/>
          </a:p>
        </p:txBody>
      </p:sp>
    </p:spTree>
    <p:extLst>
      <p:ext uri="{BB962C8B-B14F-4D97-AF65-F5344CB8AC3E}">
        <p14:creationId xmlns:p14="http://schemas.microsoft.com/office/powerpoint/2010/main" val="366209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0148" y="260913"/>
            <a:ext cx="7389674" cy="947225"/>
          </a:xfrm>
        </p:spPr>
        <p:txBody>
          <a:bodyPr/>
          <a:lstStyle/>
          <a:p>
            <a:r>
              <a:rPr lang="en-US"/>
              <a:t>Click to edit Master title style</a:t>
            </a:r>
            <a:endParaRPr lang="en-US" dirty="0"/>
          </a:p>
        </p:txBody>
      </p:sp>
      <p:sp>
        <p:nvSpPr>
          <p:cNvPr id="3" name="Text Placeholder 2"/>
          <p:cNvSpPr>
            <a:spLocks noGrp="1"/>
          </p:cNvSpPr>
          <p:nvPr>
            <p:ph type="body" idx="1"/>
          </p:nvPr>
        </p:nvSpPr>
        <p:spPr>
          <a:xfrm>
            <a:off x="590148" y="1201331"/>
            <a:ext cx="3624554" cy="588754"/>
          </a:xfrm>
        </p:spPr>
        <p:txBody>
          <a:bodyPr anchor="b"/>
          <a:lstStyle>
            <a:lvl1pPr marL="0" indent="0">
              <a:buNone/>
              <a:defRPr sz="1686" b="1"/>
            </a:lvl1pPr>
            <a:lvl2pPr marL="321274" indent="0">
              <a:buNone/>
              <a:defRPr sz="1405" b="1"/>
            </a:lvl2pPr>
            <a:lvl3pPr marL="642549" indent="0">
              <a:buNone/>
              <a:defRPr sz="1265" b="1"/>
            </a:lvl3pPr>
            <a:lvl4pPr marL="963823" indent="0">
              <a:buNone/>
              <a:defRPr sz="1124" b="1"/>
            </a:lvl4pPr>
            <a:lvl5pPr marL="1285098" indent="0">
              <a:buNone/>
              <a:defRPr sz="1124" b="1"/>
            </a:lvl5pPr>
            <a:lvl6pPr marL="1606372" indent="0">
              <a:buNone/>
              <a:defRPr sz="1124" b="1"/>
            </a:lvl6pPr>
            <a:lvl7pPr marL="1927647" indent="0">
              <a:buNone/>
              <a:defRPr sz="1124" b="1"/>
            </a:lvl7pPr>
            <a:lvl8pPr marL="2248921" indent="0">
              <a:buNone/>
              <a:defRPr sz="1124" b="1"/>
            </a:lvl8pPr>
            <a:lvl9pPr marL="2570196" indent="0">
              <a:buNone/>
              <a:defRPr sz="1124" b="1"/>
            </a:lvl9pPr>
          </a:lstStyle>
          <a:p>
            <a:pPr lvl="0"/>
            <a:r>
              <a:rPr lang="en-US"/>
              <a:t>Click to edit Master text styles</a:t>
            </a:r>
          </a:p>
        </p:txBody>
      </p:sp>
      <p:sp>
        <p:nvSpPr>
          <p:cNvPr id="4" name="Content Placeholder 3"/>
          <p:cNvSpPr>
            <a:spLocks noGrp="1"/>
          </p:cNvSpPr>
          <p:nvPr>
            <p:ph sz="half" idx="2"/>
          </p:nvPr>
        </p:nvSpPr>
        <p:spPr>
          <a:xfrm>
            <a:off x="590148" y="1790085"/>
            <a:ext cx="3624554" cy="2632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337417" y="1201331"/>
            <a:ext cx="3642405" cy="588754"/>
          </a:xfrm>
        </p:spPr>
        <p:txBody>
          <a:bodyPr anchor="b"/>
          <a:lstStyle>
            <a:lvl1pPr marL="0" indent="0">
              <a:buNone/>
              <a:defRPr sz="1686" b="1"/>
            </a:lvl1pPr>
            <a:lvl2pPr marL="321274" indent="0">
              <a:buNone/>
              <a:defRPr sz="1405" b="1"/>
            </a:lvl2pPr>
            <a:lvl3pPr marL="642549" indent="0">
              <a:buNone/>
              <a:defRPr sz="1265" b="1"/>
            </a:lvl3pPr>
            <a:lvl4pPr marL="963823" indent="0">
              <a:buNone/>
              <a:defRPr sz="1124" b="1"/>
            </a:lvl4pPr>
            <a:lvl5pPr marL="1285098" indent="0">
              <a:buNone/>
              <a:defRPr sz="1124" b="1"/>
            </a:lvl5pPr>
            <a:lvl6pPr marL="1606372" indent="0">
              <a:buNone/>
              <a:defRPr sz="1124" b="1"/>
            </a:lvl6pPr>
            <a:lvl7pPr marL="1927647" indent="0">
              <a:buNone/>
              <a:defRPr sz="1124" b="1"/>
            </a:lvl7pPr>
            <a:lvl8pPr marL="2248921" indent="0">
              <a:buNone/>
              <a:defRPr sz="1124" b="1"/>
            </a:lvl8pPr>
            <a:lvl9pPr marL="2570196" indent="0">
              <a:buNone/>
              <a:defRPr sz="1124" b="1"/>
            </a:lvl9pPr>
          </a:lstStyle>
          <a:p>
            <a:pPr lvl="0"/>
            <a:r>
              <a:rPr lang="en-US"/>
              <a:t>Click to edit Master text styles</a:t>
            </a:r>
          </a:p>
        </p:txBody>
      </p:sp>
      <p:sp>
        <p:nvSpPr>
          <p:cNvPr id="6" name="Content Placeholder 5"/>
          <p:cNvSpPr>
            <a:spLocks noGrp="1"/>
          </p:cNvSpPr>
          <p:nvPr>
            <p:ph sz="quarter" idx="4"/>
          </p:nvPr>
        </p:nvSpPr>
        <p:spPr>
          <a:xfrm>
            <a:off x="4337417" y="1790085"/>
            <a:ext cx="3642405" cy="2632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4FE110-43A5-4DE0-BA4D-342D51B3D50A}" type="datetimeFigureOut">
              <a:rPr lang="en-US" smtClean="0"/>
              <a:t>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9F6A0F-86EE-468F-9FBE-BC72DD41376A}" type="slidenum">
              <a:rPr lang="en-US" smtClean="0"/>
              <a:t>‹#›</a:t>
            </a:fld>
            <a:endParaRPr lang="en-US"/>
          </a:p>
        </p:txBody>
      </p:sp>
    </p:spTree>
    <p:extLst>
      <p:ext uri="{BB962C8B-B14F-4D97-AF65-F5344CB8AC3E}">
        <p14:creationId xmlns:p14="http://schemas.microsoft.com/office/powerpoint/2010/main" val="619188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4FE110-43A5-4DE0-BA4D-342D51B3D50A}" type="datetimeFigureOut">
              <a:rPr lang="en-US" smtClean="0"/>
              <a:t>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9F6A0F-86EE-468F-9FBE-BC72DD41376A}" type="slidenum">
              <a:rPr lang="en-US" smtClean="0"/>
              <a:t>‹#›</a:t>
            </a:fld>
            <a:endParaRPr lang="en-US"/>
          </a:p>
        </p:txBody>
      </p:sp>
    </p:spTree>
    <p:extLst>
      <p:ext uri="{BB962C8B-B14F-4D97-AF65-F5344CB8AC3E}">
        <p14:creationId xmlns:p14="http://schemas.microsoft.com/office/powerpoint/2010/main" val="2262006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4FE110-43A5-4DE0-BA4D-342D51B3D50A}" type="datetimeFigureOut">
              <a:rPr lang="en-US" smtClean="0"/>
              <a:t>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9F6A0F-86EE-468F-9FBE-BC72DD41376A}" type="slidenum">
              <a:rPr lang="en-US" smtClean="0"/>
              <a:t>‹#›</a:t>
            </a:fld>
            <a:endParaRPr lang="en-US"/>
          </a:p>
        </p:txBody>
      </p:sp>
    </p:spTree>
    <p:extLst>
      <p:ext uri="{BB962C8B-B14F-4D97-AF65-F5344CB8AC3E}">
        <p14:creationId xmlns:p14="http://schemas.microsoft.com/office/powerpoint/2010/main" val="2114268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148" y="326708"/>
            <a:ext cx="2763318" cy="1143476"/>
          </a:xfrm>
        </p:spPr>
        <p:txBody>
          <a:bodyPr anchor="b"/>
          <a:lstStyle>
            <a:lvl1pPr>
              <a:defRPr sz="2249"/>
            </a:lvl1pPr>
          </a:lstStyle>
          <a:p>
            <a:r>
              <a:rPr lang="en-US"/>
              <a:t>Click to edit Master title style</a:t>
            </a:r>
            <a:endParaRPr lang="en-US" dirty="0"/>
          </a:p>
        </p:txBody>
      </p:sp>
      <p:sp>
        <p:nvSpPr>
          <p:cNvPr id="3" name="Content Placeholder 2"/>
          <p:cNvSpPr>
            <a:spLocks noGrp="1"/>
          </p:cNvSpPr>
          <p:nvPr>
            <p:ph idx="1"/>
          </p:nvPr>
        </p:nvSpPr>
        <p:spPr>
          <a:xfrm>
            <a:off x="3642405" y="705598"/>
            <a:ext cx="4337417" cy="3482612"/>
          </a:xfrm>
        </p:spPr>
        <p:txBody>
          <a:bodyPr/>
          <a:lstStyle>
            <a:lvl1pPr>
              <a:defRPr sz="2249"/>
            </a:lvl1pPr>
            <a:lvl2pPr>
              <a:defRPr sz="1968"/>
            </a:lvl2pPr>
            <a:lvl3pPr>
              <a:defRPr sz="1686"/>
            </a:lvl3pPr>
            <a:lvl4pPr>
              <a:defRPr sz="1405"/>
            </a:lvl4pPr>
            <a:lvl5pPr>
              <a:defRPr sz="1405"/>
            </a:lvl5pPr>
            <a:lvl6pPr>
              <a:defRPr sz="1405"/>
            </a:lvl6pPr>
            <a:lvl7pPr>
              <a:defRPr sz="1405"/>
            </a:lvl7pPr>
            <a:lvl8pPr>
              <a:defRPr sz="1405"/>
            </a:lvl8pPr>
            <a:lvl9pPr>
              <a:defRPr sz="14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148" y="1470184"/>
            <a:ext cx="2763318" cy="2723698"/>
          </a:xfrm>
        </p:spPr>
        <p:txBody>
          <a:bodyPr/>
          <a:lstStyle>
            <a:lvl1pPr marL="0" indent="0">
              <a:buNone/>
              <a:defRPr sz="1124"/>
            </a:lvl1pPr>
            <a:lvl2pPr marL="321274" indent="0">
              <a:buNone/>
              <a:defRPr sz="984"/>
            </a:lvl2pPr>
            <a:lvl3pPr marL="642549" indent="0">
              <a:buNone/>
              <a:defRPr sz="843"/>
            </a:lvl3pPr>
            <a:lvl4pPr marL="963823" indent="0">
              <a:buNone/>
              <a:defRPr sz="703"/>
            </a:lvl4pPr>
            <a:lvl5pPr marL="1285098" indent="0">
              <a:buNone/>
              <a:defRPr sz="703"/>
            </a:lvl5pPr>
            <a:lvl6pPr marL="1606372" indent="0">
              <a:buNone/>
              <a:defRPr sz="703"/>
            </a:lvl6pPr>
            <a:lvl7pPr marL="1927647" indent="0">
              <a:buNone/>
              <a:defRPr sz="703"/>
            </a:lvl7pPr>
            <a:lvl8pPr marL="2248921" indent="0">
              <a:buNone/>
              <a:defRPr sz="703"/>
            </a:lvl8pPr>
            <a:lvl9pPr marL="2570196" indent="0">
              <a:buNone/>
              <a:defRPr sz="703"/>
            </a:lvl9pPr>
          </a:lstStyle>
          <a:p>
            <a:pPr lvl="0"/>
            <a:r>
              <a:rPr lang="en-US"/>
              <a:t>Click to edit Master text styles</a:t>
            </a:r>
          </a:p>
        </p:txBody>
      </p:sp>
      <p:sp>
        <p:nvSpPr>
          <p:cNvPr id="5" name="Date Placeholder 4"/>
          <p:cNvSpPr>
            <a:spLocks noGrp="1"/>
          </p:cNvSpPr>
          <p:nvPr>
            <p:ph type="dt" sz="half" idx="10"/>
          </p:nvPr>
        </p:nvSpPr>
        <p:spPr/>
        <p:txBody>
          <a:bodyPr/>
          <a:lstStyle/>
          <a:p>
            <a:fld id="{DF4FE110-43A5-4DE0-BA4D-342D51B3D50A}"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9F6A0F-86EE-468F-9FBE-BC72DD41376A}" type="slidenum">
              <a:rPr lang="en-US" smtClean="0"/>
              <a:t>‹#›</a:t>
            </a:fld>
            <a:endParaRPr lang="en-US"/>
          </a:p>
        </p:txBody>
      </p:sp>
    </p:spTree>
    <p:extLst>
      <p:ext uri="{BB962C8B-B14F-4D97-AF65-F5344CB8AC3E}">
        <p14:creationId xmlns:p14="http://schemas.microsoft.com/office/powerpoint/2010/main" val="2243190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148" y="326708"/>
            <a:ext cx="2763318" cy="1143476"/>
          </a:xfrm>
        </p:spPr>
        <p:txBody>
          <a:bodyPr anchor="b"/>
          <a:lstStyle>
            <a:lvl1pPr>
              <a:defRPr sz="2249"/>
            </a:lvl1pPr>
          </a:lstStyle>
          <a:p>
            <a:r>
              <a:rPr lang="en-US"/>
              <a:t>Click to edit Master title style</a:t>
            </a:r>
            <a:endParaRPr lang="en-US" dirty="0"/>
          </a:p>
        </p:txBody>
      </p:sp>
      <p:sp>
        <p:nvSpPr>
          <p:cNvPr id="3" name="Picture Placeholder 2"/>
          <p:cNvSpPr>
            <a:spLocks noGrp="1" noChangeAspect="1"/>
          </p:cNvSpPr>
          <p:nvPr>
            <p:ph type="pic" idx="1"/>
          </p:nvPr>
        </p:nvSpPr>
        <p:spPr>
          <a:xfrm>
            <a:off x="3642405" y="705598"/>
            <a:ext cx="4337417" cy="3482612"/>
          </a:xfrm>
        </p:spPr>
        <p:txBody>
          <a:bodyPr anchor="t"/>
          <a:lstStyle>
            <a:lvl1pPr marL="0" indent="0">
              <a:buNone/>
              <a:defRPr sz="2249"/>
            </a:lvl1pPr>
            <a:lvl2pPr marL="321274" indent="0">
              <a:buNone/>
              <a:defRPr sz="1968"/>
            </a:lvl2pPr>
            <a:lvl3pPr marL="642549" indent="0">
              <a:buNone/>
              <a:defRPr sz="1686"/>
            </a:lvl3pPr>
            <a:lvl4pPr marL="963823" indent="0">
              <a:buNone/>
              <a:defRPr sz="1405"/>
            </a:lvl4pPr>
            <a:lvl5pPr marL="1285098" indent="0">
              <a:buNone/>
              <a:defRPr sz="1405"/>
            </a:lvl5pPr>
            <a:lvl6pPr marL="1606372" indent="0">
              <a:buNone/>
              <a:defRPr sz="1405"/>
            </a:lvl6pPr>
            <a:lvl7pPr marL="1927647" indent="0">
              <a:buNone/>
              <a:defRPr sz="1405"/>
            </a:lvl7pPr>
            <a:lvl8pPr marL="2248921" indent="0">
              <a:buNone/>
              <a:defRPr sz="1405"/>
            </a:lvl8pPr>
            <a:lvl9pPr marL="2570196" indent="0">
              <a:buNone/>
              <a:defRPr sz="1405"/>
            </a:lvl9pPr>
          </a:lstStyle>
          <a:p>
            <a:r>
              <a:rPr lang="en-US"/>
              <a:t>Click icon to add picture</a:t>
            </a:r>
            <a:endParaRPr lang="en-US" dirty="0"/>
          </a:p>
        </p:txBody>
      </p:sp>
      <p:sp>
        <p:nvSpPr>
          <p:cNvPr id="4" name="Text Placeholder 3"/>
          <p:cNvSpPr>
            <a:spLocks noGrp="1"/>
          </p:cNvSpPr>
          <p:nvPr>
            <p:ph type="body" sz="half" idx="2"/>
          </p:nvPr>
        </p:nvSpPr>
        <p:spPr>
          <a:xfrm>
            <a:off x="590148" y="1470184"/>
            <a:ext cx="2763318" cy="2723698"/>
          </a:xfrm>
        </p:spPr>
        <p:txBody>
          <a:bodyPr/>
          <a:lstStyle>
            <a:lvl1pPr marL="0" indent="0">
              <a:buNone/>
              <a:defRPr sz="1124"/>
            </a:lvl1pPr>
            <a:lvl2pPr marL="321274" indent="0">
              <a:buNone/>
              <a:defRPr sz="984"/>
            </a:lvl2pPr>
            <a:lvl3pPr marL="642549" indent="0">
              <a:buNone/>
              <a:defRPr sz="843"/>
            </a:lvl3pPr>
            <a:lvl4pPr marL="963823" indent="0">
              <a:buNone/>
              <a:defRPr sz="703"/>
            </a:lvl4pPr>
            <a:lvl5pPr marL="1285098" indent="0">
              <a:buNone/>
              <a:defRPr sz="703"/>
            </a:lvl5pPr>
            <a:lvl6pPr marL="1606372" indent="0">
              <a:buNone/>
              <a:defRPr sz="703"/>
            </a:lvl6pPr>
            <a:lvl7pPr marL="1927647" indent="0">
              <a:buNone/>
              <a:defRPr sz="703"/>
            </a:lvl7pPr>
            <a:lvl8pPr marL="2248921" indent="0">
              <a:buNone/>
              <a:defRPr sz="703"/>
            </a:lvl8pPr>
            <a:lvl9pPr marL="2570196" indent="0">
              <a:buNone/>
              <a:defRPr sz="703"/>
            </a:lvl9pPr>
          </a:lstStyle>
          <a:p>
            <a:pPr lvl="0"/>
            <a:r>
              <a:rPr lang="en-US"/>
              <a:t>Click to edit Master text styles</a:t>
            </a:r>
          </a:p>
        </p:txBody>
      </p:sp>
      <p:sp>
        <p:nvSpPr>
          <p:cNvPr id="5" name="Date Placeholder 4"/>
          <p:cNvSpPr>
            <a:spLocks noGrp="1"/>
          </p:cNvSpPr>
          <p:nvPr>
            <p:ph type="dt" sz="half" idx="10"/>
          </p:nvPr>
        </p:nvSpPr>
        <p:spPr/>
        <p:txBody>
          <a:bodyPr/>
          <a:lstStyle/>
          <a:p>
            <a:fld id="{DF4FE110-43A5-4DE0-BA4D-342D51B3D50A}" type="datetimeFigureOut">
              <a:rPr lang="en-US" smtClean="0"/>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9F6A0F-86EE-468F-9FBE-BC72DD41376A}" type="slidenum">
              <a:rPr lang="en-US" smtClean="0"/>
              <a:t>‹#›</a:t>
            </a:fld>
            <a:endParaRPr lang="en-US"/>
          </a:p>
        </p:txBody>
      </p:sp>
    </p:spTree>
    <p:extLst>
      <p:ext uri="{BB962C8B-B14F-4D97-AF65-F5344CB8AC3E}">
        <p14:creationId xmlns:p14="http://schemas.microsoft.com/office/powerpoint/2010/main" val="39187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9032" y="260913"/>
            <a:ext cx="7389674" cy="9472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89032" y="1304561"/>
            <a:ext cx="7389674" cy="31093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9032" y="4542143"/>
            <a:ext cx="1927741" cy="260912"/>
          </a:xfrm>
          <a:prstGeom prst="rect">
            <a:avLst/>
          </a:prstGeom>
        </p:spPr>
        <p:txBody>
          <a:bodyPr vert="horz" lIns="91440" tIns="45720" rIns="91440" bIns="45720" rtlCol="0" anchor="ctr"/>
          <a:lstStyle>
            <a:lvl1pPr algn="l">
              <a:defRPr sz="843">
                <a:solidFill>
                  <a:schemeClr val="tx1">
                    <a:tint val="75000"/>
                  </a:schemeClr>
                </a:solidFill>
              </a:defRPr>
            </a:lvl1pPr>
          </a:lstStyle>
          <a:p>
            <a:fld id="{DF4FE110-43A5-4DE0-BA4D-342D51B3D50A}" type="datetimeFigureOut">
              <a:rPr lang="en-US" smtClean="0"/>
              <a:t>2/1/2022</a:t>
            </a:fld>
            <a:endParaRPr lang="en-US"/>
          </a:p>
        </p:txBody>
      </p:sp>
      <p:sp>
        <p:nvSpPr>
          <p:cNvPr id="5" name="Footer Placeholder 4"/>
          <p:cNvSpPr>
            <a:spLocks noGrp="1"/>
          </p:cNvSpPr>
          <p:nvPr>
            <p:ph type="ftr" sz="quarter" idx="3"/>
          </p:nvPr>
        </p:nvSpPr>
        <p:spPr>
          <a:xfrm>
            <a:off x="2838063" y="4542143"/>
            <a:ext cx="2891612" cy="260912"/>
          </a:xfrm>
          <a:prstGeom prst="rect">
            <a:avLst/>
          </a:prstGeom>
        </p:spPr>
        <p:txBody>
          <a:bodyPr vert="horz" lIns="91440" tIns="45720" rIns="91440" bIns="45720" rtlCol="0" anchor="ctr"/>
          <a:lstStyle>
            <a:lvl1pPr algn="ctr">
              <a:defRPr sz="84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050965" y="4542143"/>
            <a:ext cx="1927741" cy="260912"/>
          </a:xfrm>
          <a:prstGeom prst="rect">
            <a:avLst/>
          </a:prstGeom>
        </p:spPr>
        <p:txBody>
          <a:bodyPr vert="horz" lIns="91440" tIns="45720" rIns="91440" bIns="45720" rtlCol="0" anchor="ctr"/>
          <a:lstStyle>
            <a:lvl1pPr algn="r">
              <a:defRPr sz="843">
                <a:solidFill>
                  <a:schemeClr val="tx1">
                    <a:tint val="75000"/>
                  </a:schemeClr>
                </a:solidFill>
              </a:defRPr>
            </a:lvl1pPr>
          </a:lstStyle>
          <a:p>
            <a:fld id="{309F6A0F-86EE-468F-9FBE-BC72DD41376A}" type="slidenum">
              <a:rPr lang="en-US" smtClean="0"/>
              <a:t>‹#›</a:t>
            </a:fld>
            <a:endParaRPr lang="en-US"/>
          </a:p>
        </p:txBody>
      </p:sp>
    </p:spTree>
    <p:extLst>
      <p:ext uri="{BB962C8B-B14F-4D97-AF65-F5344CB8AC3E}">
        <p14:creationId xmlns:p14="http://schemas.microsoft.com/office/powerpoint/2010/main" val="2674949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42549" rtl="0" eaLnBrk="1" latinLnBrk="0" hangingPunct="1">
        <a:lnSpc>
          <a:spcPct val="90000"/>
        </a:lnSpc>
        <a:spcBef>
          <a:spcPct val="0"/>
        </a:spcBef>
        <a:buNone/>
        <a:defRPr sz="3092" kern="1200">
          <a:solidFill>
            <a:schemeClr val="tx1"/>
          </a:solidFill>
          <a:latin typeface="+mj-lt"/>
          <a:ea typeface="+mj-ea"/>
          <a:cs typeface="+mj-cs"/>
        </a:defRPr>
      </a:lvl1pPr>
    </p:titleStyle>
    <p:bodyStyle>
      <a:lvl1pPr marL="160637" indent="-160637" algn="l" defTabSz="642549" rtl="0" eaLnBrk="1" latinLnBrk="0" hangingPunct="1">
        <a:lnSpc>
          <a:spcPct val="90000"/>
        </a:lnSpc>
        <a:spcBef>
          <a:spcPts val="703"/>
        </a:spcBef>
        <a:buFont typeface="Arial" panose="020B0604020202020204" pitchFamily="34" charset="0"/>
        <a:buChar char="•"/>
        <a:defRPr sz="1968" kern="1200">
          <a:solidFill>
            <a:schemeClr val="tx1"/>
          </a:solidFill>
          <a:latin typeface="+mn-lt"/>
          <a:ea typeface="+mn-ea"/>
          <a:cs typeface="+mn-cs"/>
        </a:defRPr>
      </a:lvl1pPr>
      <a:lvl2pPr marL="481912" indent="-160637" algn="l" defTabSz="642549" rtl="0" eaLnBrk="1" latinLnBrk="0" hangingPunct="1">
        <a:lnSpc>
          <a:spcPct val="90000"/>
        </a:lnSpc>
        <a:spcBef>
          <a:spcPts val="351"/>
        </a:spcBef>
        <a:buFont typeface="Arial" panose="020B0604020202020204" pitchFamily="34" charset="0"/>
        <a:buChar char="•"/>
        <a:defRPr sz="1686" kern="1200">
          <a:solidFill>
            <a:schemeClr val="tx1"/>
          </a:solidFill>
          <a:latin typeface="+mn-lt"/>
          <a:ea typeface="+mn-ea"/>
          <a:cs typeface="+mn-cs"/>
        </a:defRPr>
      </a:lvl2pPr>
      <a:lvl3pPr marL="803186" indent="-160637" algn="l" defTabSz="642549" rtl="0" eaLnBrk="1" latinLnBrk="0" hangingPunct="1">
        <a:lnSpc>
          <a:spcPct val="90000"/>
        </a:lnSpc>
        <a:spcBef>
          <a:spcPts val="351"/>
        </a:spcBef>
        <a:buFont typeface="Arial" panose="020B0604020202020204" pitchFamily="34" charset="0"/>
        <a:buChar char="•"/>
        <a:defRPr sz="1405" kern="1200">
          <a:solidFill>
            <a:schemeClr val="tx1"/>
          </a:solidFill>
          <a:latin typeface="+mn-lt"/>
          <a:ea typeface="+mn-ea"/>
          <a:cs typeface="+mn-cs"/>
        </a:defRPr>
      </a:lvl3pPr>
      <a:lvl4pPr marL="1124461" indent="-160637" algn="l" defTabSz="642549"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4pPr>
      <a:lvl5pPr marL="1445735" indent="-160637" algn="l" defTabSz="642549"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5pPr>
      <a:lvl6pPr marL="1767009" indent="-160637" algn="l" defTabSz="642549"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6pPr>
      <a:lvl7pPr marL="2088284" indent="-160637" algn="l" defTabSz="642549"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7pPr>
      <a:lvl8pPr marL="2409558" indent="-160637" algn="l" defTabSz="642549"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8pPr>
      <a:lvl9pPr marL="2730833" indent="-160637" algn="l" defTabSz="642549"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9pPr>
    </p:bodyStyle>
    <p:otherStyle>
      <a:defPPr>
        <a:defRPr lang="en-US"/>
      </a:defPPr>
      <a:lvl1pPr marL="0" algn="l" defTabSz="642549" rtl="0" eaLnBrk="1" latinLnBrk="0" hangingPunct="1">
        <a:defRPr sz="1265" kern="1200">
          <a:solidFill>
            <a:schemeClr val="tx1"/>
          </a:solidFill>
          <a:latin typeface="+mn-lt"/>
          <a:ea typeface="+mn-ea"/>
          <a:cs typeface="+mn-cs"/>
        </a:defRPr>
      </a:lvl1pPr>
      <a:lvl2pPr marL="321274" algn="l" defTabSz="642549" rtl="0" eaLnBrk="1" latinLnBrk="0" hangingPunct="1">
        <a:defRPr sz="1265" kern="1200">
          <a:solidFill>
            <a:schemeClr val="tx1"/>
          </a:solidFill>
          <a:latin typeface="+mn-lt"/>
          <a:ea typeface="+mn-ea"/>
          <a:cs typeface="+mn-cs"/>
        </a:defRPr>
      </a:lvl2pPr>
      <a:lvl3pPr marL="642549" algn="l" defTabSz="642549" rtl="0" eaLnBrk="1" latinLnBrk="0" hangingPunct="1">
        <a:defRPr sz="1265" kern="1200">
          <a:solidFill>
            <a:schemeClr val="tx1"/>
          </a:solidFill>
          <a:latin typeface="+mn-lt"/>
          <a:ea typeface="+mn-ea"/>
          <a:cs typeface="+mn-cs"/>
        </a:defRPr>
      </a:lvl3pPr>
      <a:lvl4pPr marL="963823" algn="l" defTabSz="642549" rtl="0" eaLnBrk="1" latinLnBrk="0" hangingPunct="1">
        <a:defRPr sz="1265" kern="1200">
          <a:solidFill>
            <a:schemeClr val="tx1"/>
          </a:solidFill>
          <a:latin typeface="+mn-lt"/>
          <a:ea typeface="+mn-ea"/>
          <a:cs typeface="+mn-cs"/>
        </a:defRPr>
      </a:lvl4pPr>
      <a:lvl5pPr marL="1285098" algn="l" defTabSz="642549" rtl="0" eaLnBrk="1" latinLnBrk="0" hangingPunct="1">
        <a:defRPr sz="1265" kern="1200">
          <a:solidFill>
            <a:schemeClr val="tx1"/>
          </a:solidFill>
          <a:latin typeface="+mn-lt"/>
          <a:ea typeface="+mn-ea"/>
          <a:cs typeface="+mn-cs"/>
        </a:defRPr>
      </a:lvl5pPr>
      <a:lvl6pPr marL="1606372" algn="l" defTabSz="642549" rtl="0" eaLnBrk="1" latinLnBrk="0" hangingPunct="1">
        <a:defRPr sz="1265" kern="1200">
          <a:solidFill>
            <a:schemeClr val="tx1"/>
          </a:solidFill>
          <a:latin typeface="+mn-lt"/>
          <a:ea typeface="+mn-ea"/>
          <a:cs typeface="+mn-cs"/>
        </a:defRPr>
      </a:lvl6pPr>
      <a:lvl7pPr marL="1927647" algn="l" defTabSz="642549" rtl="0" eaLnBrk="1" latinLnBrk="0" hangingPunct="1">
        <a:defRPr sz="1265" kern="1200">
          <a:solidFill>
            <a:schemeClr val="tx1"/>
          </a:solidFill>
          <a:latin typeface="+mn-lt"/>
          <a:ea typeface="+mn-ea"/>
          <a:cs typeface="+mn-cs"/>
        </a:defRPr>
      </a:lvl7pPr>
      <a:lvl8pPr marL="2248921" algn="l" defTabSz="642549" rtl="0" eaLnBrk="1" latinLnBrk="0" hangingPunct="1">
        <a:defRPr sz="1265" kern="1200">
          <a:solidFill>
            <a:schemeClr val="tx1"/>
          </a:solidFill>
          <a:latin typeface="+mn-lt"/>
          <a:ea typeface="+mn-ea"/>
          <a:cs typeface="+mn-cs"/>
        </a:defRPr>
      </a:lvl8pPr>
      <a:lvl9pPr marL="2570196" algn="l" defTabSz="642549" rtl="0" eaLnBrk="1" latinLnBrk="0" hangingPunct="1">
        <a:defRPr sz="12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psychogeometric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8" Type="http://schemas.openxmlformats.org/officeDocument/2006/relationships/hyperlink" Target="https://www.facebook.com/psycho_geometrics-103150451491958" TargetMode="External"/><Relationship Id="rId3" Type="http://schemas.openxmlformats.org/officeDocument/2006/relationships/image" Target="../media/image103.png"/><Relationship Id="rId7" Type="http://schemas.openxmlformats.org/officeDocument/2006/relationships/hyperlink" Target="https://psychogeometrics.com/modules/" TargetMode="External"/><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hyperlink" Target="https://psychogeometrics.com/shapes-for-work-info/" TargetMode="External"/><Relationship Id="rId11" Type="http://schemas.openxmlformats.org/officeDocument/2006/relationships/hyperlink" Target="https://www.linkedin.com/company/psycho-geometrics/" TargetMode="External"/><Relationship Id="rId5" Type="http://schemas.openxmlformats.org/officeDocument/2006/relationships/hyperlink" Target="https://psychogeometrics.com/meet-susan/" TargetMode="External"/><Relationship Id="rId10" Type="http://schemas.openxmlformats.org/officeDocument/2006/relationships/hyperlink" Target="https://www.instagram.com/psycho_geometrics/" TargetMode="External"/><Relationship Id="rId4" Type="http://schemas.openxmlformats.org/officeDocument/2006/relationships/hyperlink" Target="https://psychogeometrics.com/" TargetMode="External"/><Relationship Id="rId9" Type="http://schemas.openxmlformats.org/officeDocument/2006/relationships/hyperlink" Target="https://twitter.com/PsychoGeoUSA"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package" Target="../embeddings/Microsoft_Word_Document.docx"/><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7A792-1EF8-4109-B915-A13FFDAE1BD3}"/>
              </a:ext>
            </a:extLst>
          </p:cNvPr>
          <p:cNvSpPr>
            <a:spLocks noGrp="1"/>
          </p:cNvSpPr>
          <p:nvPr>
            <p:ph type="title"/>
          </p:nvPr>
        </p:nvSpPr>
        <p:spPr/>
        <p:txBody>
          <a:bodyPr/>
          <a:lstStyle/>
          <a:p>
            <a:r>
              <a:rPr lang="en-US" dirty="0"/>
              <a:t>Welcome</a:t>
            </a:r>
          </a:p>
        </p:txBody>
      </p:sp>
      <p:pic>
        <p:nvPicPr>
          <p:cNvPr id="8" name="Picture 7">
            <a:extLst>
              <a:ext uri="{FF2B5EF4-FFF2-40B4-BE49-F238E27FC236}">
                <a16:creationId xmlns:a16="http://schemas.microsoft.com/office/drawing/2014/main" id="{31B69929-64CC-4A84-9E0D-CA26E3B56DC2}"/>
              </a:ext>
            </a:extLst>
          </p:cNvPr>
          <p:cNvPicPr>
            <a:picLocks noChangeAspect="1"/>
          </p:cNvPicPr>
          <p:nvPr/>
        </p:nvPicPr>
        <p:blipFill>
          <a:blip r:embed="rId3"/>
          <a:stretch>
            <a:fillRect/>
          </a:stretch>
        </p:blipFill>
        <p:spPr>
          <a:xfrm>
            <a:off x="0" y="0"/>
            <a:ext cx="8564177" cy="4900613"/>
          </a:xfrm>
          <a:prstGeom prst="rect">
            <a:avLst/>
          </a:prstGeom>
        </p:spPr>
      </p:pic>
      <p:sp>
        <p:nvSpPr>
          <p:cNvPr id="9" name="Rectangle: Rounded Corners 8">
            <a:hlinkClick r:id="rId4"/>
            <a:extLst>
              <a:ext uri="{FF2B5EF4-FFF2-40B4-BE49-F238E27FC236}">
                <a16:creationId xmlns:a16="http://schemas.microsoft.com/office/drawing/2014/main" id="{9B0CF534-E28E-4E19-80D8-23B14F81DBBA}"/>
              </a:ext>
            </a:extLst>
          </p:cNvPr>
          <p:cNvSpPr/>
          <p:nvPr/>
        </p:nvSpPr>
        <p:spPr>
          <a:xfrm>
            <a:off x="6360160" y="4572000"/>
            <a:ext cx="1524000" cy="182880"/>
          </a:xfrm>
          <a:prstGeom prst="roundRect">
            <a:avLst/>
          </a:prstGeom>
          <a:solidFill>
            <a:srgbClr val="F2F2F2">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40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FAB7-2B7E-40FF-BD8B-BEC996948918}"/>
              </a:ext>
            </a:extLst>
          </p:cNvPr>
          <p:cNvSpPr>
            <a:spLocks noGrp="1"/>
          </p:cNvSpPr>
          <p:nvPr>
            <p:ph type="title"/>
          </p:nvPr>
        </p:nvSpPr>
        <p:spPr/>
        <p:txBody>
          <a:bodyPr/>
          <a:lstStyle/>
          <a:p>
            <a:r>
              <a:rPr lang="en-US" dirty="0"/>
              <a:t>Why should I use Psycho</a:t>
            </a:r>
            <a:r>
              <a:rPr lang="en-US" dirty="0">
                <a:sym typeface="Wingdings" panose="05000000000000000000" pitchFamily="2" charset="2"/>
              </a:rPr>
              <a:t></a:t>
            </a:r>
            <a:r>
              <a:rPr lang="en-US" dirty="0"/>
              <a:t>Geometrics®?</a:t>
            </a:r>
          </a:p>
        </p:txBody>
      </p:sp>
      <p:pic>
        <p:nvPicPr>
          <p:cNvPr id="4" name="Picture 3">
            <a:extLst>
              <a:ext uri="{FF2B5EF4-FFF2-40B4-BE49-F238E27FC236}">
                <a16:creationId xmlns:a16="http://schemas.microsoft.com/office/drawing/2014/main" id="{F60B368E-66D7-44E7-9E59-E01FDD167FE4}"/>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5702069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197AAF9-948C-4B31-AF47-DBC5693D1242}"/>
              </a:ext>
            </a:extLst>
          </p:cNvPr>
          <p:cNvPicPr>
            <a:picLocks noChangeAspect="1"/>
          </p:cNvPicPr>
          <p:nvPr/>
        </p:nvPicPr>
        <p:blipFill>
          <a:blip r:embed="rId3"/>
          <a:stretch>
            <a:fillRect/>
          </a:stretch>
        </p:blipFill>
        <p:spPr>
          <a:xfrm>
            <a:off x="1780" y="0"/>
            <a:ext cx="8564177" cy="4900613"/>
          </a:xfrm>
          <a:prstGeom prst="rect">
            <a:avLst/>
          </a:prstGeom>
        </p:spPr>
      </p:pic>
      <p:sp>
        <p:nvSpPr>
          <p:cNvPr id="5" name="Rectangle 4">
            <a:extLst>
              <a:ext uri="{FF2B5EF4-FFF2-40B4-BE49-F238E27FC236}">
                <a16:creationId xmlns:a16="http://schemas.microsoft.com/office/drawing/2014/main" id="{BB9000C0-8859-4B0D-A5C5-D3BE18006546}"/>
              </a:ext>
            </a:extLst>
          </p:cNvPr>
          <p:cNvSpPr/>
          <p:nvPr/>
        </p:nvSpPr>
        <p:spPr>
          <a:xfrm>
            <a:off x="172721" y="4053840"/>
            <a:ext cx="1015999" cy="5858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56268"/>
                </a:solidFill>
                <a:latin typeface="Catamaran" panose="00000500000000000000" pitchFamily="2" charset="0"/>
                <a:cs typeface="Catamaran" panose="00000500000000000000" pitchFamily="2" charset="0"/>
                <a:hlinkClick r:id="rId4"/>
              </a:rPr>
              <a:t>Website</a:t>
            </a:r>
            <a:endParaRPr lang="en-US" sz="1400" b="1" dirty="0">
              <a:solidFill>
                <a:srgbClr val="556268"/>
              </a:solidFill>
              <a:latin typeface="Catamaran" panose="00000500000000000000" pitchFamily="2" charset="0"/>
              <a:cs typeface="Catamaran" panose="00000500000000000000" pitchFamily="2" charset="0"/>
            </a:endParaRPr>
          </a:p>
        </p:txBody>
      </p:sp>
      <p:sp>
        <p:nvSpPr>
          <p:cNvPr id="13" name="Rectangle 12">
            <a:hlinkClick r:id="rId5"/>
            <a:extLst>
              <a:ext uri="{FF2B5EF4-FFF2-40B4-BE49-F238E27FC236}">
                <a16:creationId xmlns:a16="http://schemas.microsoft.com/office/drawing/2014/main" id="{8478B245-439F-4014-AFA6-E4DC08644466}"/>
              </a:ext>
            </a:extLst>
          </p:cNvPr>
          <p:cNvSpPr/>
          <p:nvPr/>
        </p:nvSpPr>
        <p:spPr>
          <a:xfrm>
            <a:off x="1188720" y="4053840"/>
            <a:ext cx="1015999" cy="5858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56268"/>
                </a:solidFill>
                <a:latin typeface="Catamaran" panose="00000500000000000000" pitchFamily="2" charset="0"/>
                <a:cs typeface="Catamaran" panose="00000500000000000000" pitchFamily="2" charset="0"/>
                <a:hlinkClick r:id="rId5"/>
              </a:rPr>
              <a:t>Susan’s</a:t>
            </a:r>
          </a:p>
          <a:p>
            <a:pPr algn="ctr"/>
            <a:r>
              <a:rPr lang="en-US" sz="1400" b="1" dirty="0">
                <a:solidFill>
                  <a:srgbClr val="556268"/>
                </a:solidFill>
                <a:latin typeface="Catamaran" panose="00000500000000000000" pitchFamily="2" charset="0"/>
                <a:cs typeface="Catamaran" panose="00000500000000000000" pitchFamily="2" charset="0"/>
                <a:hlinkClick r:id="rId5"/>
              </a:rPr>
              <a:t>Bio</a:t>
            </a:r>
            <a:endParaRPr lang="en-US" sz="1400" b="1" dirty="0">
              <a:solidFill>
                <a:srgbClr val="556268"/>
              </a:solidFill>
              <a:latin typeface="Catamaran" panose="00000500000000000000" pitchFamily="2" charset="0"/>
              <a:cs typeface="Catamaran" panose="00000500000000000000" pitchFamily="2" charset="0"/>
            </a:endParaRPr>
          </a:p>
        </p:txBody>
      </p:sp>
      <p:sp>
        <p:nvSpPr>
          <p:cNvPr id="14" name="Rectangle 13">
            <a:hlinkClick r:id="rId6"/>
            <a:extLst>
              <a:ext uri="{FF2B5EF4-FFF2-40B4-BE49-F238E27FC236}">
                <a16:creationId xmlns:a16="http://schemas.microsoft.com/office/drawing/2014/main" id="{2EBD81BF-F76B-49D2-AE18-A8FFD0320D09}"/>
              </a:ext>
            </a:extLst>
          </p:cNvPr>
          <p:cNvSpPr/>
          <p:nvPr/>
        </p:nvSpPr>
        <p:spPr>
          <a:xfrm>
            <a:off x="2204719" y="4053840"/>
            <a:ext cx="1015999" cy="5858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rgbClr val="556268"/>
                </a:solidFill>
                <a:latin typeface="Catamaran" panose="00000500000000000000" pitchFamily="2" charset="0"/>
                <a:cs typeface="Catamaran" panose="00000500000000000000" pitchFamily="2" charset="0"/>
                <a:hlinkClick r:id="rId6"/>
              </a:rPr>
              <a:t>Shapes</a:t>
            </a:r>
          </a:p>
          <a:p>
            <a:pPr algn="ctr"/>
            <a:r>
              <a:rPr lang="en-US" sz="1400" b="1" i="1" dirty="0">
                <a:solidFill>
                  <a:srgbClr val="556268"/>
                </a:solidFill>
                <a:latin typeface="Catamaran" panose="00000500000000000000" pitchFamily="2" charset="0"/>
                <a:cs typeface="Catamaran" panose="00000500000000000000" pitchFamily="2" charset="0"/>
                <a:hlinkClick r:id="rId6"/>
              </a:rPr>
              <a:t>For Work</a:t>
            </a:r>
            <a:endParaRPr lang="en-US" sz="1400" b="1" i="1" dirty="0">
              <a:solidFill>
                <a:srgbClr val="556268"/>
              </a:solidFill>
              <a:latin typeface="Catamaran" panose="00000500000000000000" pitchFamily="2" charset="0"/>
              <a:cs typeface="Catamaran" panose="00000500000000000000" pitchFamily="2" charset="0"/>
            </a:endParaRPr>
          </a:p>
        </p:txBody>
      </p:sp>
      <p:sp>
        <p:nvSpPr>
          <p:cNvPr id="15" name="Rectangle 14">
            <a:extLst>
              <a:ext uri="{FF2B5EF4-FFF2-40B4-BE49-F238E27FC236}">
                <a16:creationId xmlns:a16="http://schemas.microsoft.com/office/drawing/2014/main" id="{C1CCB933-305C-4193-9BBD-E219AF6BF5F6}"/>
              </a:ext>
            </a:extLst>
          </p:cNvPr>
          <p:cNvSpPr/>
          <p:nvPr/>
        </p:nvSpPr>
        <p:spPr>
          <a:xfrm>
            <a:off x="3220718" y="4053840"/>
            <a:ext cx="1015999" cy="5858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56268"/>
                </a:solidFill>
                <a:latin typeface="Catamaran" panose="00000500000000000000" pitchFamily="2" charset="0"/>
                <a:cs typeface="Catamaran" panose="00000500000000000000" pitchFamily="2" charset="0"/>
                <a:hlinkClick r:id="rId7"/>
              </a:rPr>
              <a:t>Additional</a:t>
            </a:r>
          </a:p>
          <a:p>
            <a:pPr algn="ctr"/>
            <a:r>
              <a:rPr lang="en-US" sz="1400" b="1" dirty="0">
                <a:solidFill>
                  <a:srgbClr val="556268"/>
                </a:solidFill>
                <a:latin typeface="Catamaran" panose="00000500000000000000" pitchFamily="2" charset="0"/>
                <a:cs typeface="Catamaran" panose="00000500000000000000" pitchFamily="2" charset="0"/>
                <a:hlinkClick r:id="rId7"/>
              </a:rPr>
              <a:t>Courses</a:t>
            </a:r>
            <a:endParaRPr lang="en-US" sz="1400" b="1" dirty="0">
              <a:solidFill>
                <a:srgbClr val="556268"/>
              </a:solidFill>
              <a:latin typeface="Catamaran" panose="00000500000000000000" pitchFamily="2" charset="0"/>
              <a:cs typeface="Catamaran" panose="00000500000000000000" pitchFamily="2" charset="0"/>
            </a:endParaRPr>
          </a:p>
        </p:txBody>
      </p:sp>
      <p:sp>
        <p:nvSpPr>
          <p:cNvPr id="16" name="Rectangle 15">
            <a:extLst>
              <a:ext uri="{FF2B5EF4-FFF2-40B4-BE49-F238E27FC236}">
                <a16:creationId xmlns:a16="http://schemas.microsoft.com/office/drawing/2014/main" id="{91056ED7-28C5-49BD-A171-ECB6441A8DFC}"/>
              </a:ext>
            </a:extLst>
          </p:cNvPr>
          <p:cNvSpPr/>
          <p:nvPr/>
        </p:nvSpPr>
        <p:spPr>
          <a:xfrm>
            <a:off x="4236717" y="4053840"/>
            <a:ext cx="1015999" cy="5858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56268"/>
                </a:solidFill>
                <a:latin typeface="Catamaran" panose="00000500000000000000" pitchFamily="2" charset="0"/>
                <a:cs typeface="Catamaran" panose="00000500000000000000" pitchFamily="2" charset="0"/>
                <a:hlinkClick r:id="rId8"/>
              </a:rPr>
              <a:t>Facebook</a:t>
            </a:r>
            <a:endParaRPr lang="en-US" sz="1400" b="1" dirty="0">
              <a:solidFill>
                <a:srgbClr val="556268"/>
              </a:solidFill>
              <a:latin typeface="Catamaran" panose="00000500000000000000" pitchFamily="2" charset="0"/>
              <a:cs typeface="Catamaran" panose="00000500000000000000" pitchFamily="2" charset="0"/>
            </a:endParaRPr>
          </a:p>
        </p:txBody>
      </p:sp>
      <p:sp>
        <p:nvSpPr>
          <p:cNvPr id="17" name="Rectangle 16">
            <a:extLst>
              <a:ext uri="{FF2B5EF4-FFF2-40B4-BE49-F238E27FC236}">
                <a16:creationId xmlns:a16="http://schemas.microsoft.com/office/drawing/2014/main" id="{E99CCA65-C0D2-4D7C-8579-D75BA8D70A94}"/>
              </a:ext>
            </a:extLst>
          </p:cNvPr>
          <p:cNvSpPr/>
          <p:nvPr/>
        </p:nvSpPr>
        <p:spPr>
          <a:xfrm>
            <a:off x="5252716" y="4053840"/>
            <a:ext cx="1015999" cy="5858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56268"/>
                </a:solidFill>
                <a:latin typeface="Catamaran" panose="00000500000000000000" pitchFamily="2" charset="0"/>
                <a:cs typeface="Catamaran" panose="00000500000000000000" pitchFamily="2" charset="0"/>
                <a:hlinkClick r:id="rId9"/>
              </a:rPr>
              <a:t>Twitter</a:t>
            </a:r>
            <a:endParaRPr lang="en-US" sz="1400" b="1" dirty="0">
              <a:solidFill>
                <a:srgbClr val="556268"/>
              </a:solidFill>
              <a:latin typeface="Catamaran" panose="00000500000000000000" pitchFamily="2" charset="0"/>
              <a:cs typeface="Catamaran" panose="00000500000000000000" pitchFamily="2" charset="0"/>
            </a:endParaRPr>
          </a:p>
        </p:txBody>
      </p:sp>
      <p:sp>
        <p:nvSpPr>
          <p:cNvPr id="18" name="Rectangle 17">
            <a:extLst>
              <a:ext uri="{FF2B5EF4-FFF2-40B4-BE49-F238E27FC236}">
                <a16:creationId xmlns:a16="http://schemas.microsoft.com/office/drawing/2014/main" id="{25DD972C-73B7-4125-9980-89A5E983B011}"/>
              </a:ext>
            </a:extLst>
          </p:cNvPr>
          <p:cNvSpPr/>
          <p:nvPr/>
        </p:nvSpPr>
        <p:spPr>
          <a:xfrm>
            <a:off x="6268715" y="4053840"/>
            <a:ext cx="1015999" cy="5858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56268"/>
                </a:solidFill>
                <a:latin typeface="Catamaran" panose="00000500000000000000" pitchFamily="2" charset="0"/>
                <a:cs typeface="Catamaran" panose="00000500000000000000" pitchFamily="2" charset="0"/>
                <a:hlinkClick r:id="rId10"/>
              </a:rPr>
              <a:t>Instagram</a:t>
            </a:r>
            <a:endParaRPr lang="en-US" sz="1400" b="1" dirty="0">
              <a:solidFill>
                <a:srgbClr val="556268"/>
              </a:solidFill>
              <a:latin typeface="Catamaran" panose="00000500000000000000" pitchFamily="2" charset="0"/>
              <a:cs typeface="Catamaran" panose="00000500000000000000" pitchFamily="2" charset="0"/>
            </a:endParaRPr>
          </a:p>
        </p:txBody>
      </p:sp>
      <p:sp>
        <p:nvSpPr>
          <p:cNvPr id="19" name="Rectangle 18">
            <a:extLst>
              <a:ext uri="{FF2B5EF4-FFF2-40B4-BE49-F238E27FC236}">
                <a16:creationId xmlns:a16="http://schemas.microsoft.com/office/drawing/2014/main" id="{6ED6BEE4-EAD2-44A9-A899-E370EB464B48}"/>
              </a:ext>
            </a:extLst>
          </p:cNvPr>
          <p:cNvSpPr/>
          <p:nvPr/>
        </p:nvSpPr>
        <p:spPr>
          <a:xfrm>
            <a:off x="7284714" y="4053840"/>
            <a:ext cx="1015999" cy="5858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56268"/>
                </a:solidFill>
                <a:latin typeface="Catamaran" panose="00000500000000000000" pitchFamily="2" charset="0"/>
                <a:cs typeface="Catamaran" panose="00000500000000000000" pitchFamily="2" charset="0"/>
                <a:hlinkClick r:id="rId11"/>
              </a:rPr>
              <a:t>LinkedIn</a:t>
            </a:r>
            <a:endParaRPr lang="en-US" sz="1400" b="1" dirty="0">
              <a:solidFill>
                <a:srgbClr val="556268"/>
              </a:solidFill>
              <a:latin typeface="Catamaran" panose="00000500000000000000" pitchFamily="2" charset="0"/>
              <a:cs typeface="Catamaran" panose="00000500000000000000" pitchFamily="2" charset="0"/>
            </a:endParaRPr>
          </a:p>
        </p:txBody>
      </p:sp>
    </p:spTree>
    <p:extLst>
      <p:ext uri="{BB962C8B-B14F-4D97-AF65-F5344CB8AC3E}">
        <p14:creationId xmlns:p14="http://schemas.microsoft.com/office/powerpoint/2010/main" val="12742091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6DCB0EF9-5E46-4048-A204-FEE488328F46}"/>
              </a:ext>
            </a:extLst>
          </p:cNvPr>
          <p:cNvGrpSpPr/>
          <p:nvPr/>
        </p:nvGrpSpPr>
        <p:grpSpPr>
          <a:xfrm>
            <a:off x="1780" y="0"/>
            <a:ext cx="8564177" cy="4900613"/>
            <a:chOff x="1780" y="0"/>
            <a:chExt cx="8564177" cy="4900613"/>
          </a:xfrm>
        </p:grpSpPr>
        <p:pic>
          <p:nvPicPr>
            <p:cNvPr id="4" name="Picture 3">
              <a:extLst>
                <a:ext uri="{FF2B5EF4-FFF2-40B4-BE49-F238E27FC236}">
                  <a16:creationId xmlns:a16="http://schemas.microsoft.com/office/drawing/2014/main" id="{BD7D6FD8-D964-40AF-9377-11E28C063F4F}"/>
                </a:ext>
              </a:extLst>
            </p:cNvPr>
            <p:cNvPicPr>
              <a:picLocks noChangeAspect="1"/>
            </p:cNvPicPr>
            <p:nvPr/>
          </p:nvPicPr>
          <p:blipFill>
            <a:blip r:embed="rId3"/>
            <a:stretch>
              <a:fillRect/>
            </a:stretch>
          </p:blipFill>
          <p:spPr>
            <a:xfrm>
              <a:off x="1780" y="0"/>
              <a:ext cx="8564177" cy="4900613"/>
            </a:xfrm>
            <a:prstGeom prst="rect">
              <a:avLst/>
            </a:prstGeom>
          </p:spPr>
        </p:pic>
        <p:sp>
          <p:nvSpPr>
            <p:cNvPr id="7" name="Rectangle 6">
              <a:extLst>
                <a:ext uri="{FF2B5EF4-FFF2-40B4-BE49-F238E27FC236}">
                  <a16:creationId xmlns:a16="http://schemas.microsoft.com/office/drawing/2014/main" id="{0A7D1EE7-B2DD-4C59-8CC5-E65977A04E4F}"/>
                </a:ext>
              </a:extLst>
            </p:cNvPr>
            <p:cNvSpPr/>
            <p:nvPr/>
          </p:nvSpPr>
          <p:spPr>
            <a:xfrm>
              <a:off x="1774371" y="4082143"/>
              <a:ext cx="4767943" cy="4572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8380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D710-9850-463D-BB24-E672487E7873}"/>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DF96E769-021B-4236-B57E-ABCDED76915E}"/>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108637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6C60-F66D-4663-BEB7-7AE2C82CD2E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DB0070F-7064-4D12-9A0D-841A93254C0D}"/>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128243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066E8-9692-4A09-AE03-C0D6953A122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FBAA1F9-4952-49F0-A673-3692FFF10F35}"/>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514192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4B88-979E-4A45-AFC7-5E98967BC3C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6FBADFF-722F-4A7A-808F-B05161D938BE}"/>
              </a:ext>
            </a:extLst>
          </p:cNvPr>
          <p:cNvPicPr>
            <a:picLocks noChangeAspect="1"/>
          </p:cNvPicPr>
          <p:nvPr/>
        </p:nvPicPr>
        <p:blipFill>
          <a:blip r:embed="rId3"/>
          <a:stretch>
            <a:fillRect/>
          </a:stretch>
        </p:blipFill>
        <p:spPr>
          <a:xfrm>
            <a:off x="1780" y="-1"/>
            <a:ext cx="8564177" cy="4900613"/>
          </a:xfrm>
          <a:prstGeom prst="rect">
            <a:avLst/>
          </a:prstGeom>
        </p:spPr>
      </p:pic>
    </p:spTree>
    <p:extLst>
      <p:ext uri="{BB962C8B-B14F-4D97-AF65-F5344CB8AC3E}">
        <p14:creationId xmlns:p14="http://schemas.microsoft.com/office/powerpoint/2010/main" val="2628308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FA185-60EC-47B5-8F05-3CF6D91F5CB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78EBCAE-2B31-4EF3-801F-CADEFA4C2604}"/>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419914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8462-9C30-420D-9B0A-4BDF5B2F9B2A}"/>
              </a:ext>
            </a:extLst>
          </p:cNvPr>
          <p:cNvSpPr>
            <a:spLocks noGrp="1"/>
          </p:cNvSpPr>
          <p:nvPr>
            <p:ph type="title"/>
          </p:nvPr>
        </p:nvSpPr>
        <p:spPr/>
        <p:txBody>
          <a:bodyPr/>
          <a:lstStyle/>
          <a:p>
            <a:r>
              <a:rPr lang="en-US" dirty="0"/>
              <a:t>What about results?</a:t>
            </a:r>
          </a:p>
        </p:txBody>
      </p:sp>
      <p:pic>
        <p:nvPicPr>
          <p:cNvPr id="4" name="Picture 3">
            <a:extLst>
              <a:ext uri="{FF2B5EF4-FFF2-40B4-BE49-F238E27FC236}">
                <a16:creationId xmlns:a16="http://schemas.microsoft.com/office/drawing/2014/main" id="{F9E04E14-89EC-4F94-80A4-E6B31AABB78F}"/>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831140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89C09-7F14-450D-8B6C-7242ED8C033B}"/>
              </a:ext>
            </a:extLst>
          </p:cNvPr>
          <p:cNvSpPr>
            <a:spLocks noGrp="1"/>
          </p:cNvSpPr>
          <p:nvPr>
            <p:ph type="title"/>
          </p:nvPr>
        </p:nvSpPr>
        <p:spPr/>
        <p:txBody>
          <a:bodyPr/>
          <a:lstStyle/>
          <a:p>
            <a:endParaRPr lang="en-US"/>
          </a:p>
        </p:txBody>
      </p:sp>
      <p:grpSp>
        <p:nvGrpSpPr>
          <p:cNvPr id="9" name="Group 8">
            <a:extLst>
              <a:ext uri="{FF2B5EF4-FFF2-40B4-BE49-F238E27FC236}">
                <a16:creationId xmlns:a16="http://schemas.microsoft.com/office/drawing/2014/main" id="{88A6235C-67D7-4E61-AE4C-831DE011C28C}"/>
              </a:ext>
            </a:extLst>
          </p:cNvPr>
          <p:cNvGrpSpPr/>
          <p:nvPr/>
        </p:nvGrpSpPr>
        <p:grpSpPr>
          <a:xfrm>
            <a:off x="0" y="0"/>
            <a:ext cx="8567738" cy="4900613"/>
            <a:chOff x="0" y="0"/>
            <a:chExt cx="8567738" cy="4900613"/>
          </a:xfrm>
        </p:grpSpPr>
        <p:pic>
          <p:nvPicPr>
            <p:cNvPr id="4" name="Picture 3">
              <a:extLst>
                <a:ext uri="{FF2B5EF4-FFF2-40B4-BE49-F238E27FC236}">
                  <a16:creationId xmlns:a16="http://schemas.microsoft.com/office/drawing/2014/main" id="{37955EC3-6D4E-4C17-BF9B-A7AA094AE6EF}"/>
                </a:ext>
              </a:extLst>
            </p:cNvPr>
            <p:cNvPicPr>
              <a:picLocks noChangeAspect="1"/>
            </p:cNvPicPr>
            <p:nvPr/>
          </p:nvPicPr>
          <p:blipFill>
            <a:blip r:embed="rId3"/>
            <a:stretch>
              <a:fillRect/>
            </a:stretch>
          </p:blipFill>
          <p:spPr>
            <a:xfrm>
              <a:off x="1780" y="0"/>
              <a:ext cx="8564177" cy="4900613"/>
            </a:xfrm>
            <a:prstGeom prst="rect">
              <a:avLst/>
            </a:prstGeom>
          </p:spPr>
        </p:pic>
        <p:pic>
          <p:nvPicPr>
            <p:cNvPr id="7" name="Picture 6">
              <a:extLst>
                <a:ext uri="{FF2B5EF4-FFF2-40B4-BE49-F238E27FC236}">
                  <a16:creationId xmlns:a16="http://schemas.microsoft.com/office/drawing/2014/main" id="{409D0164-CDAE-4589-A4F9-E478B67D18AD}"/>
                </a:ext>
              </a:extLst>
            </p:cNvPr>
            <p:cNvPicPr>
              <a:picLocks noChangeAspect="1"/>
            </p:cNvPicPr>
            <p:nvPr/>
          </p:nvPicPr>
          <p:blipFill rotWithShape="1">
            <a:blip r:embed="rId4"/>
            <a:srcRect t="35595" r="66201"/>
            <a:stretch/>
          </p:blipFill>
          <p:spPr>
            <a:xfrm>
              <a:off x="0" y="1744395"/>
              <a:ext cx="2894602" cy="3156218"/>
            </a:xfrm>
            <a:prstGeom prst="rect">
              <a:avLst/>
            </a:prstGeom>
          </p:spPr>
        </p:pic>
        <p:pic>
          <p:nvPicPr>
            <p:cNvPr id="8" name="Picture 7">
              <a:extLst>
                <a:ext uri="{FF2B5EF4-FFF2-40B4-BE49-F238E27FC236}">
                  <a16:creationId xmlns:a16="http://schemas.microsoft.com/office/drawing/2014/main" id="{C0449C93-DAEF-4964-9470-64D2131D4280}"/>
                </a:ext>
              </a:extLst>
            </p:cNvPr>
            <p:cNvPicPr>
              <a:picLocks noChangeAspect="1"/>
            </p:cNvPicPr>
            <p:nvPr/>
          </p:nvPicPr>
          <p:blipFill rotWithShape="1">
            <a:blip r:embed="rId4"/>
            <a:srcRect l="67144" t="36170"/>
            <a:stretch/>
          </p:blipFill>
          <p:spPr>
            <a:xfrm>
              <a:off x="5753904" y="1772530"/>
              <a:ext cx="2813834" cy="3128083"/>
            </a:xfrm>
            <a:prstGeom prst="rect">
              <a:avLst/>
            </a:prstGeom>
          </p:spPr>
        </p:pic>
      </p:grpSp>
    </p:spTree>
    <p:extLst>
      <p:ext uri="{BB962C8B-B14F-4D97-AF65-F5344CB8AC3E}">
        <p14:creationId xmlns:p14="http://schemas.microsoft.com/office/powerpoint/2010/main" val="132549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748D-8720-4D05-8902-1A7E31062FA1}"/>
              </a:ext>
            </a:extLst>
          </p:cNvPr>
          <p:cNvSpPr>
            <a:spLocks noGrp="1"/>
          </p:cNvSpPr>
          <p:nvPr>
            <p:ph type="title"/>
          </p:nvPr>
        </p:nvSpPr>
        <p:spPr/>
        <p:txBody>
          <a:bodyPr/>
          <a:lstStyle/>
          <a:p>
            <a:r>
              <a:rPr lang="en-US" dirty="0"/>
              <a:t>Section 2: The Assessment</a:t>
            </a:r>
          </a:p>
        </p:txBody>
      </p:sp>
      <p:pic>
        <p:nvPicPr>
          <p:cNvPr id="5" name="Picture 4">
            <a:extLst>
              <a:ext uri="{FF2B5EF4-FFF2-40B4-BE49-F238E27FC236}">
                <a16:creationId xmlns:a16="http://schemas.microsoft.com/office/drawing/2014/main" id="{06CE1182-A781-430A-A45B-0E4E9987832C}"/>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077019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A2E25-678C-4E6B-96AB-E847F83818B2}"/>
              </a:ext>
            </a:extLst>
          </p:cNvPr>
          <p:cNvSpPr>
            <a:spLocks noGrp="1"/>
          </p:cNvSpPr>
          <p:nvPr>
            <p:ph type="title"/>
          </p:nvPr>
        </p:nvSpPr>
        <p:spPr/>
        <p:txBody>
          <a:bodyPr/>
          <a:lstStyle/>
          <a:p>
            <a:r>
              <a:rPr lang="en-US" dirty="0"/>
              <a:t>The Assessment</a:t>
            </a:r>
          </a:p>
        </p:txBody>
      </p:sp>
      <p:pic>
        <p:nvPicPr>
          <p:cNvPr id="4" name="Picture 3">
            <a:extLst>
              <a:ext uri="{FF2B5EF4-FFF2-40B4-BE49-F238E27FC236}">
                <a16:creationId xmlns:a16="http://schemas.microsoft.com/office/drawing/2014/main" id="{9E5D5553-B966-4C34-A5ED-E3FB75264DEB}"/>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121549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AD21-89D9-4713-B4A9-2D31E5540DE2}"/>
              </a:ext>
            </a:extLst>
          </p:cNvPr>
          <p:cNvSpPr>
            <a:spLocks noGrp="1"/>
          </p:cNvSpPr>
          <p:nvPr>
            <p:ph type="title"/>
          </p:nvPr>
        </p:nvSpPr>
        <p:spPr/>
        <p:txBody>
          <a:bodyPr/>
          <a:lstStyle/>
          <a:p>
            <a:r>
              <a:rPr lang="en-US" dirty="0"/>
              <a:t>Welcome Video by Susan Hite</a:t>
            </a:r>
          </a:p>
        </p:txBody>
      </p:sp>
      <p:pic>
        <p:nvPicPr>
          <p:cNvPr id="4" name="Picture 3">
            <a:extLst>
              <a:ext uri="{FF2B5EF4-FFF2-40B4-BE49-F238E27FC236}">
                <a16:creationId xmlns:a16="http://schemas.microsoft.com/office/drawing/2014/main" id="{BACC4474-20B8-4AB1-96FF-71C1417CF521}"/>
              </a:ext>
            </a:extLst>
          </p:cNvPr>
          <p:cNvPicPr>
            <a:picLocks noChangeAspect="1"/>
          </p:cNvPicPr>
          <p:nvPr/>
        </p:nvPicPr>
        <p:blipFill>
          <a:blip r:embed="rId5"/>
          <a:stretch>
            <a:fillRect/>
          </a:stretch>
        </p:blipFill>
        <p:spPr>
          <a:xfrm>
            <a:off x="0" y="-1"/>
            <a:ext cx="8564177" cy="4900613"/>
          </a:xfrm>
          <a:prstGeom prst="rect">
            <a:avLst/>
          </a:prstGeom>
        </p:spPr>
      </p:pic>
      <p:pic>
        <p:nvPicPr>
          <p:cNvPr id="3" name="PGeo_Mod1IntroSusanHite_1400fps" descr="Susan Hite Welcome Video. Click to play.">
            <a:hlinkClick r:id="" action="ppaction://media"/>
            <a:extLst>
              <a:ext uri="{FF2B5EF4-FFF2-40B4-BE49-F238E27FC236}">
                <a16:creationId xmlns:a16="http://schemas.microsoft.com/office/drawing/2014/main" id="{6C433F48-BD89-42FF-8039-85AA201A7B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68628" y="1379406"/>
            <a:ext cx="5129349" cy="2834640"/>
          </a:xfrm>
          <a:prstGeom prst="rect">
            <a:avLst/>
          </a:prstGeom>
        </p:spPr>
      </p:pic>
      <p:sp>
        <p:nvSpPr>
          <p:cNvPr id="8" name="TextBox 7">
            <a:extLst>
              <a:ext uri="{FF2B5EF4-FFF2-40B4-BE49-F238E27FC236}">
                <a16:creationId xmlns:a16="http://schemas.microsoft.com/office/drawing/2014/main" id="{BB01D44D-5BE7-4C37-80F9-C93D12FCE28F}"/>
              </a:ext>
            </a:extLst>
          </p:cNvPr>
          <p:cNvSpPr txBox="1"/>
          <p:nvPr/>
        </p:nvSpPr>
        <p:spPr>
          <a:xfrm>
            <a:off x="4780307" y="4623614"/>
            <a:ext cx="1505990" cy="276999"/>
          </a:xfrm>
          <a:prstGeom prst="rect">
            <a:avLst/>
          </a:prstGeom>
          <a:noFill/>
        </p:spPr>
        <p:txBody>
          <a:bodyPr wrap="none" rtlCol="0">
            <a:spAutoFit/>
          </a:bodyPr>
          <a:lstStyle/>
          <a:p>
            <a:r>
              <a:rPr lang="en-US" sz="1200" dirty="0">
                <a:solidFill>
                  <a:schemeClr val="tx1">
                    <a:lumMod val="65000"/>
                    <a:lumOff val="35000"/>
                  </a:schemeClr>
                </a:solidFill>
              </a:rPr>
              <a:t>Click on video to play</a:t>
            </a:r>
          </a:p>
        </p:txBody>
      </p:sp>
    </p:spTree>
    <p:extLst>
      <p:ext uri="{BB962C8B-B14F-4D97-AF65-F5344CB8AC3E}">
        <p14:creationId xmlns:p14="http://schemas.microsoft.com/office/powerpoint/2010/main" val="133158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BD8BF-8BE9-4E64-B53E-A31AC78296DE}"/>
              </a:ext>
            </a:extLst>
          </p:cNvPr>
          <p:cNvSpPr>
            <a:spLocks noGrp="1"/>
          </p:cNvSpPr>
          <p:nvPr>
            <p:ph type="title"/>
          </p:nvPr>
        </p:nvSpPr>
        <p:spPr/>
        <p:txBody>
          <a:bodyPr/>
          <a:lstStyle/>
          <a:p>
            <a:r>
              <a:rPr lang="en-US" dirty="0"/>
              <a:t>The 3 Sections</a:t>
            </a:r>
          </a:p>
        </p:txBody>
      </p:sp>
      <p:pic>
        <p:nvPicPr>
          <p:cNvPr id="8" name="Picture 7">
            <a:extLst>
              <a:ext uri="{FF2B5EF4-FFF2-40B4-BE49-F238E27FC236}">
                <a16:creationId xmlns:a16="http://schemas.microsoft.com/office/drawing/2014/main" id="{5F11D74B-0722-47D5-B78E-4A3ACB37E0CC}"/>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057148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D3DCF-E65F-47A3-804C-3D0E2A5AA4E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A01E632-FEE5-41F8-8C81-3B72830758B0}"/>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453905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6F495-1CB7-47A8-9D30-DD7DDECD595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BD2B319-7276-4817-9713-5C3F2A6AD5ED}"/>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278851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ABD4-B458-42DE-85D8-EA1C5C3ACCE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12AF0B8-D746-4E20-ABDB-3F9FBE5A8DC4}"/>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4066315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171F9-F5A2-4315-B663-392201C63F6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67B42D5-13AA-49E4-BA41-2498F28BB068}"/>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459535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8A736-BD9B-47F5-B31D-5034E62E8C5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C280BF7-DB76-4F09-8AB3-BFEC8C1A4365}"/>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38428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3BBA-8807-401A-A0DD-434BB70C273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2F941BE-B140-4FC8-9BB9-0DAAA4024611}"/>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515798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4A36-DF15-4088-A526-71FE905479C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FA02C16-57B4-4645-8957-BF94163D5D9B}"/>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912484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238A-A556-43DF-ACBE-114043A085E5}"/>
              </a:ext>
            </a:extLst>
          </p:cNvPr>
          <p:cNvSpPr>
            <a:spLocks noGrp="1"/>
          </p:cNvSpPr>
          <p:nvPr>
            <p:ph type="title"/>
          </p:nvPr>
        </p:nvSpPr>
        <p:spPr/>
        <p:txBody>
          <a:bodyPr/>
          <a:lstStyle/>
          <a:p>
            <a:r>
              <a:rPr lang="en-US" dirty="0"/>
              <a:t>Launch the Assessment</a:t>
            </a:r>
          </a:p>
        </p:txBody>
      </p:sp>
      <p:grpSp>
        <p:nvGrpSpPr>
          <p:cNvPr id="7" name="Group 6">
            <a:extLst>
              <a:ext uri="{FF2B5EF4-FFF2-40B4-BE49-F238E27FC236}">
                <a16:creationId xmlns:a16="http://schemas.microsoft.com/office/drawing/2014/main" id="{46751237-2821-4207-83E6-5F916288A185}"/>
              </a:ext>
            </a:extLst>
          </p:cNvPr>
          <p:cNvGrpSpPr/>
          <p:nvPr/>
        </p:nvGrpSpPr>
        <p:grpSpPr>
          <a:xfrm>
            <a:off x="1780" y="0"/>
            <a:ext cx="8564177" cy="4900613"/>
            <a:chOff x="1780" y="0"/>
            <a:chExt cx="8564177" cy="4900613"/>
          </a:xfrm>
        </p:grpSpPr>
        <p:pic>
          <p:nvPicPr>
            <p:cNvPr id="5" name="Picture 4">
              <a:extLst>
                <a:ext uri="{FF2B5EF4-FFF2-40B4-BE49-F238E27FC236}">
                  <a16:creationId xmlns:a16="http://schemas.microsoft.com/office/drawing/2014/main" id="{8D4256A8-C79B-4321-A48D-99EA2C3E98D7}"/>
                </a:ext>
              </a:extLst>
            </p:cNvPr>
            <p:cNvPicPr>
              <a:picLocks noChangeAspect="1"/>
            </p:cNvPicPr>
            <p:nvPr/>
          </p:nvPicPr>
          <p:blipFill>
            <a:blip r:embed="rId3"/>
            <a:stretch>
              <a:fillRect/>
            </a:stretch>
          </p:blipFill>
          <p:spPr>
            <a:xfrm>
              <a:off x="1780" y="0"/>
              <a:ext cx="8564177" cy="4900613"/>
            </a:xfrm>
            <a:prstGeom prst="rect">
              <a:avLst/>
            </a:prstGeom>
          </p:spPr>
        </p:pic>
        <p:sp>
          <p:nvSpPr>
            <p:cNvPr id="6" name="Rectangle 5">
              <a:extLst>
                <a:ext uri="{FF2B5EF4-FFF2-40B4-BE49-F238E27FC236}">
                  <a16:creationId xmlns:a16="http://schemas.microsoft.com/office/drawing/2014/main" id="{37761AA6-9C55-4AE6-8FC5-42D7981A7884}"/>
                </a:ext>
              </a:extLst>
            </p:cNvPr>
            <p:cNvSpPr/>
            <p:nvPr/>
          </p:nvSpPr>
          <p:spPr>
            <a:xfrm>
              <a:off x="914400" y="4450080"/>
              <a:ext cx="6705600" cy="2946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4895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D8BB-F800-4C60-9DAC-3C3DF55A0E15}"/>
              </a:ext>
            </a:extLst>
          </p:cNvPr>
          <p:cNvSpPr>
            <a:spLocks noGrp="1"/>
          </p:cNvSpPr>
          <p:nvPr>
            <p:ph type="title"/>
          </p:nvPr>
        </p:nvSpPr>
        <p:spPr/>
        <p:txBody>
          <a:bodyPr/>
          <a:lstStyle/>
          <a:p>
            <a:r>
              <a:rPr lang="en-US" dirty="0"/>
              <a:t>Part 2</a:t>
            </a:r>
          </a:p>
        </p:txBody>
      </p:sp>
      <p:pic>
        <p:nvPicPr>
          <p:cNvPr id="5" name="Picture 4">
            <a:extLst>
              <a:ext uri="{FF2B5EF4-FFF2-40B4-BE49-F238E27FC236}">
                <a16:creationId xmlns:a16="http://schemas.microsoft.com/office/drawing/2014/main" id="{A9394A85-BC63-48D2-A68D-EB49AA2971A3}"/>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819646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B2DF-0E97-4775-8F87-3EE6C557D32B}"/>
              </a:ext>
            </a:extLst>
          </p:cNvPr>
          <p:cNvSpPr>
            <a:spLocks noGrp="1"/>
          </p:cNvSpPr>
          <p:nvPr>
            <p:ph type="title"/>
          </p:nvPr>
        </p:nvSpPr>
        <p:spPr/>
        <p:txBody>
          <a:bodyPr/>
          <a:lstStyle/>
          <a:p>
            <a:r>
              <a:rPr lang="en-US" dirty="0"/>
              <a:t>Course Objectives</a:t>
            </a:r>
          </a:p>
        </p:txBody>
      </p:sp>
      <p:pic>
        <p:nvPicPr>
          <p:cNvPr id="4" name="Picture 3">
            <a:extLst>
              <a:ext uri="{FF2B5EF4-FFF2-40B4-BE49-F238E27FC236}">
                <a16:creationId xmlns:a16="http://schemas.microsoft.com/office/drawing/2014/main" id="{381C076D-765C-48BB-916C-FCE5C1388D86}"/>
              </a:ext>
            </a:extLst>
          </p:cNvPr>
          <p:cNvPicPr>
            <a:picLocks noChangeAspect="1"/>
          </p:cNvPicPr>
          <p:nvPr/>
        </p:nvPicPr>
        <p:blipFill>
          <a:blip r:embed="rId3"/>
          <a:stretch>
            <a:fillRect/>
          </a:stretch>
        </p:blipFill>
        <p:spPr>
          <a:xfrm>
            <a:off x="3561" y="0"/>
            <a:ext cx="8564177" cy="4900613"/>
          </a:xfrm>
          <a:prstGeom prst="rect">
            <a:avLst/>
          </a:prstGeom>
        </p:spPr>
      </p:pic>
    </p:spTree>
    <p:extLst>
      <p:ext uri="{BB962C8B-B14F-4D97-AF65-F5344CB8AC3E}">
        <p14:creationId xmlns:p14="http://schemas.microsoft.com/office/powerpoint/2010/main" val="1173622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F077C-A5BA-46A3-87C0-B44562AC6F7A}"/>
              </a:ext>
            </a:extLst>
          </p:cNvPr>
          <p:cNvSpPr>
            <a:spLocks noGrp="1"/>
          </p:cNvSpPr>
          <p:nvPr>
            <p:ph type="title"/>
          </p:nvPr>
        </p:nvSpPr>
        <p:spPr/>
        <p:txBody>
          <a:bodyPr/>
          <a:lstStyle/>
          <a:p>
            <a:r>
              <a:rPr lang="en-US" dirty="0"/>
              <a:t>The Results</a:t>
            </a:r>
          </a:p>
        </p:txBody>
      </p:sp>
      <p:pic>
        <p:nvPicPr>
          <p:cNvPr id="4" name="Picture 3">
            <a:extLst>
              <a:ext uri="{FF2B5EF4-FFF2-40B4-BE49-F238E27FC236}">
                <a16:creationId xmlns:a16="http://schemas.microsoft.com/office/drawing/2014/main" id="{0E81C967-8307-4146-B432-D413E507D20C}"/>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689477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FFA3-2FEB-4B7B-9157-A78F1B76D6E7}"/>
              </a:ext>
            </a:extLst>
          </p:cNvPr>
          <p:cNvSpPr>
            <a:spLocks noGrp="1"/>
          </p:cNvSpPr>
          <p:nvPr>
            <p:ph type="title"/>
          </p:nvPr>
        </p:nvSpPr>
        <p:spPr/>
        <p:txBody>
          <a:bodyPr/>
          <a:lstStyle/>
          <a:p>
            <a:r>
              <a:rPr lang="en-US" dirty="0"/>
              <a:t>Key Points</a:t>
            </a:r>
          </a:p>
        </p:txBody>
      </p:sp>
      <p:pic>
        <p:nvPicPr>
          <p:cNvPr id="8" name="Picture 7">
            <a:extLst>
              <a:ext uri="{FF2B5EF4-FFF2-40B4-BE49-F238E27FC236}">
                <a16:creationId xmlns:a16="http://schemas.microsoft.com/office/drawing/2014/main" id="{DED9E247-BE6B-4AB3-812E-A718B1832491}"/>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908673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D717-A229-4314-ABD3-B52E4DCA9BE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C55B305-41B7-44E0-881A-2923B3D5172D}"/>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914018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2D4F-61CC-4DEA-8BF4-85BC614C5E4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7F5BC4B-16F2-4BEA-B86C-5FCC04F9D5E3}"/>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073234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B597-4BC0-4BC3-94BB-B2329432A8E7}"/>
              </a:ext>
            </a:extLst>
          </p:cNvPr>
          <p:cNvSpPr>
            <a:spLocks noGrp="1"/>
          </p:cNvSpPr>
          <p:nvPr>
            <p:ph type="title"/>
          </p:nvPr>
        </p:nvSpPr>
        <p:spPr/>
        <p:txBody>
          <a:bodyPr/>
          <a:lstStyle/>
          <a:p>
            <a:r>
              <a:rPr lang="en-US" dirty="0"/>
              <a:t>Key Points 3</a:t>
            </a:r>
          </a:p>
        </p:txBody>
      </p:sp>
      <p:pic>
        <p:nvPicPr>
          <p:cNvPr id="4" name="Picture 3">
            <a:extLst>
              <a:ext uri="{FF2B5EF4-FFF2-40B4-BE49-F238E27FC236}">
                <a16:creationId xmlns:a16="http://schemas.microsoft.com/office/drawing/2014/main" id="{16F46156-A00D-4FB5-8D9E-86326123AF47}"/>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143518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5CC6-B59F-4396-9AC8-0A846D9E32F0}"/>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38EF10ED-1E19-4FE0-812A-0326575DD5A0}"/>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266596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6C953-0AD8-419B-B493-63C02A9EB130}"/>
              </a:ext>
            </a:extLst>
          </p:cNvPr>
          <p:cNvSpPr>
            <a:spLocks noGrp="1"/>
          </p:cNvSpPr>
          <p:nvPr>
            <p:ph type="title"/>
          </p:nvPr>
        </p:nvSpPr>
        <p:spPr/>
        <p:txBody>
          <a:bodyPr/>
          <a:lstStyle/>
          <a:p>
            <a:r>
              <a:rPr lang="en-US" dirty="0"/>
              <a:t>Section 2 review of the 5 shapes</a:t>
            </a:r>
          </a:p>
        </p:txBody>
      </p:sp>
      <p:pic>
        <p:nvPicPr>
          <p:cNvPr id="4" name="Picture 3">
            <a:extLst>
              <a:ext uri="{FF2B5EF4-FFF2-40B4-BE49-F238E27FC236}">
                <a16:creationId xmlns:a16="http://schemas.microsoft.com/office/drawing/2014/main" id="{2FFF705A-B08D-4408-AE77-846BB851AA3F}"/>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286123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56CD-B2A1-468E-9065-2780FE1E9FDF}"/>
              </a:ext>
            </a:extLst>
          </p:cNvPr>
          <p:cNvSpPr>
            <a:spLocks noGrp="1"/>
          </p:cNvSpPr>
          <p:nvPr>
            <p:ph type="title"/>
          </p:nvPr>
        </p:nvSpPr>
        <p:spPr/>
        <p:txBody>
          <a:bodyPr/>
          <a:lstStyle/>
          <a:p>
            <a:r>
              <a:rPr lang="en-US" dirty="0"/>
              <a:t>The 5 shapes</a:t>
            </a:r>
          </a:p>
        </p:txBody>
      </p:sp>
      <p:pic>
        <p:nvPicPr>
          <p:cNvPr id="4" name="Picture 3">
            <a:extLst>
              <a:ext uri="{FF2B5EF4-FFF2-40B4-BE49-F238E27FC236}">
                <a16:creationId xmlns:a16="http://schemas.microsoft.com/office/drawing/2014/main" id="{50B11FE2-958B-467B-8C00-FB977495598F}"/>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723927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F603-EDA8-48F8-957E-CFCD30F1019A}"/>
              </a:ext>
            </a:extLst>
          </p:cNvPr>
          <p:cNvSpPr>
            <a:spLocks noGrp="1"/>
          </p:cNvSpPr>
          <p:nvPr>
            <p:ph type="title"/>
          </p:nvPr>
        </p:nvSpPr>
        <p:spPr/>
        <p:txBody>
          <a:bodyPr/>
          <a:lstStyle/>
          <a:p>
            <a:r>
              <a:rPr lang="en-US" dirty="0"/>
              <a:t>The Box</a:t>
            </a:r>
          </a:p>
        </p:txBody>
      </p:sp>
      <p:pic>
        <p:nvPicPr>
          <p:cNvPr id="5" name="Picture 4">
            <a:extLst>
              <a:ext uri="{FF2B5EF4-FFF2-40B4-BE49-F238E27FC236}">
                <a16:creationId xmlns:a16="http://schemas.microsoft.com/office/drawing/2014/main" id="{39263AED-D901-4893-A014-DEE1E64DC9E1}"/>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113316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79C21-D25B-4510-A123-2F4BF8C24BB0}"/>
              </a:ext>
            </a:extLst>
          </p:cNvPr>
          <p:cNvSpPr>
            <a:spLocks noGrp="1"/>
          </p:cNvSpPr>
          <p:nvPr>
            <p:ph type="title"/>
          </p:nvPr>
        </p:nvSpPr>
        <p:spPr/>
        <p:txBody>
          <a:bodyPr/>
          <a:lstStyle/>
          <a:p>
            <a:r>
              <a:rPr lang="en-US" dirty="0"/>
              <a:t>The box</a:t>
            </a:r>
          </a:p>
        </p:txBody>
      </p:sp>
      <p:pic>
        <p:nvPicPr>
          <p:cNvPr id="5" name="Picture 4">
            <a:extLst>
              <a:ext uri="{FF2B5EF4-FFF2-40B4-BE49-F238E27FC236}">
                <a16:creationId xmlns:a16="http://schemas.microsoft.com/office/drawing/2014/main" id="{49D54804-B9A8-45A1-A5FA-1E337C04A133}"/>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061878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DA9B-D7A9-43B8-A037-D6C848A04CC6}"/>
              </a:ext>
            </a:extLst>
          </p:cNvPr>
          <p:cNvSpPr>
            <a:spLocks noGrp="1"/>
          </p:cNvSpPr>
          <p:nvPr>
            <p:ph type="title"/>
          </p:nvPr>
        </p:nvSpPr>
        <p:spPr/>
        <p:txBody>
          <a:bodyPr/>
          <a:lstStyle/>
          <a:p>
            <a:r>
              <a:rPr lang="en-US" dirty="0"/>
              <a:t>Section 1</a:t>
            </a:r>
          </a:p>
        </p:txBody>
      </p:sp>
      <p:pic>
        <p:nvPicPr>
          <p:cNvPr id="4" name="Picture 3">
            <a:extLst>
              <a:ext uri="{FF2B5EF4-FFF2-40B4-BE49-F238E27FC236}">
                <a16:creationId xmlns:a16="http://schemas.microsoft.com/office/drawing/2014/main" id="{4179EDC3-A6C4-4348-8F6E-574347ACCD82}"/>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4182704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42DE-A720-4094-822E-40BD7290A1CC}"/>
              </a:ext>
            </a:extLst>
          </p:cNvPr>
          <p:cNvSpPr>
            <a:spLocks noGrp="1"/>
          </p:cNvSpPr>
          <p:nvPr>
            <p:ph type="title"/>
          </p:nvPr>
        </p:nvSpPr>
        <p:spPr/>
        <p:txBody>
          <a:bodyPr/>
          <a:lstStyle/>
          <a:p>
            <a:r>
              <a:rPr lang="en-US" dirty="0"/>
              <a:t>The Triangle</a:t>
            </a:r>
          </a:p>
        </p:txBody>
      </p:sp>
      <p:pic>
        <p:nvPicPr>
          <p:cNvPr id="5" name="Picture 4">
            <a:extLst>
              <a:ext uri="{FF2B5EF4-FFF2-40B4-BE49-F238E27FC236}">
                <a16:creationId xmlns:a16="http://schemas.microsoft.com/office/drawing/2014/main" id="{6E55B8DD-4639-439E-8E49-A61346205FDE}"/>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103128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B7D8-9F88-4826-9036-6489C0159DFC}"/>
              </a:ext>
            </a:extLst>
          </p:cNvPr>
          <p:cNvSpPr>
            <a:spLocks noGrp="1"/>
          </p:cNvSpPr>
          <p:nvPr>
            <p:ph type="title"/>
          </p:nvPr>
        </p:nvSpPr>
        <p:spPr/>
        <p:txBody>
          <a:bodyPr/>
          <a:lstStyle/>
          <a:p>
            <a:r>
              <a:rPr lang="en-US" dirty="0"/>
              <a:t>The triangle</a:t>
            </a:r>
          </a:p>
        </p:txBody>
      </p:sp>
      <p:pic>
        <p:nvPicPr>
          <p:cNvPr id="4" name="Picture 3">
            <a:extLst>
              <a:ext uri="{FF2B5EF4-FFF2-40B4-BE49-F238E27FC236}">
                <a16:creationId xmlns:a16="http://schemas.microsoft.com/office/drawing/2014/main" id="{5CCA2335-CCEF-423F-BC4E-E91A6CC68FEC}"/>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976896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103F6-E906-4FBE-A181-978C917D1122}"/>
              </a:ext>
            </a:extLst>
          </p:cNvPr>
          <p:cNvSpPr>
            <a:spLocks noGrp="1"/>
          </p:cNvSpPr>
          <p:nvPr>
            <p:ph type="title"/>
          </p:nvPr>
        </p:nvSpPr>
        <p:spPr/>
        <p:txBody>
          <a:bodyPr/>
          <a:lstStyle/>
          <a:p>
            <a:r>
              <a:rPr lang="en-US" dirty="0"/>
              <a:t>The Circle</a:t>
            </a:r>
          </a:p>
        </p:txBody>
      </p:sp>
      <p:pic>
        <p:nvPicPr>
          <p:cNvPr id="4" name="Picture 3">
            <a:extLst>
              <a:ext uri="{FF2B5EF4-FFF2-40B4-BE49-F238E27FC236}">
                <a16:creationId xmlns:a16="http://schemas.microsoft.com/office/drawing/2014/main" id="{63ECF9CB-F79E-49B4-87F5-97EC152A3E69}"/>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33613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F493-6627-4C98-832D-38BC71FB5EF2}"/>
              </a:ext>
            </a:extLst>
          </p:cNvPr>
          <p:cNvSpPr>
            <a:spLocks noGrp="1"/>
          </p:cNvSpPr>
          <p:nvPr>
            <p:ph type="title"/>
          </p:nvPr>
        </p:nvSpPr>
        <p:spPr/>
        <p:txBody>
          <a:bodyPr/>
          <a:lstStyle/>
          <a:p>
            <a:r>
              <a:rPr lang="en-US" dirty="0"/>
              <a:t>The Circle</a:t>
            </a:r>
          </a:p>
        </p:txBody>
      </p:sp>
      <p:pic>
        <p:nvPicPr>
          <p:cNvPr id="6" name="Picture 5">
            <a:extLst>
              <a:ext uri="{FF2B5EF4-FFF2-40B4-BE49-F238E27FC236}">
                <a16:creationId xmlns:a16="http://schemas.microsoft.com/office/drawing/2014/main" id="{CF9780EC-3BC7-4961-8658-8E8F23243AC9}"/>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893022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304D-2FED-4C4D-AC54-CDCDEF539D11}"/>
              </a:ext>
            </a:extLst>
          </p:cNvPr>
          <p:cNvSpPr>
            <a:spLocks noGrp="1"/>
          </p:cNvSpPr>
          <p:nvPr>
            <p:ph type="title"/>
          </p:nvPr>
        </p:nvSpPr>
        <p:spPr/>
        <p:txBody>
          <a:bodyPr/>
          <a:lstStyle/>
          <a:p>
            <a:r>
              <a:rPr lang="en-US" dirty="0"/>
              <a:t>The Squiggle</a:t>
            </a:r>
          </a:p>
        </p:txBody>
      </p:sp>
      <p:pic>
        <p:nvPicPr>
          <p:cNvPr id="4" name="Picture 3">
            <a:extLst>
              <a:ext uri="{FF2B5EF4-FFF2-40B4-BE49-F238E27FC236}">
                <a16:creationId xmlns:a16="http://schemas.microsoft.com/office/drawing/2014/main" id="{DF5F63B3-33CD-4509-98EE-8BD71826521B}"/>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212493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F6379-DF7C-4507-9710-A6A80E53C6D2}"/>
              </a:ext>
            </a:extLst>
          </p:cNvPr>
          <p:cNvSpPr>
            <a:spLocks noGrp="1"/>
          </p:cNvSpPr>
          <p:nvPr>
            <p:ph type="title"/>
          </p:nvPr>
        </p:nvSpPr>
        <p:spPr/>
        <p:txBody>
          <a:bodyPr/>
          <a:lstStyle/>
          <a:p>
            <a:r>
              <a:rPr lang="en-US" dirty="0"/>
              <a:t>The Squiggle</a:t>
            </a:r>
          </a:p>
        </p:txBody>
      </p:sp>
      <p:pic>
        <p:nvPicPr>
          <p:cNvPr id="6" name="Picture 5">
            <a:extLst>
              <a:ext uri="{FF2B5EF4-FFF2-40B4-BE49-F238E27FC236}">
                <a16:creationId xmlns:a16="http://schemas.microsoft.com/office/drawing/2014/main" id="{7A67223A-24F1-4694-AC56-1D2217A53D65}"/>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96867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853AE-ED39-4D77-A687-A6B09F1C3A76}"/>
              </a:ext>
            </a:extLst>
          </p:cNvPr>
          <p:cNvSpPr>
            <a:spLocks noGrp="1"/>
          </p:cNvSpPr>
          <p:nvPr>
            <p:ph type="title"/>
          </p:nvPr>
        </p:nvSpPr>
        <p:spPr/>
        <p:txBody>
          <a:bodyPr/>
          <a:lstStyle/>
          <a:p>
            <a:r>
              <a:rPr lang="en-US" dirty="0"/>
              <a:t>The Rectangle</a:t>
            </a:r>
          </a:p>
        </p:txBody>
      </p:sp>
      <p:pic>
        <p:nvPicPr>
          <p:cNvPr id="4" name="Picture 3">
            <a:extLst>
              <a:ext uri="{FF2B5EF4-FFF2-40B4-BE49-F238E27FC236}">
                <a16:creationId xmlns:a16="http://schemas.microsoft.com/office/drawing/2014/main" id="{A9163E0F-0951-4506-A60D-BF0BAD46C71F}"/>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4153696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98AB-7AF3-4734-B3C0-11310466FCA2}"/>
              </a:ext>
            </a:extLst>
          </p:cNvPr>
          <p:cNvSpPr>
            <a:spLocks noGrp="1"/>
          </p:cNvSpPr>
          <p:nvPr>
            <p:ph type="title"/>
          </p:nvPr>
        </p:nvSpPr>
        <p:spPr/>
        <p:txBody>
          <a:bodyPr/>
          <a:lstStyle/>
          <a:p>
            <a:r>
              <a:rPr lang="en-US" dirty="0"/>
              <a:t>The Rectangle</a:t>
            </a:r>
          </a:p>
        </p:txBody>
      </p:sp>
      <p:pic>
        <p:nvPicPr>
          <p:cNvPr id="5" name="Picture 4">
            <a:extLst>
              <a:ext uri="{FF2B5EF4-FFF2-40B4-BE49-F238E27FC236}">
                <a16:creationId xmlns:a16="http://schemas.microsoft.com/office/drawing/2014/main" id="{F6782FB5-3608-4BDA-91CC-6644AAB31A50}"/>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602742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570DE-BA50-4A09-A61B-4447CD6B200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E420820-DCB1-4AB5-B35B-FC1F1B07C1CF}"/>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4225170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5255-3251-468D-ABDD-23CD5715A93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5FD6BE7-6401-4DEF-8CB1-0B36BE0170ED}"/>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016690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19A36-49D3-4D56-B929-5883BBD832DC}"/>
              </a:ext>
            </a:extLst>
          </p:cNvPr>
          <p:cNvSpPr>
            <a:spLocks noGrp="1"/>
          </p:cNvSpPr>
          <p:nvPr>
            <p:ph type="title"/>
          </p:nvPr>
        </p:nvSpPr>
        <p:spPr/>
        <p:txBody>
          <a:bodyPr/>
          <a:lstStyle/>
          <a:p>
            <a:r>
              <a:rPr lang="en-US" dirty="0"/>
              <a:t>What is Psycho</a:t>
            </a:r>
            <a:r>
              <a:rPr lang="en-US" dirty="0">
                <a:sym typeface="Wingdings" panose="05000000000000000000" pitchFamily="2" charset="2"/>
              </a:rPr>
              <a:t></a:t>
            </a:r>
            <a:r>
              <a:rPr lang="en-US" dirty="0"/>
              <a:t>Geometrics</a:t>
            </a:r>
            <a:r>
              <a:rPr lang="en-US" dirty="0">
                <a:sym typeface="Wingdings" panose="05000000000000000000" pitchFamily="2" charset="2"/>
              </a:rPr>
              <a:t>®</a:t>
            </a:r>
            <a:r>
              <a:rPr lang="en-US" dirty="0"/>
              <a:t>?</a:t>
            </a:r>
          </a:p>
        </p:txBody>
      </p:sp>
      <p:pic>
        <p:nvPicPr>
          <p:cNvPr id="6" name="Picture 5">
            <a:extLst>
              <a:ext uri="{FF2B5EF4-FFF2-40B4-BE49-F238E27FC236}">
                <a16:creationId xmlns:a16="http://schemas.microsoft.com/office/drawing/2014/main" id="{242736F8-C911-49A8-AC75-60D734F2111E}"/>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4097323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D5DD-4A2C-469C-B380-01C4032C25D2}"/>
              </a:ext>
            </a:extLst>
          </p:cNvPr>
          <p:cNvSpPr>
            <a:spLocks noGrp="1"/>
          </p:cNvSpPr>
          <p:nvPr>
            <p:ph type="title"/>
          </p:nvPr>
        </p:nvSpPr>
        <p:spPr/>
        <p:txBody>
          <a:bodyPr/>
          <a:lstStyle/>
          <a:p>
            <a:r>
              <a:rPr lang="en-US" dirty="0"/>
              <a:t>The Shapes Menu</a:t>
            </a:r>
          </a:p>
        </p:txBody>
      </p:sp>
      <p:pic>
        <p:nvPicPr>
          <p:cNvPr id="4" name="Picture 3">
            <a:extLst>
              <a:ext uri="{FF2B5EF4-FFF2-40B4-BE49-F238E27FC236}">
                <a16:creationId xmlns:a16="http://schemas.microsoft.com/office/drawing/2014/main" id="{7113D56E-F285-47D5-A775-AA300C29F062}"/>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0294746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E2557-29C5-4594-BDCC-9CD796AF45A4}"/>
              </a:ext>
            </a:extLst>
          </p:cNvPr>
          <p:cNvSpPr>
            <a:spLocks noGrp="1"/>
          </p:cNvSpPr>
          <p:nvPr>
            <p:ph type="title"/>
          </p:nvPr>
        </p:nvSpPr>
        <p:spPr/>
        <p:txBody>
          <a:bodyPr/>
          <a:lstStyle/>
          <a:p>
            <a:r>
              <a:rPr lang="en-US" dirty="0"/>
              <a:t>Box</a:t>
            </a:r>
          </a:p>
        </p:txBody>
      </p:sp>
      <p:grpSp>
        <p:nvGrpSpPr>
          <p:cNvPr id="6" name="Group 5">
            <a:extLst>
              <a:ext uri="{FF2B5EF4-FFF2-40B4-BE49-F238E27FC236}">
                <a16:creationId xmlns:a16="http://schemas.microsoft.com/office/drawing/2014/main" id="{CF8DA1F6-DE89-4B1F-B95E-215BC84C6A57}"/>
              </a:ext>
            </a:extLst>
          </p:cNvPr>
          <p:cNvGrpSpPr/>
          <p:nvPr/>
        </p:nvGrpSpPr>
        <p:grpSpPr>
          <a:xfrm>
            <a:off x="1780" y="0"/>
            <a:ext cx="8564177" cy="4900613"/>
            <a:chOff x="1780" y="0"/>
            <a:chExt cx="8564177" cy="4900613"/>
          </a:xfrm>
        </p:grpSpPr>
        <p:pic>
          <p:nvPicPr>
            <p:cNvPr id="4" name="Picture 3">
              <a:extLst>
                <a:ext uri="{FF2B5EF4-FFF2-40B4-BE49-F238E27FC236}">
                  <a16:creationId xmlns:a16="http://schemas.microsoft.com/office/drawing/2014/main" id="{76280DB3-A2BE-4EAE-A7F6-2B330EB35623}"/>
                </a:ext>
              </a:extLst>
            </p:cNvPr>
            <p:cNvPicPr>
              <a:picLocks noChangeAspect="1"/>
            </p:cNvPicPr>
            <p:nvPr/>
          </p:nvPicPr>
          <p:blipFill>
            <a:blip r:embed="rId3"/>
            <a:stretch>
              <a:fillRect/>
            </a:stretch>
          </p:blipFill>
          <p:spPr>
            <a:xfrm>
              <a:off x="1780" y="0"/>
              <a:ext cx="8564177" cy="4900613"/>
            </a:xfrm>
            <a:prstGeom prst="rect">
              <a:avLst/>
            </a:prstGeom>
          </p:spPr>
        </p:pic>
        <p:sp>
          <p:nvSpPr>
            <p:cNvPr id="5" name="Rectangle 4">
              <a:extLst>
                <a:ext uri="{FF2B5EF4-FFF2-40B4-BE49-F238E27FC236}">
                  <a16:creationId xmlns:a16="http://schemas.microsoft.com/office/drawing/2014/main" id="{9C8F498F-D93D-4101-B4C6-9CAF3F57DB79}"/>
                </a:ext>
              </a:extLst>
            </p:cNvPr>
            <p:cNvSpPr/>
            <p:nvPr/>
          </p:nvSpPr>
          <p:spPr>
            <a:xfrm>
              <a:off x="457200" y="3362960"/>
              <a:ext cx="2082800" cy="12767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5550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7D58-6A94-4E7C-9599-FA05D736DB26}"/>
              </a:ext>
            </a:extLst>
          </p:cNvPr>
          <p:cNvSpPr>
            <a:spLocks noGrp="1"/>
          </p:cNvSpPr>
          <p:nvPr>
            <p:ph type="title"/>
          </p:nvPr>
        </p:nvSpPr>
        <p:spPr/>
        <p:txBody>
          <a:bodyPr/>
          <a:lstStyle/>
          <a:p>
            <a:r>
              <a:rPr lang="en-US" dirty="0"/>
              <a:t>Triangle</a:t>
            </a:r>
          </a:p>
        </p:txBody>
      </p:sp>
      <p:grpSp>
        <p:nvGrpSpPr>
          <p:cNvPr id="6" name="Group 5">
            <a:extLst>
              <a:ext uri="{FF2B5EF4-FFF2-40B4-BE49-F238E27FC236}">
                <a16:creationId xmlns:a16="http://schemas.microsoft.com/office/drawing/2014/main" id="{ADCE13A0-5710-4F05-8B09-E68D23D6B020}"/>
              </a:ext>
            </a:extLst>
          </p:cNvPr>
          <p:cNvGrpSpPr/>
          <p:nvPr/>
        </p:nvGrpSpPr>
        <p:grpSpPr>
          <a:xfrm>
            <a:off x="1780" y="0"/>
            <a:ext cx="8564177" cy="4900613"/>
            <a:chOff x="1780" y="0"/>
            <a:chExt cx="8564177" cy="4900613"/>
          </a:xfrm>
        </p:grpSpPr>
        <p:pic>
          <p:nvPicPr>
            <p:cNvPr id="4" name="Picture 3">
              <a:extLst>
                <a:ext uri="{FF2B5EF4-FFF2-40B4-BE49-F238E27FC236}">
                  <a16:creationId xmlns:a16="http://schemas.microsoft.com/office/drawing/2014/main" id="{64083FBE-216E-41A5-9366-9062B231B3FC}"/>
                </a:ext>
              </a:extLst>
            </p:cNvPr>
            <p:cNvPicPr>
              <a:picLocks noChangeAspect="1"/>
            </p:cNvPicPr>
            <p:nvPr/>
          </p:nvPicPr>
          <p:blipFill>
            <a:blip r:embed="rId3"/>
            <a:stretch>
              <a:fillRect/>
            </a:stretch>
          </p:blipFill>
          <p:spPr>
            <a:xfrm>
              <a:off x="1780" y="0"/>
              <a:ext cx="8564177" cy="4900613"/>
            </a:xfrm>
            <a:prstGeom prst="rect">
              <a:avLst/>
            </a:prstGeom>
          </p:spPr>
        </p:pic>
        <p:sp>
          <p:nvSpPr>
            <p:cNvPr id="5" name="Rectangle 4">
              <a:extLst>
                <a:ext uri="{FF2B5EF4-FFF2-40B4-BE49-F238E27FC236}">
                  <a16:creationId xmlns:a16="http://schemas.microsoft.com/office/drawing/2014/main" id="{1527E921-E681-4FCC-82E0-20A28A4F4454}"/>
                </a:ext>
              </a:extLst>
            </p:cNvPr>
            <p:cNvSpPr/>
            <p:nvPr/>
          </p:nvSpPr>
          <p:spPr>
            <a:xfrm>
              <a:off x="457200" y="3362960"/>
              <a:ext cx="2082800" cy="12767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8579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3D73-E055-44F8-8071-D6D457357AD4}"/>
              </a:ext>
            </a:extLst>
          </p:cNvPr>
          <p:cNvSpPr>
            <a:spLocks noGrp="1"/>
          </p:cNvSpPr>
          <p:nvPr>
            <p:ph type="title"/>
          </p:nvPr>
        </p:nvSpPr>
        <p:spPr/>
        <p:txBody>
          <a:bodyPr/>
          <a:lstStyle/>
          <a:p>
            <a:r>
              <a:rPr lang="en-US" dirty="0"/>
              <a:t>Rectangle</a:t>
            </a:r>
          </a:p>
        </p:txBody>
      </p:sp>
      <p:grpSp>
        <p:nvGrpSpPr>
          <p:cNvPr id="6" name="Group 5">
            <a:extLst>
              <a:ext uri="{FF2B5EF4-FFF2-40B4-BE49-F238E27FC236}">
                <a16:creationId xmlns:a16="http://schemas.microsoft.com/office/drawing/2014/main" id="{BF527361-04C2-4D5F-B68B-0EB2095C53B8}"/>
              </a:ext>
            </a:extLst>
          </p:cNvPr>
          <p:cNvGrpSpPr/>
          <p:nvPr/>
        </p:nvGrpSpPr>
        <p:grpSpPr>
          <a:xfrm>
            <a:off x="1780" y="0"/>
            <a:ext cx="8564177" cy="4900613"/>
            <a:chOff x="1780" y="0"/>
            <a:chExt cx="8564177" cy="4900613"/>
          </a:xfrm>
        </p:grpSpPr>
        <p:pic>
          <p:nvPicPr>
            <p:cNvPr id="4" name="Picture 3">
              <a:extLst>
                <a:ext uri="{FF2B5EF4-FFF2-40B4-BE49-F238E27FC236}">
                  <a16:creationId xmlns:a16="http://schemas.microsoft.com/office/drawing/2014/main" id="{399E034D-4AD2-4F06-B0A7-3008727FB33E}"/>
                </a:ext>
              </a:extLst>
            </p:cNvPr>
            <p:cNvPicPr>
              <a:picLocks noChangeAspect="1"/>
            </p:cNvPicPr>
            <p:nvPr/>
          </p:nvPicPr>
          <p:blipFill>
            <a:blip r:embed="rId3"/>
            <a:stretch>
              <a:fillRect/>
            </a:stretch>
          </p:blipFill>
          <p:spPr>
            <a:xfrm>
              <a:off x="1780" y="0"/>
              <a:ext cx="8564177" cy="4900613"/>
            </a:xfrm>
            <a:prstGeom prst="rect">
              <a:avLst/>
            </a:prstGeom>
          </p:spPr>
        </p:pic>
        <p:sp>
          <p:nvSpPr>
            <p:cNvPr id="5" name="Rectangle 4">
              <a:extLst>
                <a:ext uri="{FF2B5EF4-FFF2-40B4-BE49-F238E27FC236}">
                  <a16:creationId xmlns:a16="http://schemas.microsoft.com/office/drawing/2014/main" id="{C840908B-04B7-4BCC-B6B9-F5DCD8BCF3BB}"/>
                </a:ext>
              </a:extLst>
            </p:cNvPr>
            <p:cNvSpPr/>
            <p:nvPr/>
          </p:nvSpPr>
          <p:spPr>
            <a:xfrm>
              <a:off x="457200" y="3362960"/>
              <a:ext cx="2082800" cy="12767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64918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8A68-5338-4B97-9BAA-BC9E9A60BEB4}"/>
              </a:ext>
            </a:extLst>
          </p:cNvPr>
          <p:cNvSpPr>
            <a:spLocks noGrp="1"/>
          </p:cNvSpPr>
          <p:nvPr>
            <p:ph type="title"/>
          </p:nvPr>
        </p:nvSpPr>
        <p:spPr/>
        <p:txBody>
          <a:bodyPr/>
          <a:lstStyle/>
          <a:p>
            <a:r>
              <a:rPr lang="en-US" dirty="0"/>
              <a:t>Circle</a:t>
            </a:r>
          </a:p>
        </p:txBody>
      </p:sp>
      <p:grpSp>
        <p:nvGrpSpPr>
          <p:cNvPr id="6" name="Group 5">
            <a:extLst>
              <a:ext uri="{FF2B5EF4-FFF2-40B4-BE49-F238E27FC236}">
                <a16:creationId xmlns:a16="http://schemas.microsoft.com/office/drawing/2014/main" id="{56596AF2-D4D2-4E2B-82E7-2C242FFF52BE}"/>
              </a:ext>
            </a:extLst>
          </p:cNvPr>
          <p:cNvGrpSpPr/>
          <p:nvPr/>
        </p:nvGrpSpPr>
        <p:grpSpPr>
          <a:xfrm>
            <a:off x="1780" y="0"/>
            <a:ext cx="8564177" cy="4900613"/>
            <a:chOff x="1780" y="0"/>
            <a:chExt cx="8564177" cy="4900613"/>
          </a:xfrm>
        </p:grpSpPr>
        <p:pic>
          <p:nvPicPr>
            <p:cNvPr id="4" name="Picture 3">
              <a:extLst>
                <a:ext uri="{FF2B5EF4-FFF2-40B4-BE49-F238E27FC236}">
                  <a16:creationId xmlns:a16="http://schemas.microsoft.com/office/drawing/2014/main" id="{9AFB7C9A-9174-428F-9887-2103E91CFF1C}"/>
                </a:ext>
              </a:extLst>
            </p:cNvPr>
            <p:cNvPicPr>
              <a:picLocks noChangeAspect="1"/>
            </p:cNvPicPr>
            <p:nvPr/>
          </p:nvPicPr>
          <p:blipFill>
            <a:blip r:embed="rId3"/>
            <a:stretch>
              <a:fillRect/>
            </a:stretch>
          </p:blipFill>
          <p:spPr>
            <a:xfrm>
              <a:off x="1780" y="0"/>
              <a:ext cx="8564177" cy="4900613"/>
            </a:xfrm>
            <a:prstGeom prst="rect">
              <a:avLst/>
            </a:prstGeom>
          </p:spPr>
        </p:pic>
        <p:sp>
          <p:nvSpPr>
            <p:cNvPr id="5" name="Rectangle 4">
              <a:extLst>
                <a:ext uri="{FF2B5EF4-FFF2-40B4-BE49-F238E27FC236}">
                  <a16:creationId xmlns:a16="http://schemas.microsoft.com/office/drawing/2014/main" id="{EF37B14B-90D6-40EF-B323-23BA06424DDD}"/>
                </a:ext>
              </a:extLst>
            </p:cNvPr>
            <p:cNvSpPr/>
            <p:nvPr/>
          </p:nvSpPr>
          <p:spPr>
            <a:xfrm>
              <a:off x="457200" y="3362960"/>
              <a:ext cx="2082800" cy="12767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16356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r>
              <a:rPr lang="en-US" dirty="0"/>
              <a:t>Squiggle</a:t>
            </a:r>
          </a:p>
        </p:txBody>
      </p:sp>
      <p:grpSp>
        <p:nvGrpSpPr>
          <p:cNvPr id="6" name="Group 5">
            <a:extLst>
              <a:ext uri="{FF2B5EF4-FFF2-40B4-BE49-F238E27FC236}">
                <a16:creationId xmlns:a16="http://schemas.microsoft.com/office/drawing/2014/main" id="{1BA925C7-BFDD-4AF1-B18D-0E97F1BA2E4B}"/>
              </a:ext>
            </a:extLst>
          </p:cNvPr>
          <p:cNvGrpSpPr/>
          <p:nvPr/>
        </p:nvGrpSpPr>
        <p:grpSpPr>
          <a:xfrm>
            <a:off x="1780" y="0"/>
            <a:ext cx="8564177" cy="4900613"/>
            <a:chOff x="1780" y="0"/>
            <a:chExt cx="8564177" cy="4900613"/>
          </a:xfrm>
        </p:grpSpPr>
        <p:pic>
          <p:nvPicPr>
            <p:cNvPr id="4" name="Picture 3">
              <a:extLst>
                <a:ext uri="{FF2B5EF4-FFF2-40B4-BE49-F238E27FC236}">
                  <a16:creationId xmlns:a16="http://schemas.microsoft.com/office/drawing/2014/main" id="{A7779F6C-C738-4C05-A4F1-920F3B47112A}"/>
                </a:ext>
              </a:extLst>
            </p:cNvPr>
            <p:cNvPicPr>
              <a:picLocks noChangeAspect="1"/>
            </p:cNvPicPr>
            <p:nvPr/>
          </p:nvPicPr>
          <p:blipFill>
            <a:blip r:embed="rId3"/>
            <a:stretch>
              <a:fillRect/>
            </a:stretch>
          </p:blipFill>
          <p:spPr>
            <a:xfrm>
              <a:off x="1780" y="0"/>
              <a:ext cx="8564177" cy="4900613"/>
            </a:xfrm>
            <a:prstGeom prst="rect">
              <a:avLst/>
            </a:prstGeom>
          </p:spPr>
        </p:pic>
        <p:sp>
          <p:nvSpPr>
            <p:cNvPr id="5" name="Rectangle 4">
              <a:extLst>
                <a:ext uri="{FF2B5EF4-FFF2-40B4-BE49-F238E27FC236}">
                  <a16:creationId xmlns:a16="http://schemas.microsoft.com/office/drawing/2014/main" id="{DF98764B-863C-44D5-A544-D8B163654B07}"/>
                </a:ext>
              </a:extLst>
            </p:cNvPr>
            <p:cNvSpPr/>
            <p:nvPr/>
          </p:nvSpPr>
          <p:spPr>
            <a:xfrm>
              <a:off x="457200" y="3362960"/>
              <a:ext cx="2082800" cy="12767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6870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r>
              <a:rPr lang="en-US" dirty="0"/>
              <a:t>Reflection</a:t>
            </a:r>
          </a:p>
        </p:txBody>
      </p:sp>
      <p:pic>
        <p:nvPicPr>
          <p:cNvPr id="4" name="Picture 3">
            <a:extLst>
              <a:ext uri="{FF2B5EF4-FFF2-40B4-BE49-F238E27FC236}">
                <a16:creationId xmlns:a16="http://schemas.microsoft.com/office/drawing/2014/main" id="{CF1A05F7-4943-4D3C-8B70-5A0DA7C9ECA8}"/>
              </a:ext>
            </a:extLst>
          </p:cNvPr>
          <p:cNvPicPr>
            <a:picLocks noChangeAspect="1"/>
          </p:cNvPicPr>
          <p:nvPr/>
        </p:nvPicPr>
        <p:blipFill>
          <a:blip r:embed="rId3"/>
          <a:stretch>
            <a:fillRect/>
          </a:stretch>
        </p:blipFill>
        <p:spPr>
          <a:xfrm>
            <a:off x="1780" y="0"/>
            <a:ext cx="8564177" cy="4900613"/>
          </a:xfrm>
          <a:prstGeom prst="rect">
            <a:avLst/>
          </a:prstGeom>
        </p:spPr>
      </p:pic>
      <p:sp>
        <p:nvSpPr>
          <p:cNvPr id="5" name="Isosceles Triangle 4">
            <a:extLst>
              <a:ext uri="{FF2B5EF4-FFF2-40B4-BE49-F238E27FC236}">
                <a16:creationId xmlns:a16="http://schemas.microsoft.com/office/drawing/2014/main" id="{70E97799-FDE6-42C5-BFC6-AF887A2B53E1}"/>
              </a:ext>
            </a:extLst>
          </p:cNvPr>
          <p:cNvSpPr/>
          <p:nvPr/>
        </p:nvSpPr>
        <p:spPr>
          <a:xfrm rot="5400000">
            <a:off x="5354320" y="4257040"/>
            <a:ext cx="247498" cy="213360"/>
          </a:xfrm>
          <a:prstGeom prst="triangle">
            <a:avLst/>
          </a:prstGeom>
          <a:solidFill>
            <a:srgbClr val="7FC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217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r>
              <a:rPr lang="en-US" dirty="0"/>
              <a:t>Reflection</a:t>
            </a:r>
          </a:p>
        </p:txBody>
      </p:sp>
      <p:pic>
        <p:nvPicPr>
          <p:cNvPr id="4" name="Picture 3">
            <a:extLst>
              <a:ext uri="{FF2B5EF4-FFF2-40B4-BE49-F238E27FC236}">
                <a16:creationId xmlns:a16="http://schemas.microsoft.com/office/drawing/2014/main" id="{EA4E7FBC-859A-4DD6-A5EC-A69AFF82603E}"/>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392226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r>
              <a:rPr lang="en-US" dirty="0"/>
              <a:t>Section 4 Scoring Guide</a:t>
            </a:r>
          </a:p>
        </p:txBody>
      </p:sp>
      <p:pic>
        <p:nvPicPr>
          <p:cNvPr id="4" name="Picture 3">
            <a:extLst>
              <a:ext uri="{FF2B5EF4-FFF2-40B4-BE49-F238E27FC236}">
                <a16:creationId xmlns:a16="http://schemas.microsoft.com/office/drawing/2014/main" id="{97177F0D-7087-49E5-B08F-5F3680BA037D}"/>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938397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r>
              <a:rPr lang="en-US" dirty="0"/>
              <a:t>Shapes Profile Report</a:t>
            </a:r>
          </a:p>
        </p:txBody>
      </p:sp>
      <p:pic>
        <p:nvPicPr>
          <p:cNvPr id="6" name="Picture 5">
            <a:extLst>
              <a:ext uri="{FF2B5EF4-FFF2-40B4-BE49-F238E27FC236}">
                <a16:creationId xmlns:a16="http://schemas.microsoft.com/office/drawing/2014/main" id="{5EB4940D-5ABF-41EA-A2D2-5EB6227A08E9}"/>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821321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2687-28A3-4B52-9260-AF423B0A0C6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B165CB6-C3C8-480D-89F5-B9EAC5403BA5}"/>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347140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r>
              <a:rPr lang="en-US" dirty="0"/>
              <a:t>Low scores</a:t>
            </a:r>
          </a:p>
        </p:txBody>
      </p:sp>
      <p:pic>
        <p:nvPicPr>
          <p:cNvPr id="4" name="Picture 3">
            <a:extLst>
              <a:ext uri="{FF2B5EF4-FFF2-40B4-BE49-F238E27FC236}">
                <a16:creationId xmlns:a16="http://schemas.microsoft.com/office/drawing/2014/main" id="{9C850679-54F1-46C6-96DF-3F90DBBCED26}"/>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1212130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r>
              <a:rPr lang="en-US" dirty="0"/>
              <a:t>Medium score</a:t>
            </a:r>
          </a:p>
        </p:txBody>
      </p:sp>
      <p:pic>
        <p:nvPicPr>
          <p:cNvPr id="4" name="Picture 3">
            <a:extLst>
              <a:ext uri="{FF2B5EF4-FFF2-40B4-BE49-F238E27FC236}">
                <a16:creationId xmlns:a16="http://schemas.microsoft.com/office/drawing/2014/main" id="{83B68894-7300-44F6-9CA3-D72E70AC8EBC}"/>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5438983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r>
              <a:rPr lang="en-US" dirty="0"/>
              <a:t>High score</a:t>
            </a:r>
          </a:p>
        </p:txBody>
      </p:sp>
      <p:pic>
        <p:nvPicPr>
          <p:cNvPr id="4" name="Picture 3">
            <a:extLst>
              <a:ext uri="{FF2B5EF4-FFF2-40B4-BE49-F238E27FC236}">
                <a16:creationId xmlns:a16="http://schemas.microsoft.com/office/drawing/2014/main" id="{43EF3F60-C1BB-491A-8D75-6210F3266733}"/>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8007062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5ECCDD7F-C182-444C-B8D6-78784373B3E7}"/>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4046221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E934F88D-7E59-40BC-BE2F-453896B360AD}"/>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781281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3374E6E-C1A5-4BE3-A6BC-504D48C7E498}"/>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46575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F3C2FD9-4FD1-4C7C-9A80-23BC4190766D}"/>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226167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43AB2BB-D554-48B0-BB9A-42C30E6287F6}"/>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510760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C3E22D6-5DA7-4811-9D11-E112E1A90D3F}"/>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189765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30347F9-DABE-45DA-92F2-02523C7C096B}"/>
              </a:ext>
            </a:extLst>
          </p:cNvPr>
          <p:cNvPicPr>
            <a:picLocks noChangeAspect="1"/>
          </p:cNvPicPr>
          <p:nvPr/>
        </p:nvPicPr>
        <p:blipFill>
          <a:blip r:embed="rId3"/>
          <a:stretch>
            <a:fillRect/>
          </a:stretch>
        </p:blipFill>
        <p:spPr>
          <a:xfrm>
            <a:off x="1780" y="0"/>
            <a:ext cx="8564177" cy="4900613"/>
          </a:xfrm>
          <a:prstGeom prst="rect">
            <a:avLst/>
          </a:prstGeom>
        </p:spPr>
      </p:pic>
      <p:pic>
        <p:nvPicPr>
          <p:cNvPr id="6" name="Picture 5">
            <a:extLst>
              <a:ext uri="{FF2B5EF4-FFF2-40B4-BE49-F238E27FC236}">
                <a16:creationId xmlns:a16="http://schemas.microsoft.com/office/drawing/2014/main" id="{5DC916C1-C609-4438-9667-20CC71D307C0}"/>
              </a:ext>
            </a:extLst>
          </p:cNvPr>
          <p:cNvPicPr>
            <a:picLocks noChangeAspect="1"/>
          </p:cNvPicPr>
          <p:nvPr/>
        </p:nvPicPr>
        <p:blipFill>
          <a:blip r:embed="rId3"/>
          <a:stretch>
            <a:fillRect/>
          </a:stretch>
        </p:blipFill>
        <p:spPr>
          <a:xfrm>
            <a:off x="1780" y="0"/>
            <a:ext cx="8564177" cy="4900613"/>
          </a:xfrm>
          <a:prstGeom prst="rect">
            <a:avLst/>
          </a:prstGeom>
        </p:spPr>
      </p:pic>
      <p:pic>
        <p:nvPicPr>
          <p:cNvPr id="8" name="Picture 7">
            <a:extLst>
              <a:ext uri="{FF2B5EF4-FFF2-40B4-BE49-F238E27FC236}">
                <a16:creationId xmlns:a16="http://schemas.microsoft.com/office/drawing/2014/main" id="{308E8E8E-6BE9-4D94-8933-179C9A82DB32}"/>
              </a:ext>
            </a:extLst>
          </p:cNvPr>
          <p:cNvPicPr>
            <a:picLocks noChangeAspect="1"/>
          </p:cNvPicPr>
          <p:nvPr/>
        </p:nvPicPr>
        <p:blipFill>
          <a:blip r:embed="rId3"/>
          <a:stretch>
            <a:fillRect/>
          </a:stretch>
        </p:blipFill>
        <p:spPr>
          <a:xfrm>
            <a:off x="1780" y="0"/>
            <a:ext cx="8564177" cy="4900613"/>
          </a:xfrm>
          <a:prstGeom prst="rect">
            <a:avLst/>
          </a:prstGeom>
        </p:spPr>
      </p:pic>
      <p:pic>
        <p:nvPicPr>
          <p:cNvPr id="10" name="Picture 9">
            <a:extLst>
              <a:ext uri="{FF2B5EF4-FFF2-40B4-BE49-F238E27FC236}">
                <a16:creationId xmlns:a16="http://schemas.microsoft.com/office/drawing/2014/main" id="{3ADCA6A9-B3BA-478D-8B2C-194EFAA04E22}"/>
              </a:ext>
            </a:extLst>
          </p:cNvPr>
          <p:cNvPicPr>
            <a:picLocks noChangeAspect="1"/>
          </p:cNvPicPr>
          <p:nvPr/>
        </p:nvPicPr>
        <p:blipFill>
          <a:blip r:embed="rId3"/>
          <a:stretch>
            <a:fillRect/>
          </a:stretch>
        </p:blipFill>
        <p:spPr>
          <a:xfrm>
            <a:off x="1780" y="0"/>
            <a:ext cx="8564177" cy="4900613"/>
          </a:xfrm>
          <a:prstGeom prst="rect">
            <a:avLst/>
          </a:prstGeom>
        </p:spPr>
      </p:pic>
      <p:pic>
        <p:nvPicPr>
          <p:cNvPr id="12" name="Picture 11">
            <a:extLst>
              <a:ext uri="{FF2B5EF4-FFF2-40B4-BE49-F238E27FC236}">
                <a16:creationId xmlns:a16="http://schemas.microsoft.com/office/drawing/2014/main" id="{F9A44CAF-A0B2-4720-A202-29FE682DA27A}"/>
              </a:ext>
            </a:extLst>
          </p:cNvPr>
          <p:cNvPicPr>
            <a:picLocks noChangeAspect="1"/>
          </p:cNvPicPr>
          <p:nvPr/>
        </p:nvPicPr>
        <p:blipFill>
          <a:blip r:embed="rId3"/>
          <a:stretch>
            <a:fillRect/>
          </a:stretch>
        </p:blipFill>
        <p:spPr>
          <a:xfrm>
            <a:off x="1780" y="0"/>
            <a:ext cx="8564177" cy="4900613"/>
          </a:xfrm>
          <a:prstGeom prst="rect">
            <a:avLst/>
          </a:prstGeom>
        </p:spPr>
      </p:pic>
      <p:pic>
        <p:nvPicPr>
          <p:cNvPr id="14" name="Picture 13">
            <a:extLst>
              <a:ext uri="{FF2B5EF4-FFF2-40B4-BE49-F238E27FC236}">
                <a16:creationId xmlns:a16="http://schemas.microsoft.com/office/drawing/2014/main" id="{9FA08D2C-D1B0-447C-9151-33B8007B2ABF}"/>
              </a:ext>
            </a:extLst>
          </p:cNvPr>
          <p:cNvPicPr>
            <a:picLocks noChangeAspect="1"/>
          </p:cNvPicPr>
          <p:nvPr/>
        </p:nvPicPr>
        <p:blipFill>
          <a:blip r:embed="rId3"/>
          <a:stretch>
            <a:fillRect/>
          </a:stretch>
        </p:blipFill>
        <p:spPr>
          <a:xfrm>
            <a:off x="1780" y="0"/>
            <a:ext cx="8564177" cy="4900613"/>
          </a:xfrm>
          <a:prstGeom prst="rect">
            <a:avLst/>
          </a:prstGeom>
        </p:spPr>
      </p:pic>
      <p:pic>
        <p:nvPicPr>
          <p:cNvPr id="16" name="Picture 15">
            <a:extLst>
              <a:ext uri="{FF2B5EF4-FFF2-40B4-BE49-F238E27FC236}">
                <a16:creationId xmlns:a16="http://schemas.microsoft.com/office/drawing/2014/main" id="{8254CDF1-6810-4286-A164-C1DF3CB02F20}"/>
              </a:ext>
            </a:extLst>
          </p:cNvPr>
          <p:cNvPicPr>
            <a:picLocks noChangeAspect="1"/>
          </p:cNvPicPr>
          <p:nvPr/>
        </p:nvPicPr>
        <p:blipFill>
          <a:blip r:embed="rId3"/>
          <a:stretch>
            <a:fillRect/>
          </a:stretch>
        </p:blipFill>
        <p:spPr>
          <a:xfrm>
            <a:off x="1780" y="0"/>
            <a:ext cx="8564177" cy="4900613"/>
          </a:xfrm>
          <a:prstGeom prst="rect">
            <a:avLst/>
          </a:prstGeom>
        </p:spPr>
      </p:pic>
      <p:pic>
        <p:nvPicPr>
          <p:cNvPr id="18" name="Picture 17">
            <a:extLst>
              <a:ext uri="{FF2B5EF4-FFF2-40B4-BE49-F238E27FC236}">
                <a16:creationId xmlns:a16="http://schemas.microsoft.com/office/drawing/2014/main" id="{FFA486A3-9E62-40BC-924B-E36D0361A2C0}"/>
              </a:ext>
            </a:extLst>
          </p:cNvPr>
          <p:cNvPicPr>
            <a:picLocks noChangeAspect="1"/>
          </p:cNvPicPr>
          <p:nvPr/>
        </p:nvPicPr>
        <p:blipFill>
          <a:blip r:embed="rId3"/>
          <a:stretch>
            <a:fillRect/>
          </a:stretch>
        </p:blipFill>
        <p:spPr>
          <a:xfrm>
            <a:off x="1780" y="0"/>
            <a:ext cx="8564177" cy="4900613"/>
          </a:xfrm>
          <a:prstGeom prst="rect">
            <a:avLst/>
          </a:prstGeom>
        </p:spPr>
      </p:pic>
      <p:pic>
        <p:nvPicPr>
          <p:cNvPr id="20" name="Picture 19">
            <a:extLst>
              <a:ext uri="{FF2B5EF4-FFF2-40B4-BE49-F238E27FC236}">
                <a16:creationId xmlns:a16="http://schemas.microsoft.com/office/drawing/2014/main" id="{50D3F1F6-2FB6-496B-93B0-2661F021B32F}"/>
              </a:ext>
            </a:extLst>
          </p:cNvPr>
          <p:cNvPicPr>
            <a:picLocks noChangeAspect="1"/>
          </p:cNvPicPr>
          <p:nvPr/>
        </p:nvPicPr>
        <p:blipFill>
          <a:blip r:embed="rId3"/>
          <a:stretch>
            <a:fillRect/>
          </a:stretch>
        </p:blipFill>
        <p:spPr>
          <a:xfrm>
            <a:off x="1780" y="0"/>
            <a:ext cx="8564177" cy="4900613"/>
          </a:xfrm>
          <a:prstGeom prst="rect">
            <a:avLst/>
          </a:prstGeom>
        </p:spPr>
      </p:pic>
      <p:pic>
        <p:nvPicPr>
          <p:cNvPr id="22" name="Picture 21">
            <a:extLst>
              <a:ext uri="{FF2B5EF4-FFF2-40B4-BE49-F238E27FC236}">
                <a16:creationId xmlns:a16="http://schemas.microsoft.com/office/drawing/2014/main" id="{DA488860-5E83-4034-AA2A-68FA20B9EB81}"/>
              </a:ext>
            </a:extLst>
          </p:cNvPr>
          <p:cNvPicPr>
            <a:picLocks noChangeAspect="1"/>
          </p:cNvPicPr>
          <p:nvPr/>
        </p:nvPicPr>
        <p:blipFill>
          <a:blip r:embed="rId3"/>
          <a:stretch>
            <a:fillRect/>
          </a:stretch>
        </p:blipFill>
        <p:spPr>
          <a:xfrm>
            <a:off x="1780" y="0"/>
            <a:ext cx="8564177" cy="4900613"/>
          </a:xfrm>
          <a:prstGeom prst="rect">
            <a:avLst/>
          </a:prstGeom>
        </p:spPr>
      </p:pic>
      <p:pic>
        <p:nvPicPr>
          <p:cNvPr id="24" name="Picture 23">
            <a:extLst>
              <a:ext uri="{FF2B5EF4-FFF2-40B4-BE49-F238E27FC236}">
                <a16:creationId xmlns:a16="http://schemas.microsoft.com/office/drawing/2014/main" id="{21DA0D3F-04E2-4334-A279-B5176652ED8E}"/>
              </a:ext>
            </a:extLst>
          </p:cNvPr>
          <p:cNvPicPr>
            <a:picLocks noChangeAspect="1"/>
          </p:cNvPicPr>
          <p:nvPr/>
        </p:nvPicPr>
        <p:blipFill>
          <a:blip r:embed="rId3"/>
          <a:stretch>
            <a:fillRect/>
          </a:stretch>
        </p:blipFill>
        <p:spPr>
          <a:xfrm>
            <a:off x="1780" y="0"/>
            <a:ext cx="8564177" cy="4900613"/>
          </a:xfrm>
          <a:prstGeom prst="rect">
            <a:avLst/>
          </a:prstGeom>
        </p:spPr>
      </p:pic>
      <p:pic>
        <p:nvPicPr>
          <p:cNvPr id="26" name="Picture 25">
            <a:extLst>
              <a:ext uri="{FF2B5EF4-FFF2-40B4-BE49-F238E27FC236}">
                <a16:creationId xmlns:a16="http://schemas.microsoft.com/office/drawing/2014/main" id="{D3537503-1BB8-453E-A963-D13BA83373D0}"/>
              </a:ext>
            </a:extLst>
          </p:cNvPr>
          <p:cNvPicPr>
            <a:picLocks noChangeAspect="1"/>
          </p:cNvPicPr>
          <p:nvPr/>
        </p:nvPicPr>
        <p:blipFill>
          <a:blip r:embed="rId3"/>
          <a:stretch>
            <a:fillRect/>
          </a:stretch>
        </p:blipFill>
        <p:spPr>
          <a:xfrm>
            <a:off x="1780" y="0"/>
            <a:ext cx="8564177" cy="4900613"/>
          </a:xfrm>
          <a:prstGeom prst="rect">
            <a:avLst/>
          </a:prstGeom>
        </p:spPr>
      </p:pic>
      <p:pic>
        <p:nvPicPr>
          <p:cNvPr id="28" name="Picture 27">
            <a:extLst>
              <a:ext uri="{FF2B5EF4-FFF2-40B4-BE49-F238E27FC236}">
                <a16:creationId xmlns:a16="http://schemas.microsoft.com/office/drawing/2014/main" id="{11105C2F-E8A3-46D3-B69E-00F830254156}"/>
              </a:ext>
            </a:extLst>
          </p:cNvPr>
          <p:cNvPicPr>
            <a:picLocks noChangeAspect="1"/>
          </p:cNvPicPr>
          <p:nvPr/>
        </p:nvPicPr>
        <p:blipFill>
          <a:blip r:embed="rId3"/>
          <a:stretch>
            <a:fillRect/>
          </a:stretch>
        </p:blipFill>
        <p:spPr>
          <a:xfrm>
            <a:off x="1780" y="0"/>
            <a:ext cx="8564177" cy="4900613"/>
          </a:xfrm>
          <a:prstGeom prst="rect">
            <a:avLst/>
          </a:prstGeom>
        </p:spPr>
      </p:pic>
      <p:pic>
        <p:nvPicPr>
          <p:cNvPr id="30" name="Picture 29">
            <a:extLst>
              <a:ext uri="{FF2B5EF4-FFF2-40B4-BE49-F238E27FC236}">
                <a16:creationId xmlns:a16="http://schemas.microsoft.com/office/drawing/2014/main" id="{0C3EA4BA-A998-4CAF-9D6A-22FB139C9EAD}"/>
              </a:ext>
            </a:extLst>
          </p:cNvPr>
          <p:cNvPicPr>
            <a:picLocks noChangeAspect="1"/>
          </p:cNvPicPr>
          <p:nvPr/>
        </p:nvPicPr>
        <p:blipFill>
          <a:blip r:embed="rId3"/>
          <a:stretch>
            <a:fillRect/>
          </a:stretch>
        </p:blipFill>
        <p:spPr>
          <a:xfrm>
            <a:off x="1780" y="0"/>
            <a:ext cx="8564177" cy="4900613"/>
          </a:xfrm>
          <a:prstGeom prst="rect">
            <a:avLst/>
          </a:prstGeom>
        </p:spPr>
      </p:pic>
      <p:pic>
        <p:nvPicPr>
          <p:cNvPr id="32" name="Picture 31">
            <a:extLst>
              <a:ext uri="{FF2B5EF4-FFF2-40B4-BE49-F238E27FC236}">
                <a16:creationId xmlns:a16="http://schemas.microsoft.com/office/drawing/2014/main" id="{A5C10E04-53AF-4622-9C77-11DEC77AA2BB}"/>
              </a:ext>
            </a:extLst>
          </p:cNvPr>
          <p:cNvPicPr>
            <a:picLocks noChangeAspect="1"/>
          </p:cNvPicPr>
          <p:nvPr/>
        </p:nvPicPr>
        <p:blipFill>
          <a:blip r:embed="rId3"/>
          <a:stretch>
            <a:fillRect/>
          </a:stretch>
        </p:blipFill>
        <p:spPr>
          <a:xfrm>
            <a:off x="1780" y="0"/>
            <a:ext cx="8564177" cy="4900613"/>
          </a:xfrm>
          <a:prstGeom prst="rect">
            <a:avLst/>
          </a:prstGeom>
        </p:spPr>
      </p:pic>
      <p:pic>
        <p:nvPicPr>
          <p:cNvPr id="34" name="Picture 33">
            <a:extLst>
              <a:ext uri="{FF2B5EF4-FFF2-40B4-BE49-F238E27FC236}">
                <a16:creationId xmlns:a16="http://schemas.microsoft.com/office/drawing/2014/main" id="{0E3C12FE-497F-495C-9F81-D77AB9C53711}"/>
              </a:ext>
            </a:extLst>
          </p:cNvPr>
          <p:cNvPicPr>
            <a:picLocks noChangeAspect="1"/>
          </p:cNvPicPr>
          <p:nvPr/>
        </p:nvPicPr>
        <p:blipFill>
          <a:blip r:embed="rId3"/>
          <a:stretch>
            <a:fillRect/>
          </a:stretch>
        </p:blipFill>
        <p:spPr>
          <a:xfrm>
            <a:off x="1780" y="0"/>
            <a:ext cx="8564177" cy="4900613"/>
          </a:xfrm>
          <a:prstGeom prst="rect">
            <a:avLst/>
          </a:prstGeom>
        </p:spPr>
      </p:pic>
      <p:pic>
        <p:nvPicPr>
          <p:cNvPr id="36" name="Picture 35">
            <a:extLst>
              <a:ext uri="{FF2B5EF4-FFF2-40B4-BE49-F238E27FC236}">
                <a16:creationId xmlns:a16="http://schemas.microsoft.com/office/drawing/2014/main" id="{46E3496C-2F36-48A5-A061-4434831BDD9E}"/>
              </a:ext>
            </a:extLst>
          </p:cNvPr>
          <p:cNvPicPr>
            <a:picLocks noChangeAspect="1"/>
          </p:cNvPicPr>
          <p:nvPr/>
        </p:nvPicPr>
        <p:blipFill>
          <a:blip r:embed="rId3"/>
          <a:stretch>
            <a:fillRect/>
          </a:stretch>
        </p:blipFill>
        <p:spPr>
          <a:xfrm>
            <a:off x="1780" y="0"/>
            <a:ext cx="8564177" cy="4900613"/>
          </a:xfrm>
          <a:prstGeom prst="rect">
            <a:avLst/>
          </a:prstGeom>
        </p:spPr>
      </p:pic>
      <p:pic>
        <p:nvPicPr>
          <p:cNvPr id="38" name="Picture 37">
            <a:extLst>
              <a:ext uri="{FF2B5EF4-FFF2-40B4-BE49-F238E27FC236}">
                <a16:creationId xmlns:a16="http://schemas.microsoft.com/office/drawing/2014/main" id="{DD5E6030-9131-4C1E-BE4A-ADAFF28C0237}"/>
              </a:ext>
            </a:extLst>
          </p:cNvPr>
          <p:cNvPicPr>
            <a:picLocks noChangeAspect="1"/>
          </p:cNvPicPr>
          <p:nvPr/>
        </p:nvPicPr>
        <p:blipFill>
          <a:blip r:embed="rId3"/>
          <a:stretch>
            <a:fillRect/>
          </a:stretch>
        </p:blipFill>
        <p:spPr>
          <a:xfrm>
            <a:off x="1780" y="0"/>
            <a:ext cx="8564177" cy="4900613"/>
          </a:xfrm>
          <a:prstGeom prst="rect">
            <a:avLst/>
          </a:prstGeom>
        </p:spPr>
      </p:pic>
      <p:pic>
        <p:nvPicPr>
          <p:cNvPr id="40" name="Picture 39">
            <a:extLst>
              <a:ext uri="{FF2B5EF4-FFF2-40B4-BE49-F238E27FC236}">
                <a16:creationId xmlns:a16="http://schemas.microsoft.com/office/drawing/2014/main" id="{13C38402-0655-4AC7-9B0E-12BBBBC9823F}"/>
              </a:ext>
            </a:extLst>
          </p:cNvPr>
          <p:cNvPicPr>
            <a:picLocks noChangeAspect="1"/>
          </p:cNvPicPr>
          <p:nvPr/>
        </p:nvPicPr>
        <p:blipFill>
          <a:blip r:embed="rId3"/>
          <a:stretch>
            <a:fillRect/>
          </a:stretch>
        </p:blipFill>
        <p:spPr>
          <a:xfrm>
            <a:off x="1780" y="0"/>
            <a:ext cx="8564177" cy="4900613"/>
          </a:xfrm>
          <a:prstGeom prst="rect">
            <a:avLst/>
          </a:prstGeom>
        </p:spPr>
      </p:pic>
      <p:pic>
        <p:nvPicPr>
          <p:cNvPr id="42" name="Picture 41">
            <a:extLst>
              <a:ext uri="{FF2B5EF4-FFF2-40B4-BE49-F238E27FC236}">
                <a16:creationId xmlns:a16="http://schemas.microsoft.com/office/drawing/2014/main" id="{5AC63BA9-B068-4E6F-940D-F8B99667DBC9}"/>
              </a:ext>
            </a:extLst>
          </p:cNvPr>
          <p:cNvPicPr>
            <a:picLocks noChangeAspect="1"/>
          </p:cNvPicPr>
          <p:nvPr/>
        </p:nvPicPr>
        <p:blipFill>
          <a:blip r:embed="rId3"/>
          <a:stretch>
            <a:fillRect/>
          </a:stretch>
        </p:blipFill>
        <p:spPr>
          <a:xfrm>
            <a:off x="1780" y="0"/>
            <a:ext cx="8564177" cy="4900613"/>
          </a:xfrm>
          <a:prstGeom prst="rect">
            <a:avLst/>
          </a:prstGeom>
        </p:spPr>
      </p:pic>
      <p:pic>
        <p:nvPicPr>
          <p:cNvPr id="44" name="Picture 43">
            <a:extLst>
              <a:ext uri="{FF2B5EF4-FFF2-40B4-BE49-F238E27FC236}">
                <a16:creationId xmlns:a16="http://schemas.microsoft.com/office/drawing/2014/main" id="{A75C7FCE-B3F1-4481-B865-FA5CFE0C6317}"/>
              </a:ext>
            </a:extLst>
          </p:cNvPr>
          <p:cNvPicPr>
            <a:picLocks noChangeAspect="1"/>
          </p:cNvPicPr>
          <p:nvPr/>
        </p:nvPicPr>
        <p:blipFill>
          <a:blip r:embed="rId3"/>
          <a:stretch>
            <a:fillRect/>
          </a:stretch>
        </p:blipFill>
        <p:spPr>
          <a:xfrm>
            <a:off x="1780" y="0"/>
            <a:ext cx="8564177" cy="4900613"/>
          </a:xfrm>
          <a:prstGeom prst="rect">
            <a:avLst/>
          </a:prstGeom>
        </p:spPr>
      </p:pic>
      <p:pic>
        <p:nvPicPr>
          <p:cNvPr id="46" name="Picture 45">
            <a:extLst>
              <a:ext uri="{FF2B5EF4-FFF2-40B4-BE49-F238E27FC236}">
                <a16:creationId xmlns:a16="http://schemas.microsoft.com/office/drawing/2014/main" id="{BB635957-B2F0-4470-9CE5-E58A63633F96}"/>
              </a:ext>
            </a:extLst>
          </p:cNvPr>
          <p:cNvPicPr>
            <a:picLocks noChangeAspect="1"/>
          </p:cNvPicPr>
          <p:nvPr/>
        </p:nvPicPr>
        <p:blipFill>
          <a:blip r:embed="rId3"/>
          <a:stretch>
            <a:fillRect/>
          </a:stretch>
        </p:blipFill>
        <p:spPr>
          <a:xfrm>
            <a:off x="1780" y="0"/>
            <a:ext cx="8564177" cy="4900613"/>
          </a:xfrm>
          <a:prstGeom prst="rect">
            <a:avLst/>
          </a:prstGeom>
        </p:spPr>
      </p:pic>
      <p:pic>
        <p:nvPicPr>
          <p:cNvPr id="48" name="Picture 47">
            <a:extLst>
              <a:ext uri="{FF2B5EF4-FFF2-40B4-BE49-F238E27FC236}">
                <a16:creationId xmlns:a16="http://schemas.microsoft.com/office/drawing/2014/main" id="{DE870E51-9808-48E4-8583-4AEBCBFE6001}"/>
              </a:ext>
            </a:extLst>
          </p:cNvPr>
          <p:cNvPicPr>
            <a:picLocks noChangeAspect="1"/>
          </p:cNvPicPr>
          <p:nvPr/>
        </p:nvPicPr>
        <p:blipFill>
          <a:blip r:embed="rId3"/>
          <a:stretch>
            <a:fillRect/>
          </a:stretch>
        </p:blipFill>
        <p:spPr>
          <a:xfrm>
            <a:off x="1780" y="0"/>
            <a:ext cx="8564177" cy="4900613"/>
          </a:xfrm>
          <a:prstGeom prst="rect">
            <a:avLst/>
          </a:prstGeom>
        </p:spPr>
      </p:pic>
      <p:pic>
        <p:nvPicPr>
          <p:cNvPr id="50" name="Picture 49">
            <a:extLst>
              <a:ext uri="{FF2B5EF4-FFF2-40B4-BE49-F238E27FC236}">
                <a16:creationId xmlns:a16="http://schemas.microsoft.com/office/drawing/2014/main" id="{0AD568DF-D5F5-4C01-81E4-3853235F9520}"/>
              </a:ext>
            </a:extLst>
          </p:cNvPr>
          <p:cNvPicPr>
            <a:picLocks noChangeAspect="1"/>
          </p:cNvPicPr>
          <p:nvPr/>
        </p:nvPicPr>
        <p:blipFill>
          <a:blip r:embed="rId3"/>
          <a:stretch>
            <a:fillRect/>
          </a:stretch>
        </p:blipFill>
        <p:spPr>
          <a:xfrm>
            <a:off x="1780" y="0"/>
            <a:ext cx="8564177" cy="4900613"/>
          </a:xfrm>
          <a:prstGeom prst="rect">
            <a:avLst/>
          </a:prstGeom>
        </p:spPr>
      </p:pic>
      <p:pic>
        <p:nvPicPr>
          <p:cNvPr id="52" name="Picture 51">
            <a:extLst>
              <a:ext uri="{FF2B5EF4-FFF2-40B4-BE49-F238E27FC236}">
                <a16:creationId xmlns:a16="http://schemas.microsoft.com/office/drawing/2014/main" id="{62B5E7FE-246F-4B8E-91FD-FE00EFA4507B}"/>
              </a:ext>
            </a:extLst>
          </p:cNvPr>
          <p:cNvPicPr>
            <a:picLocks noChangeAspect="1"/>
          </p:cNvPicPr>
          <p:nvPr/>
        </p:nvPicPr>
        <p:blipFill>
          <a:blip r:embed="rId3"/>
          <a:stretch>
            <a:fillRect/>
          </a:stretch>
        </p:blipFill>
        <p:spPr>
          <a:xfrm>
            <a:off x="1780" y="0"/>
            <a:ext cx="8564177" cy="4900613"/>
          </a:xfrm>
          <a:prstGeom prst="rect">
            <a:avLst/>
          </a:prstGeom>
        </p:spPr>
      </p:pic>
      <p:pic>
        <p:nvPicPr>
          <p:cNvPr id="54" name="Picture 53">
            <a:extLst>
              <a:ext uri="{FF2B5EF4-FFF2-40B4-BE49-F238E27FC236}">
                <a16:creationId xmlns:a16="http://schemas.microsoft.com/office/drawing/2014/main" id="{2D142A70-B316-4605-8997-BAD6F1A73C46}"/>
              </a:ext>
            </a:extLst>
          </p:cNvPr>
          <p:cNvPicPr>
            <a:picLocks noChangeAspect="1"/>
          </p:cNvPicPr>
          <p:nvPr/>
        </p:nvPicPr>
        <p:blipFill>
          <a:blip r:embed="rId3"/>
          <a:stretch>
            <a:fillRect/>
          </a:stretch>
        </p:blipFill>
        <p:spPr>
          <a:xfrm>
            <a:off x="1780" y="0"/>
            <a:ext cx="8564177" cy="4900613"/>
          </a:xfrm>
          <a:prstGeom prst="rect">
            <a:avLst/>
          </a:prstGeom>
        </p:spPr>
      </p:pic>
      <p:pic>
        <p:nvPicPr>
          <p:cNvPr id="56" name="Picture 55">
            <a:extLst>
              <a:ext uri="{FF2B5EF4-FFF2-40B4-BE49-F238E27FC236}">
                <a16:creationId xmlns:a16="http://schemas.microsoft.com/office/drawing/2014/main" id="{47C86DAE-60F4-445F-AE83-4B5701C70C64}"/>
              </a:ext>
            </a:extLst>
          </p:cNvPr>
          <p:cNvPicPr>
            <a:picLocks noChangeAspect="1"/>
          </p:cNvPicPr>
          <p:nvPr/>
        </p:nvPicPr>
        <p:blipFill>
          <a:blip r:embed="rId3"/>
          <a:stretch>
            <a:fillRect/>
          </a:stretch>
        </p:blipFill>
        <p:spPr>
          <a:xfrm>
            <a:off x="1780" y="0"/>
            <a:ext cx="8564177" cy="4900613"/>
          </a:xfrm>
          <a:prstGeom prst="rect">
            <a:avLst/>
          </a:prstGeom>
        </p:spPr>
      </p:pic>
      <p:pic>
        <p:nvPicPr>
          <p:cNvPr id="58" name="Picture 57">
            <a:extLst>
              <a:ext uri="{FF2B5EF4-FFF2-40B4-BE49-F238E27FC236}">
                <a16:creationId xmlns:a16="http://schemas.microsoft.com/office/drawing/2014/main" id="{ECAEEFDE-1687-4BDD-B7ED-61BCCA28E146}"/>
              </a:ext>
            </a:extLst>
          </p:cNvPr>
          <p:cNvPicPr>
            <a:picLocks noChangeAspect="1"/>
          </p:cNvPicPr>
          <p:nvPr/>
        </p:nvPicPr>
        <p:blipFill>
          <a:blip r:embed="rId3"/>
          <a:stretch>
            <a:fillRect/>
          </a:stretch>
        </p:blipFill>
        <p:spPr>
          <a:xfrm>
            <a:off x="1780" y="0"/>
            <a:ext cx="8564177" cy="4900613"/>
          </a:xfrm>
          <a:prstGeom prst="rect">
            <a:avLst/>
          </a:prstGeom>
        </p:spPr>
      </p:pic>
      <p:pic>
        <p:nvPicPr>
          <p:cNvPr id="60" name="Picture 59">
            <a:extLst>
              <a:ext uri="{FF2B5EF4-FFF2-40B4-BE49-F238E27FC236}">
                <a16:creationId xmlns:a16="http://schemas.microsoft.com/office/drawing/2014/main" id="{06B9C526-DDD5-4D1A-A1D1-29CEB0524870}"/>
              </a:ext>
            </a:extLst>
          </p:cNvPr>
          <p:cNvPicPr>
            <a:picLocks noChangeAspect="1"/>
          </p:cNvPicPr>
          <p:nvPr/>
        </p:nvPicPr>
        <p:blipFill>
          <a:blip r:embed="rId3"/>
          <a:stretch>
            <a:fillRect/>
          </a:stretch>
        </p:blipFill>
        <p:spPr>
          <a:xfrm>
            <a:off x="1780" y="0"/>
            <a:ext cx="8564177" cy="4900613"/>
          </a:xfrm>
          <a:prstGeom prst="rect">
            <a:avLst/>
          </a:prstGeom>
        </p:spPr>
      </p:pic>
      <p:pic>
        <p:nvPicPr>
          <p:cNvPr id="62" name="Picture 61">
            <a:extLst>
              <a:ext uri="{FF2B5EF4-FFF2-40B4-BE49-F238E27FC236}">
                <a16:creationId xmlns:a16="http://schemas.microsoft.com/office/drawing/2014/main" id="{3D9D2E7E-23CC-4223-9C9F-5968C039068F}"/>
              </a:ext>
            </a:extLst>
          </p:cNvPr>
          <p:cNvPicPr>
            <a:picLocks noChangeAspect="1"/>
          </p:cNvPicPr>
          <p:nvPr/>
        </p:nvPicPr>
        <p:blipFill>
          <a:blip r:embed="rId3"/>
          <a:stretch>
            <a:fillRect/>
          </a:stretch>
        </p:blipFill>
        <p:spPr>
          <a:xfrm>
            <a:off x="1780" y="0"/>
            <a:ext cx="8564177" cy="4900613"/>
          </a:xfrm>
          <a:prstGeom prst="rect">
            <a:avLst/>
          </a:prstGeom>
        </p:spPr>
      </p:pic>
      <p:pic>
        <p:nvPicPr>
          <p:cNvPr id="64" name="Picture 63">
            <a:extLst>
              <a:ext uri="{FF2B5EF4-FFF2-40B4-BE49-F238E27FC236}">
                <a16:creationId xmlns:a16="http://schemas.microsoft.com/office/drawing/2014/main" id="{94010E28-C382-4F2E-B115-2963EA557A3F}"/>
              </a:ext>
            </a:extLst>
          </p:cNvPr>
          <p:cNvPicPr>
            <a:picLocks noChangeAspect="1"/>
          </p:cNvPicPr>
          <p:nvPr/>
        </p:nvPicPr>
        <p:blipFill>
          <a:blip r:embed="rId3"/>
          <a:stretch>
            <a:fillRect/>
          </a:stretch>
        </p:blipFill>
        <p:spPr>
          <a:xfrm>
            <a:off x="1780" y="0"/>
            <a:ext cx="8564177" cy="4900613"/>
          </a:xfrm>
          <a:prstGeom prst="rect">
            <a:avLst/>
          </a:prstGeom>
        </p:spPr>
      </p:pic>
      <p:pic>
        <p:nvPicPr>
          <p:cNvPr id="66" name="Picture 65">
            <a:extLst>
              <a:ext uri="{FF2B5EF4-FFF2-40B4-BE49-F238E27FC236}">
                <a16:creationId xmlns:a16="http://schemas.microsoft.com/office/drawing/2014/main" id="{7B97CEAF-F709-4D0B-ABA2-7AD98C9934BF}"/>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320604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4E4A-055B-4CA3-9CDB-27F61A8585F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D089E19-D6D7-47E1-BE0C-B5542352FCB1}"/>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5694198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0FE083B-58F2-407E-B35F-FB1DCAAF7DB0}"/>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4290694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r>
              <a:rPr lang="en-US" dirty="0"/>
              <a:t>Scoring example 2</a:t>
            </a:r>
          </a:p>
        </p:txBody>
      </p:sp>
      <p:pic>
        <p:nvPicPr>
          <p:cNvPr id="4" name="Picture 3">
            <a:extLst>
              <a:ext uri="{FF2B5EF4-FFF2-40B4-BE49-F238E27FC236}">
                <a16:creationId xmlns:a16="http://schemas.microsoft.com/office/drawing/2014/main" id="{B06AFB21-1DE1-4F40-8300-1A95EEC63DF3}"/>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41072185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844FB45-5958-4D7B-8472-CECF33D30C4E}"/>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8816252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742BD2F-1727-4848-8E99-40FDE5793402}"/>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2791702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2CFB48F-522A-4F19-809A-5FD27E459DA4}"/>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987119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444F6FD-B216-416D-A8F6-11837A437AE6}"/>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2756987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r>
              <a:rPr lang="en-US" dirty="0"/>
              <a:t>Self-evaluation and reflection</a:t>
            </a:r>
          </a:p>
        </p:txBody>
      </p:sp>
      <p:pic>
        <p:nvPicPr>
          <p:cNvPr id="4" name="Picture 3">
            <a:extLst>
              <a:ext uri="{FF2B5EF4-FFF2-40B4-BE49-F238E27FC236}">
                <a16:creationId xmlns:a16="http://schemas.microsoft.com/office/drawing/2014/main" id="{3B25CF24-D6A2-4945-8CB3-03B7380B9BC6}"/>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5878802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6DC0957A-3D8F-4BF6-8197-68DB0D1E4F86}"/>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0073624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r>
              <a:rPr lang="en-US" dirty="0"/>
              <a:t>No </a:t>
            </a:r>
            <a:r>
              <a:rPr lang="en-US" dirty="0" err="1"/>
              <a:t>reponse</a:t>
            </a:r>
            <a:endParaRPr lang="en-US" dirty="0"/>
          </a:p>
        </p:txBody>
      </p:sp>
      <p:grpSp>
        <p:nvGrpSpPr>
          <p:cNvPr id="6" name="Group 5">
            <a:extLst>
              <a:ext uri="{FF2B5EF4-FFF2-40B4-BE49-F238E27FC236}">
                <a16:creationId xmlns:a16="http://schemas.microsoft.com/office/drawing/2014/main" id="{5A73E497-EB63-408E-BB6B-BCB8A86749C5}"/>
              </a:ext>
            </a:extLst>
          </p:cNvPr>
          <p:cNvGrpSpPr/>
          <p:nvPr/>
        </p:nvGrpSpPr>
        <p:grpSpPr>
          <a:xfrm>
            <a:off x="1780" y="0"/>
            <a:ext cx="8564177" cy="4900613"/>
            <a:chOff x="1780" y="0"/>
            <a:chExt cx="8564177" cy="4900613"/>
          </a:xfrm>
        </p:grpSpPr>
        <p:pic>
          <p:nvPicPr>
            <p:cNvPr id="4" name="Picture 3">
              <a:extLst>
                <a:ext uri="{FF2B5EF4-FFF2-40B4-BE49-F238E27FC236}">
                  <a16:creationId xmlns:a16="http://schemas.microsoft.com/office/drawing/2014/main" id="{E88D26BB-D3DF-4906-B594-BE36141DE948}"/>
                </a:ext>
              </a:extLst>
            </p:cNvPr>
            <p:cNvPicPr>
              <a:picLocks noChangeAspect="1"/>
            </p:cNvPicPr>
            <p:nvPr/>
          </p:nvPicPr>
          <p:blipFill>
            <a:blip r:embed="rId3"/>
            <a:stretch>
              <a:fillRect/>
            </a:stretch>
          </p:blipFill>
          <p:spPr>
            <a:xfrm>
              <a:off x="1780" y="0"/>
              <a:ext cx="8564177" cy="4900613"/>
            </a:xfrm>
            <a:prstGeom prst="rect">
              <a:avLst/>
            </a:prstGeom>
          </p:spPr>
        </p:pic>
        <p:sp>
          <p:nvSpPr>
            <p:cNvPr id="5" name="Rectangle 4">
              <a:extLst>
                <a:ext uri="{FF2B5EF4-FFF2-40B4-BE49-F238E27FC236}">
                  <a16:creationId xmlns:a16="http://schemas.microsoft.com/office/drawing/2014/main" id="{ABC1BEA7-E214-417F-9A0B-34F15AABC283}"/>
                </a:ext>
              </a:extLst>
            </p:cNvPr>
            <p:cNvSpPr/>
            <p:nvPr/>
          </p:nvSpPr>
          <p:spPr>
            <a:xfrm>
              <a:off x="1330960" y="3322321"/>
              <a:ext cx="5821680" cy="13749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77033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r>
              <a:rPr lang="en-US" dirty="0"/>
              <a:t>Section 5 Knowledge check</a:t>
            </a:r>
          </a:p>
        </p:txBody>
      </p:sp>
      <p:pic>
        <p:nvPicPr>
          <p:cNvPr id="4" name="Picture 3">
            <a:extLst>
              <a:ext uri="{FF2B5EF4-FFF2-40B4-BE49-F238E27FC236}">
                <a16:creationId xmlns:a16="http://schemas.microsoft.com/office/drawing/2014/main" id="{3C4BE675-C531-4679-842D-FCA84B6DF60E}"/>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97167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F47A-2DD1-4298-AF35-1A8DE51F3D4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9AD699E-17B2-41C9-9AD8-8D2A07EF4CBE}"/>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9697289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01E972F-3307-453E-B921-C3A8A514BF23}"/>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6946779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80C164C-3503-4E68-B2A2-4BD073ECD013}"/>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8787965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9475959-6A69-472C-A21D-70395C01A7D3}"/>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5868351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22F8125-A20F-40F2-8E4A-0C2DB6A505EB}"/>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50184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B0EF385-4BA6-4604-B365-79D17824C94F}"/>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470909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BAAE83E-1661-4533-A300-4CE8484C89CD}"/>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1526798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F6C9267-DB2A-4BED-A856-28E3A0612A16}"/>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7305821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2C67A80-20D1-412F-B518-9870C9EB8780}"/>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2688266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36DF229-65AA-422A-A211-55B51604966E}"/>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10337236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AEC4F3D-0AC1-4AB6-90A5-A4B850464AF7}"/>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4101686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A21F9-A4E4-461F-8CFA-F3E912ED63AC}"/>
              </a:ext>
            </a:extLst>
          </p:cNvPr>
          <p:cNvSpPr>
            <a:spLocks noGrp="1"/>
          </p:cNvSpPr>
          <p:nvPr>
            <p:ph type="title"/>
          </p:nvPr>
        </p:nvSpPr>
        <p:spPr/>
        <p:txBody>
          <a:bodyPr/>
          <a:lstStyle/>
          <a:p>
            <a:endParaRPr lang="en-US"/>
          </a:p>
        </p:txBody>
      </p:sp>
      <p:grpSp>
        <p:nvGrpSpPr>
          <p:cNvPr id="6" name="Group 5">
            <a:extLst>
              <a:ext uri="{FF2B5EF4-FFF2-40B4-BE49-F238E27FC236}">
                <a16:creationId xmlns:a16="http://schemas.microsoft.com/office/drawing/2014/main" id="{BE6F6395-2A26-473F-9EC3-875F0A17DE11}"/>
              </a:ext>
            </a:extLst>
          </p:cNvPr>
          <p:cNvGrpSpPr/>
          <p:nvPr/>
        </p:nvGrpSpPr>
        <p:grpSpPr>
          <a:xfrm>
            <a:off x="1780" y="0"/>
            <a:ext cx="8564177" cy="4900613"/>
            <a:chOff x="1780" y="0"/>
            <a:chExt cx="8564177" cy="4900613"/>
          </a:xfrm>
        </p:grpSpPr>
        <p:pic>
          <p:nvPicPr>
            <p:cNvPr id="4" name="Picture 3">
              <a:extLst>
                <a:ext uri="{FF2B5EF4-FFF2-40B4-BE49-F238E27FC236}">
                  <a16:creationId xmlns:a16="http://schemas.microsoft.com/office/drawing/2014/main" id="{C05AA0DD-6274-461E-BE27-9E7B9AC88F38}"/>
                </a:ext>
              </a:extLst>
            </p:cNvPr>
            <p:cNvPicPr>
              <a:picLocks noChangeAspect="1"/>
            </p:cNvPicPr>
            <p:nvPr/>
          </p:nvPicPr>
          <p:blipFill>
            <a:blip r:embed="rId4"/>
            <a:stretch>
              <a:fillRect/>
            </a:stretch>
          </p:blipFill>
          <p:spPr>
            <a:xfrm>
              <a:off x="1780" y="0"/>
              <a:ext cx="8564177" cy="4900613"/>
            </a:xfrm>
            <a:prstGeom prst="rect">
              <a:avLst/>
            </a:prstGeom>
          </p:spPr>
        </p:pic>
        <p:sp>
          <p:nvSpPr>
            <p:cNvPr id="5" name="Rectangle 4">
              <a:extLst>
                <a:ext uri="{FF2B5EF4-FFF2-40B4-BE49-F238E27FC236}">
                  <a16:creationId xmlns:a16="http://schemas.microsoft.com/office/drawing/2014/main" id="{B81D0DFF-6BBE-4D79-AD69-3D7AAD0FE549}"/>
                </a:ext>
              </a:extLst>
            </p:cNvPr>
            <p:cNvSpPr/>
            <p:nvPr/>
          </p:nvSpPr>
          <p:spPr>
            <a:xfrm>
              <a:off x="5476240" y="1554480"/>
              <a:ext cx="2895600" cy="109728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 name="Object 2">
            <a:extLst>
              <a:ext uri="{FF2B5EF4-FFF2-40B4-BE49-F238E27FC236}">
                <a16:creationId xmlns:a16="http://schemas.microsoft.com/office/drawing/2014/main" id="{DD6F0AA2-1E1C-4701-B394-FBC50C09BE56}"/>
              </a:ext>
            </a:extLst>
          </p:cNvPr>
          <p:cNvGraphicFramePr>
            <a:graphicFrameLocks noChangeAspect="1"/>
          </p:cNvGraphicFramePr>
          <p:nvPr>
            <p:extLst>
              <p:ext uri="{D42A27DB-BD31-4B8C-83A1-F6EECF244321}">
                <p14:modId xmlns:p14="http://schemas.microsoft.com/office/powerpoint/2010/main" val="620711989"/>
              </p:ext>
            </p:extLst>
          </p:nvPr>
        </p:nvGraphicFramePr>
        <p:xfrm>
          <a:off x="6924040" y="1717357"/>
          <a:ext cx="914400" cy="771525"/>
        </p:xfrm>
        <a:graphic>
          <a:graphicData uri="http://schemas.openxmlformats.org/presentationml/2006/ole">
            <mc:AlternateContent xmlns:mc="http://schemas.openxmlformats.org/markup-compatibility/2006">
              <mc:Choice xmlns:v="urn:schemas-microsoft-com:vml" Requires="v">
                <p:oleObj spid="_x0000_s1026" name="Document" showAsIcon="1" r:id="rId5" imgW="914563" imgH="771697" progId="Word.Document.12">
                  <p:embed/>
                </p:oleObj>
              </mc:Choice>
              <mc:Fallback>
                <p:oleObj name="Document" showAsIcon="1" r:id="rId5" imgW="914563" imgH="771697" progId="Word.Document.12">
                  <p:embed/>
                  <p:pic>
                    <p:nvPicPr>
                      <p:cNvPr id="3" name="Object 2">
                        <a:extLst>
                          <a:ext uri="{FF2B5EF4-FFF2-40B4-BE49-F238E27FC236}">
                            <a16:creationId xmlns:a16="http://schemas.microsoft.com/office/drawing/2014/main" id="{DD6F0AA2-1E1C-4701-B394-FBC50C09BE56}"/>
                          </a:ext>
                        </a:extLst>
                      </p:cNvPr>
                      <p:cNvPicPr/>
                      <p:nvPr/>
                    </p:nvPicPr>
                    <p:blipFill>
                      <a:blip r:embed="rId6"/>
                      <a:stretch>
                        <a:fillRect/>
                      </a:stretch>
                    </p:blipFill>
                    <p:spPr>
                      <a:xfrm>
                        <a:off x="6924040" y="1717357"/>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8831404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E8D0491-8FB3-43A3-AFFA-4193878E1203}"/>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5257960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2752B83-DBBE-4851-B8E5-1366BDAF6B10}"/>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6074040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0FF2E86-F169-4EDD-9EEF-D39F57FF1738}"/>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9548453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EE714A4-5CB0-414D-BC65-E9D6C4FF969D}"/>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42695044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8E6AF6B5-3161-4289-85A0-B837E8F3B196}"/>
              </a:ext>
            </a:extLst>
          </p:cNvPr>
          <p:cNvGrpSpPr/>
          <p:nvPr/>
        </p:nvGrpSpPr>
        <p:grpSpPr>
          <a:xfrm>
            <a:off x="1780" y="0"/>
            <a:ext cx="8564177" cy="4900613"/>
            <a:chOff x="1780" y="0"/>
            <a:chExt cx="8564177" cy="4900613"/>
          </a:xfrm>
        </p:grpSpPr>
        <p:pic>
          <p:nvPicPr>
            <p:cNvPr id="6" name="Picture 5">
              <a:extLst>
                <a:ext uri="{FF2B5EF4-FFF2-40B4-BE49-F238E27FC236}">
                  <a16:creationId xmlns:a16="http://schemas.microsoft.com/office/drawing/2014/main" id="{EEB2CF80-3B01-46AA-9D6E-6C626A04D6BB}"/>
                </a:ext>
              </a:extLst>
            </p:cNvPr>
            <p:cNvPicPr>
              <a:picLocks noChangeAspect="1"/>
            </p:cNvPicPr>
            <p:nvPr/>
          </p:nvPicPr>
          <p:blipFill>
            <a:blip r:embed="rId3"/>
            <a:stretch>
              <a:fillRect/>
            </a:stretch>
          </p:blipFill>
          <p:spPr>
            <a:xfrm>
              <a:off x="1780" y="0"/>
              <a:ext cx="8564177" cy="4900613"/>
            </a:xfrm>
            <a:prstGeom prst="rect">
              <a:avLst/>
            </a:prstGeom>
          </p:spPr>
        </p:pic>
        <p:sp>
          <p:nvSpPr>
            <p:cNvPr id="7" name="Rectangle 6">
              <a:extLst>
                <a:ext uri="{FF2B5EF4-FFF2-40B4-BE49-F238E27FC236}">
                  <a16:creationId xmlns:a16="http://schemas.microsoft.com/office/drawing/2014/main" id="{85E6F36B-FFBF-4EA1-B004-11990319A481}"/>
                </a:ext>
              </a:extLst>
            </p:cNvPr>
            <p:cNvSpPr/>
            <p:nvPr/>
          </p:nvSpPr>
          <p:spPr>
            <a:xfrm>
              <a:off x="6512559" y="4053840"/>
              <a:ext cx="1738437" cy="5858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2844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1E875E6D-08B4-4B0B-A594-26099C276302}"/>
              </a:ext>
            </a:extLst>
          </p:cNvPr>
          <p:cNvGrpSpPr/>
          <p:nvPr/>
        </p:nvGrpSpPr>
        <p:grpSpPr>
          <a:xfrm>
            <a:off x="1780" y="0"/>
            <a:ext cx="8564177" cy="4900613"/>
            <a:chOff x="1780" y="0"/>
            <a:chExt cx="8564177" cy="4900613"/>
          </a:xfrm>
        </p:grpSpPr>
        <p:pic>
          <p:nvPicPr>
            <p:cNvPr id="6" name="Picture 5">
              <a:extLst>
                <a:ext uri="{FF2B5EF4-FFF2-40B4-BE49-F238E27FC236}">
                  <a16:creationId xmlns:a16="http://schemas.microsoft.com/office/drawing/2014/main" id="{E8865A0C-DDDC-4730-9768-42E5C6347CA5}"/>
                </a:ext>
              </a:extLst>
            </p:cNvPr>
            <p:cNvPicPr>
              <a:picLocks noChangeAspect="1"/>
            </p:cNvPicPr>
            <p:nvPr/>
          </p:nvPicPr>
          <p:blipFill>
            <a:blip r:embed="rId3"/>
            <a:stretch>
              <a:fillRect/>
            </a:stretch>
          </p:blipFill>
          <p:spPr>
            <a:xfrm>
              <a:off x="1780" y="0"/>
              <a:ext cx="8564177" cy="4900613"/>
            </a:xfrm>
            <a:prstGeom prst="rect">
              <a:avLst/>
            </a:prstGeom>
          </p:spPr>
        </p:pic>
        <p:sp>
          <p:nvSpPr>
            <p:cNvPr id="7" name="Rectangle 6">
              <a:extLst>
                <a:ext uri="{FF2B5EF4-FFF2-40B4-BE49-F238E27FC236}">
                  <a16:creationId xmlns:a16="http://schemas.microsoft.com/office/drawing/2014/main" id="{3D7FE387-F733-43B4-8336-A48D1E264899}"/>
                </a:ext>
              </a:extLst>
            </p:cNvPr>
            <p:cNvSpPr/>
            <p:nvPr/>
          </p:nvSpPr>
          <p:spPr>
            <a:xfrm>
              <a:off x="6512559" y="4053840"/>
              <a:ext cx="1738437" cy="5858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24119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grpSp>
        <p:nvGrpSpPr>
          <p:cNvPr id="6" name="Group 5">
            <a:extLst>
              <a:ext uri="{FF2B5EF4-FFF2-40B4-BE49-F238E27FC236}">
                <a16:creationId xmlns:a16="http://schemas.microsoft.com/office/drawing/2014/main" id="{40B95937-E84F-4790-A1B4-7E373CBD6DAA}"/>
              </a:ext>
            </a:extLst>
          </p:cNvPr>
          <p:cNvGrpSpPr/>
          <p:nvPr/>
        </p:nvGrpSpPr>
        <p:grpSpPr>
          <a:xfrm>
            <a:off x="1780" y="0"/>
            <a:ext cx="8564177" cy="4900613"/>
            <a:chOff x="1780" y="0"/>
            <a:chExt cx="8564177" cy="4900613"/>
          </a:xfrm>
        </p:grpSpPr>
        <p:pic>
          <p:nvPicPr>
            <p:cNvPr id="4" name="Picture 3">
              <a:extLst>
                <a:ext uri="{FF2B5EF4-FFF2-40B4-BE49-F238E27FC236}">
                  <a16:creationId xmlns:a16="http://schemas.microsoft.com/office/drawing/2014/main" id="{61AAFAAA-3ACE-4C95-9F88-BC5E0060207C}"/>
                </a:ext>
              </a:extLst>
            </p:cNvPr>
            <p:cNvPicPr>
              <a:picLocks noChangeAspect="1"/>
            </p:cNvPicPr>
            <p:nvPr/>
          </p:nvPicPr>
          <p:blipFill>
            <a:blip r:embed="rId3"/>
            <a:stretch>
              <a:fillRect/>
            </a:stretch>
          </p:blipFill>
          <p:spPr>
            <a:xfrm>
              <a:off x="1780" y="0"/>
              <a:ext cx="8564177" cy="4900613"/>
            </a:xfrm>
            <a:prstGeom prst="rect">
              <a:avLst/>
            </a:prstGeom>
          </p:spPr>
        </p:pic>
        <p:sp>
          <p:nvSpPr>
            <p:cNvPr id="5" name="Rectangle 4">
              <a:extLst>
                <a:ext uri="{FF2B5EF4-FFF2-40B4-BE49-F238E27FC236}">
                  <a16:creationId xmlns:a16="http://schemas.microsoft.com/office/drawing/2014/main" id="{86675183-EF41-462D-86A9-BC33D4D978A6}"/>
                </a:ext>
              </a:extLst>
            </p:cNvPr>
            <p:cNvSpPr/>
            <p:nvPr/>
          </p:nvSpPr>
          <p:spPr>
            <a:xfrm>
              <a:off x="6512559" y="4053840"/>
              <a:ext cx="1738437" cy="5858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77667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D0D103BF-2F27-472D-967F-6148FBB1EC5A}"/>
              </a:ext>
            </a:extLst>
          </p:cNvPr>
          <p:cNvGrpSpPr/>
          <p:nvPr/>
        </p:nvGrpSpPr>
        <p:grpSpPr>
          <a:xfrm>
            <a:off x="1780" y="0"/>
            <a:ext cx="8564177" cy="4900613"/>
            <a:chOff x="1780" y="0"/>
            <a:chExt cx="8564177" cy="4900613"/>
          </a:xfrm>
        </p:grpSpPr>
        <p:pic>
          <p:nvPicPr>
            <p:cNvPr id="6" name="Picture 5">
              <a:extLst>
                <a:ext uri="{FF2B5EF4-FFF2-40B4-BE49-F238E27FC236}">
                  <a16:creationId xmlns:a16="http://schemas.microsoft.com/office/drawing/2014/main" id="{77F11991-B9E3-4F07-A085-28C37FB9A641}"/>
                </a:ext>
              </a:extLst>
            </p:cNvPr>
            <p:cNvPicPr>
              <a:picLocks noChangeAspect="1"/>
            </p:cNvPicPr>
            <p:nvPr/>
          </p:nvPicPr>
          <p:blipFill>
            <a:blip r:embed="rId3"/>
            <a:stretch>
              <a:fillRect/>
            </a:stretch>
          </p:blipFill>
          <p:spPr>
            <a:xfrm>
              <a:off x="1780" y="0"/>
              <a:ext cx="8564177" cy="4900613"/>
            </a:xfrm>
            <a:prstGeom prst="rect">
              <a:avLst/>
            </a:prstGeom>
          </p:spPr>
        </p:pic>
        <p:sp>
          <p:nvSpPr>
            <p:cNvPr id="7" name="Rectangle 6">
              <a:extLst>
                <a:ext uri="{FF2B5EF4-FFF2-40B4-BE49-F238E27FC236}">
                  <a16:creationId xmlns:a16="http://schemas.microsoft.com/office/drawing/2014/main" id="{92AE4B82-5A7F-4763-BE75-A5DE253F5D14}"/>
                </a:ext>
              </a:extLst>
            </p:cNvPr>
            <p:cNvSpPr/>
            <p:nvPr/>
          </p:nvSpPr>
          <p:spPr>
            <a:xfrm>
              <a:off x="6512559" y="4053840"/>
              <a:ext cx="1738437" cy="5858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28285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DF84638-C834-4E47-99E2-6A9F367465E0}"/>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31627909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A3C3-218E-4501-9384-0BEDA8D1E5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09FED1E-9C49-4AF3-B006-1CACBEB6A62F}"/>
              </a:ext>
            </a:extLst>
          </p:cNvPr>
          <p:cNvPicPr>
            <a:picLocks noChangeAspect="1"/>
          </p:cNvPicPr>
          <p:nvPr/>
        </p:nvPicPr>
        <p:blipFill>
          <a:blip r:embed="rId3"/>
          <a:stretch>
            <a:fillRect/>
          </a:stretch>
        </p:blipFill>
        <p:spPr>
          <a:xfrm>
            <a:off x="1780" y="0"/>
            <a:ext cx="8564177" cy="4900613"/>
          </a:xfrm>
          <a:prstGeom prst="rect">
            <a:avLst/>
          </a:prstGeom>
        </p:spPr>
      </p:pic>
    </p:spTree>
    <p:extLst>
      <p:ext uri="{BB962C8B-B14F-4D97-AF65-F5344CB8AC3E}">
        <p14:creationId xmlns:p14="http://schemas.microsoft.com/office/powerpoint/2010/main" val="24871998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292</TotalTime>
  <Words>4889</Words>
  <Application>Microsoft Office PowerPoint</Application>
  <PresentationFormat>Custom</PresentationFormat>
  <Paragraphs>318</Paragraphs>
  <Slides>101</Slides>
  <Notes>101</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101</vt:i4>
      </vt:variant>
    </vt:vector>
  </HeadingPairs>
  <TitlesOfParts>
    <vt:vector size="109" baseType="lpstr">
      <vt:lpstr>Arial</vt:lpstr>
      <vt:lpstr>Calibri</vt:lpstr>
      <vt:lpstr>Calibri Light</vt:lpstr>
      <vt:lpstr>Catamaran</vt:lpstr>
      <vt:lpstr>Courier New</vt:lpstr>
      <vt:lpstr>Wingdings</vt:lpstr>
      <vt:lpstr>Office Theme</vt:lpstr>
      <vt:lpstr>Document</vt:lpstr>
      <vt:lpstr>Welcome</vt:lpstr>
      <vt:lpstr>Welcome Video by Susan Hite</vt:lpstr>
      <vt:lpstr>Course Objectives</vt:lpstr>
      <vt:lpstr>Section 1</vt:lpstr>
      <vt:lpstr>What is PsychoGeometrics®?</vt:lpstr>
      <vt:lpstr>PowerPoint Presentation</vt:lpstr>
      <vt:lpstr>PowerPoint Presentation</vt:lpstr>
      <vt:lpstr>PowerPoint Presentation</vt:lpstr>
      <vt:lpstr>PowerPoint Presentation</vt:lpstr>
      <vt:lpstr>Why should I use PsychoGeometrics®?</vt:lpstr>
      <vt:lpstr>PowerPoint Presentation</vt:lpstr>
      <vt:lpstr>PowerPoint Presentation</vt:lpstr>
      <vt:lpstr>PowerPoint Presentation</vt:lpstr>
      <vt:lpstr>PowerPoint Presentation</vt:lpstr>
      <vt:lpstr>PowerPoint Presentation</vt:lpstr>
      <vt:lpstr>What about results?</vt:lpstr>
      <vt:lpstr>PowerPoint Presentation</vt:lpstr>
      <vt:lpstr>Section 2: The Assessment</vt:lpstr>
      <vt:lpstr>The Assessment</vt:lpstr>
      <vt:lpstr>The 3 Sections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Launch the Assessment</vt:lpstr>
      <vt:lpstr>Part 2</vt:lpstr>
      <vt:lpstr>The Results</vt:lpstr>
      <vt:lpstr>Key Points</vt:lpstr>
      <vt:lpstr>PowerPoint Presentation</vt:lpstr>
      <vt:lpstr>PowerPoint Presentation</vt:lpstr>
      <vt:lpstr>Key Points 3</vt:lpstr>
      <vt:lpstr>PowerPoint Presentation</vt:lpstr>
      <vt:lpstr>Section 2 review of the 5 shapes</vt:lpstr>
      <vt:lpstr>The 5 shapes</vt:lpstr>
      <vt:lpstr>The Box</vt:lpstr>
      <vt:lpstr>The box</vt:lpstr>
      <vt:lpstr>The Triangle</vt:lpstr>
      <vt:lpstr>The triangle</vt:lpstr>
      <vt:lpstr>The Circle</vt:lpstr>
      <vt:lpstr>The Circle</vt:lpstr>
      <vt:lpstr>The Squiggle</vt:lpstr>
      <vt:lpstr>The Squiggle</vt:lpstr>
      <vt:lpstr>The Rectangle</vt:lpstr>
      <vt:lpstr>The Rectangle</vt:lpstr>
      <vt:lpstr>PowerPoint Presentation</vt:lpstr>
      <vt:lpstr>PowerPoint Presentation</vt:lpstr>
      <vt:lpstr>The Shapes Menu</vt:lpstr>
      <vt:lpstr>Box</vt:lpstr>
      <vt:lpstr>Triangle</vt:lpstr>
      <vt:lpstr>Rectangle</vt:lpstr>
      <vt:lpstr>Circle</vt:lpstr>
      <vt:lpstr>Squiggle</vt:lpstr>
      <vt:lpstr>Reflection</vt:lpstr>
      <vt:lpstr>Reflection</vt:lpstr>
      <vt:lpstr>Section 4 Scoring Guide</vt:lpstr>
      <vt:lpstr>Shapes Profile Report</vt:lpstr>
      <vt:lpstr>Low scores</vt:lpstr>
      <vt:lpstr>Medium score</vt:lpstr>
      <vt:lpstr>High score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example 2</vt:lpstr>
      <vt:lpstr>PowerPoint Presentation</vt:lpstr>
      <vt:lpstr>PowerPoint Presentation</vt:lpstr>
      <vt:lpstr>PowerPoint Presentation</vt:lpstr>
      <vt:lpstr>PowerPoint Presentation</vt:lpstr>
      <vt:lpstr>Self-evaluation and reflection</vt:lpstr>
      <vt:lpstr>PowerPoint Presentation</vt:lpstr>
      <vt:lpstr>No reponse</vt:lpstr>
      <vt:lpstr>Section 5 Knowledge check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Mary Capucilli</dc:creator>
  <cp:lastModifiedBy>Susan Hite Foerster</cp:lastModifiedBy>
  <cp:revision>63</cp:revision>
  <dcterms:created xsi:type="dcterms:W3CDTF">2021-02-09T00:08:49Z</dcterms:created>
  <dcterms:modified xsi:type="dcterms:W3CDTF">2022-02-01T18:05:51Z</dcterms:modified>
</cp:coreProperties>
</file>